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theme/themeOverride9.xml" ContentType="application/vnd.openxmlformats-officedocument.themeOverr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10.xml" ContentType="application/vnd.openxmlformats-officedocument.themeOverr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heme/themeOverride11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theme/themeOverride12.xml" ContentType="application/vnd.openxmlformats-officedocument.themeOverride+xml"/>
  <Override PartName="/ppt/charts/chart40.xml" ContentType="application/vnd.openxmlformats-officedocument.drawingml.chart+xml"/>
  <Override PartName="/ppt/theme/themeOverride13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theme/themeOverride14.xml" ContentType="application/vnd.openxmlformats-officedocument.themeOverride+xml"/>
  <Override PartName="/ppt/charts/chart43.xml" ContentType="application/vnd.openxmlformats-officedocument.drawingml.chart+xml"/>
  <Override PartName="/ppt/theme/themeOverride15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theme/themeOverride16.xml" ContentType="application/vnd.openxmlformats-officedocument.themeOverr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theme/themeOverride17.xml" ContentType="application/vnd.openxmlformats-officedocument.themeOverrid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theme/themeOverride18.xml" ContentType="application/vnd.openxmlformats-officedocument.themeOverrid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theme/themeOverride19.xml" ContentType="application/vnd.openxmlformats-officedocument.themeOverride+xml"/>
  <Override PartName="/ppt/charts/chart60.xml" ContentType="application/vnd.openxmlformats-officedocument.drawingml.chart+xml"/>
  <Override PartName="/ppt/theme/themeOverride20.xml" ContentType="application/vnd.openxmlformats-officedocument.themeOverride+xml"/>
  <Override PartName="/ppt/charts/chart61.xml" ContentType="application/vnd.openxmlformats-officedocument.drawingml.chart+xml"/>
  <Override PartName="/ppt/theme/themeOverride21.xml" ContentType="application/vnd.openxmlformats-officedocument.themeOverride+xml"/>
  <Override PartName="/ppt/drawings/drawing2.xml" ContentType="application/vnd.openxmlformats-officedocument.drawingml.chartshapes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theme/themeOverride22.xml" ContentType="application/vnd.openxmlformats-officedocument.themeOverride+xml"/>
  <Override PartName="/ppt/charts/chart66.xml" ContentType="application/vnd.openxmlformats-officedocument.drawingml.chart+xml"/>
  <Override PartName="/ppt/theme/themeOverride23.xml" ContentType="application/vnd.openxmlformats-officedocument.themeOverride+xml"/>
  <Override PartName="/ppt/charts/chart67.xml" ContentType="application/vnd.openxmlformats-officedocument.drawingml.chart+xml"/>
  <Override PartName="/ppt/theme/themeOverride24.xml" ContentType="application/vnd.openxmlformats-officedocument.themeOverride+xml"/>
  <Override PartName="/ppt/drawings/drawing3.xml" ContentType="application/vnd.openxmlformats-officedocument.drawingml.chartshapes+xml"/>
  <Override PartName="/ppt/charts/chart68.xml" ContentType="application/vnd.openxmlformats-officedocument.drawingml.chart+xml"/>
  <Override PartName="/ppt/theme/themeOverride25.xml" ContentType="application/vnd.openxmlformats-officedocument.themeOverride+xml"/>
  <Override PartName="/ppt/charts/chart69.xml" ContentType="application/vnd.openxmlformats-officedocument.drawingml.chart+xml"/>
  <Override PartName="/ppt/theme/themeOverride26.xml" ContentType="application/vnd.openxmlformats-officedocument.themeOverride+xml"/>
  <Override PartName="/ppt/drawings/drawing4.xml" ContentType="application/vnd.openxmlformats-officedocument.drawingml.chartshapes+xml"/>
  <Override PartName="/ppt/charts/chart70.xml" ContentType="application/vnd.openxmlformats-officedocument.drawingml.chart+xml"/>
  <Override PartName="/ppt/theme/themeOverride27.xml" ContentType="application/vnd.openxmlformats-officedocument.themeOverride+xml"/>
  <Override PartName="/ppt/drawings/drawing5.xml" ContentType="application/vnd.openxmlformats-officedocument.drawingml.chartshapes+xml"/>
  <Override PartName="/ppt/charts/chart71.xml" ContentType="application/vnd.openxmlformats-officedocument.drawingml.chart+xml"/>
  <Override PartName="/ppt/theme/themeOverride28.xml" ContentType="application/vnd.openxmlformats-officedocument.themeOverride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theme/themeOverride29.xml" ContentType="application/vnd.openxmlformats-officedocument.themeOverride+xml"/>
  <Override PartName="/ppt/charts/chart74.xml" ContentType="application/vnd.openxmlformats-officedocument.drawingml.chart+xml"/>
  <Override PartName="/ppt/theme/themeOverride30.xml" ContentType="application/vnd.openxmlformats-officedocument.themeOverride+xml"/>
  <Override PartName="/ppt/charts/chart75.xml" ContentType="application/vnd.openxmlformats-officedocument.drawingml.chart+xml"/>
  <Override PartName="/ppt/theme/themeOverride31.xml" ContentType="application/vnd.openxmlformats-officedocument.themeOverride+xml"/>
  <Override PartName="/ppt/charts/chart76.xml" ContentType="application/vnd.openxmlformats-officedocument.drawingml.chart+xml"/>
  <Override PartName="/ppt/theme/themeOverride32.xml" ContentType="application/vnd.openxmlformats-officedocument.themeOverride+xml"/>
  <Override PartName="/ppt/charts/chart77.xml" ContentType="application/vnd.openxmlformats-officedocument.drawingml.chart+xml"/>
  <Override PartName="/ppt/theme/themeOverride33.xml" ContentType="application/vnd.openxmlformats-officedocument.themeOverride+xml"/>
  <Override PartName="/ppt/charts/chart78.xml" ContentType="application/vnd.openxmlformats-officedocument.drawingml.chart+xml"/>
  <Override PartName="/ppt/theme/themeOverride34.xml" ContentType="application/vnd.openxmlformats-officedocument.themeOverride+xml"/>
  <Override PartName="/ppt/charts/chart79.xml" ContentType="application/vnd.openxmlformats-officedocument.drawingml.chart+xml"/>
  <Override PartName="/ppt/theme/themeOverride35.xml" ContentType="application/vnd.openxmlformats-officedocument.themeOverride+xml"/>
  <Override PartName="/ppt/charts/chart80.xml" ContentType="application/vnd.openxmlformats-officedocument.drawingml.chart+xml"/>
  <Override PartName="/ppt/theme/themeOverride36.xml" ContentType="application/vnd.openxmlformats-officedocument.themeOverride+xml"/>
  <Override PartName="/ppt/drawings/drawing6.xml" ContentType="application/vnd.openxmlformats-officedocument.drawingml.chartshapes+xml"/>
  <Override PartName="/ppt/charts/chart81.xml" ContentType="application/vnd.openxmlformats-officedocument.drawingml.chart+xml"/>
  <Override PartName="/ppt/theme/themeOverride37.xml" ContentType="application/vnd.openxmlformats-officedocument.themeOverride+xml"/>
  <Override PartName="/ppt/charts/chart82.xml" ContentType="application/vnd.openxmlformats-officedocument.drawingml.chart+xml"/>
  <Override PartName="/ppt/theme/themeOverride38.xml" ContentType="application/vnd.openxmlformats-officedocument.themeOverride+xml"/>
  <Override PartName="/ppt/charts/chart83.xml" ContentType="application/vnd.openxmlformats-officedocument.drawingml.chart+xml"/>
  <Override PartName="/ppt/theme/themeOverride3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1888" r:id="rId2"/>
    <p:sldId id="1886" r:id="rId3"/>
    <p:sldId id="1889" r:id="rId4"/>
    <p:sldId id="1697" r:id="rId5"/>
    <p:sldId id="1890" r:id="rId6"/>
    <p:sldId id="1695" r:id="rId7"/>
    <p:sldId id="1786" r:id="rId8"/>
    <p:sldId id="1787" r:id="rId9"/>
    <p:sldId id="1992" r:id="rId10"/>
    <p:sldId id="1183" r:id="rId11"/>
    <p:sldId id="1195" r:id="rId12"/>
    <p:sldId id="1621" r:id="rId13"/>
    <p:sldId id="1892" r:id="rId14"/>
    <p:sldId id="1632" r:id="rId15"/>
    <p:sldId id="1794" r:id="rId16"/>
    <p:sldId id="1618" r:id="rId17"/>
    <p:sldId id="1619" r:id="rId18"/>
    <p:sldId id="1620" r:id="rId19"/>
    <p:sldId id="1893" r:id="rId20"/>
    <p:sldId id="1630" r:id="rId21"/>
    <p:sldId id="861" r:id="rId22"/>
    <p:sldId id="1701" r:id="rId23"/>
    <p:sldId id="1788" r:id="rId24"/>
    <p:sldId id="1246" r:id="rId25"/>
    <p:sldId id="1638" r:id="rId26"/>
    <p:sldId id="1634" r:id="rId27"/>
    <p:sldId id="1265" r:id="rId28"/>
    <p:sldId id="1270" r:id="rId29"/>
    <p:sldId id="1482" r:id="rId30"/>
    <p:sldId id="1488" r:id="rId31"/>
    <p:sldId id="1642" r:id="rId32"/>
    <p:sldId id="1273" r:id="rId33"/>
    <p:sldId id="1275" r:id="rId34"/>
    <p:sldId id="1391" r:id="rId35"/>
    <p:sldId id="1789" r:id="rId36"/>
    <p:sldId id="935" r:id="rId37"/>
    <p:sldId id="940" r:id="rId38"/>
    <p:sldId id="1396" r:id="rId39"/>
    <p:sldId id="1713" r:id="rId40"/>
    <p:sldId id="1627" r:id="rId41"/>
    <p:sldId id="939" r:id="rId42"/>
    <p:sldId id="1278" r:id="rId43"/>
    <p:sldId id="1801" r:id="rId44"/>
    <p:sldId id="1790" r:id="rId45"/>
    <p:sldId id="1647" r:id="rId46"/>
    <p:sldId id="1288" r:id="rId47"/>
    <p:sldId id="1650" r:id="rId48"/>
    <p:sldId id="1651" r:id="rId49"/>
    <p:sldId id="1652" r:id="rId50"/>
    <p:sldId id="1304" r:id="rId51"/>
    <p:sldId id="1401" r:id="rId52"/>
    <p:sldId id="1506" r:id="rId53"/>
    <p:sldId id="1900" r:id="rId54"/>
    <p:sldId id="1901" r:id="rId55"/>
    <p:sldId id="1902" r:id="rId56"/>
    <p:sldId id="1904" r:id="rId57"/>
    <p:sldId id="1905" r:id="rId58"/>
    <p:sldId id="1906" r:id="rId59"/>
    <p:sldId id="1907" r:id="rId60"/>
    <p:sldId id="1908" r:id="rId61"/>
    <p:sldId id="1909" r:id="rId62"/>
    <p:sldId id="1910" r:id="rId63"/>
    <p:sldId id="1911" r:id="rId64"/>
    <p:sldId id="1913" r:id="rId65"/>
    <p:sldId id="1914" r:id="rId66"/>
    <p:sldId id="1915" r:id="rId67"/>
    <p:sldId id="1917" r:id="rId68"/>
    <p:sldId id="1918" r:id="rId69"/>
    <p:sldId id="1919" r:id="rId70"/>
    <p:sldId id="1920" r:id="rId71"/>
    <p:sldId id="1921" r:id="rId72"/>
    <p:sldId id="1923" r:id="rId73"/>
    <p:sldId id="1925" r:id="rId74"/>
    <p:sldId id="1926" r:id="rId75"/>
    <p:sldId id="1927" r:id="rId76"/>
    <p:sldId id="1930" r:id="rId77"/>
    <p:sldId id="1932" r:id="rId78"/>
    <p:sldId id="1933" r:id="rId79"/>
    <p:sldId id="1935" r:id="rId80"/>
    <p:sldId id="1984" r:id="rId81"/>
    <p:sldId id="1988" r:id="rId82"/>
    <p:sldId id="1989" r:id="rId83"/>
    <p:sldId id="1990" r:id="rId84"/>
    <p:sldId id="1991" r:id="rId85"/>
    <p:sldId id="1792" r:id="rId86"/>
    <p:sldId id="1660" r:id="rId87"/>
    <p:sldId id="1623" r:id="rId88"/>
    <p:sldId id="1428" r:id="rId89"/>
    <p:sldId id="977" r:id="rId90"/>
    <p:sldId id="1663" r:id="rId91"/>
    <p:sldId id="1993" r:id="rId92"/>
    <p:sldId id="1559" r:id="rId93"/>
    <p:sldId id="1669" r:id="rId94"/>
    <p:sldId id="1766" r:id="rId95"/>
    <p:sldId id="1573" r:id="rId96"/>
    <p:sldId id="1672" r:id="rId97"/>
    <p:sldId id="1675" r:id="rId98"/>
    <p:sldId id="1677" r:id="rId99"/>
    <p:sldId id="1793" r:id="rId100"/>
    <p:sldId id="1680" r:id="rId101"/>
    <p:sldId id="1684" r:id="rId102"/>
    <p:sldId id="1686" r:id="rId103"/>
    <p:sldId id="1687" r:id="rId104"/>
    <p:sldId id="1613" r:id="rId105"/>
    <p:sldId id="1690" r:id="rId106"/>
    <p:sldId id="1615" r:id="rId107"/>
    <p:sldId id="1691" r:id="rId108"/>
    <p:sldId id="1692" r:id="rId109"/>
  </p:sldIdLst>
  <p:sldSz cx="9144000" cy="6858000" type="screen4x3"/>
  <p:notesSz cx="7023100" cy="93091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4F5"/>
    <a:srgbClr val="FFCDED"/>
    <a:srgbClr val="FF9933"/>
    <a:srgbClr val="DBD600"/>
    <a:srgbClr val="FFFFFF"/>
    <a:srgbClr val="9CA8DA"/>
    <a:srgbClr val="9DD3D7"/>
    <a:srgbClr val="FF65B2"/>
    <a:srgbClr val="FFA7E0"/>
    <a:srgbClr val="FFB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4754" autoAdjust="0"/>
    <p:restoredTop sz="94660"/>
  </p:normalViewPr>
  <p:slideViewPr>
    <p:cSldViewPr>
      <p:cViewPr varScale="1">
        <p:scale>
          <a:sx n="85" d="100"/>
          <a:sy n="85" d="100"/>
        </p:scale>
        <p:origin x="-187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41587"/>
    </p:cViewPr>
  </p:sorterViewPr>
  <p:notesViewPr>
    <p:cSldViewPr>
      <p:cViewPr varScale="1">
        <p:scale>
          <a:sx n="63" d="100"/>
          <a:sy n="63" d="100"/>
        </p:scale>
        <p:origin x="-3206" y="-7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8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0.xlsx"/><Relationship Id="rId1" Type="http://schemas.openxmlformats.org/officeDocument/2006/relationships/themeOverride" Target="../theme/themeOverride9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2.xlsx"/><Relationship Id="rId1" Type="http://schemas.openxmlformats.org/officeDocument/2006/relationships/themeOverride" Target="../theme/themeOverride10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7.xlsx"/><Relationship Id="rId1" Type="http://schemas.openxmlformats.org/officeDocument/2006/relationships/themeOverride" Target="../theme/themeOverride11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9.xlsx"/><Relationship Id="rId1" Type="http://schemas.openxmlformats.org/officeDocument/2006/relationships/themeOverride" Target="../theme/themeOverride1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3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2.xlsx"/><Relationship Id="rId1" Type="http://schemas.openxmlformats.org/officeDocument/2006/relationships/themeOverride" Target="../theme/themeOverride14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5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7.xlsx"/><Relationship Id="rId1" Type="http://schemas.openxmlformats.org/officeDocument/2006/relationships/themeOverride" Target="../theme/themeOverride16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1.xlsx"/><Relationship Id="rId1" Type="http://schemas.openxmlformats.org/officeDocument/2006/relationships/themeOverride" Target="../theme/themeOverride17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6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7.xlsx"/><Relationship Id="rId1" Type="http://schemas.openxmlformats.org/officeDocument/2006/relationships/themeOverride" Target="../theme/themeOverride18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8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9.xlsx"/><Relationship Id="rId1" Type="http://schemas.openxmlformats.org/officeDocument/2006/relationships/themeOverride" Target="../theme/themeOverride19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0.xlsx"/><Relationship Id="rId1" Type="http://schemas.openxmlformats.org/officeDocument/2006/relationships/themeOverride" Target="../theme/themeOverride2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61.xlsx"/><Relationship Id="rId1" Type="http://schemas.openxmlformats.org/officeDocument/2006/relationships/themeOverride" Target="../theme/themeOverride21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4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5.xlsx"/><Relationship Id="rId1" Type="http://schemas.openxmlformats.org/officeDocument/2006/relationships/themeOverride" Target="../theme/themeOverride22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6.xlsx"/><Relationship Id="rId1" Type="http://schemas.openxmlformats.org/officeDocument/2006/relationships/themeOverride" Target="../theme/themeOverride23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Hoja_de_c_lculo_de_Microsoft_Excel67.xlsx"/><Relationship Id="rId1" Type="http://schemas.openxmlformats.org/officeDocument/2006/relationships/themeOverride" Target="../theme/themeOverride24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8.xlsx"/><Relationship Id="rId1" Type="http://schemas.openxmlformats.org/officeDocument/2006/relationships/themeOverride" Target="../theme/themeOverride25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Hoja_de_c_lculo_de_Microsoft_Excel69.xlsx"/><Relationship Id="rId1" Type="http://schemas.openxmlformats.org/officeDocument/2006/relationships/themeOverride" Target="../theme/themeOverride2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3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Hoja_de_c_lculo_de_Microsoft_Excel70.xlsx"/><Relationship Id="rId1" Type="http://schemas.openxmlformats.org/officeDocument/2006/relationships/themeOverride" Target="../theme/themeOverride27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1.xlsx"/><Relationship Id="rId1" Type="http://schemas.openxmlformats.org/officeDocument/2006/relationships/themeOverride" Target="../theme/themeOverride28.xm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2.xlsx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3.xlsx"/><Relationship Id="rId1" Type="http://schemas.openxmlformats.org/officeDocument/2006/relationships/themeOverride" Target="../theme/themeOverride29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4.xlsx"/><Relationship Id="rId1" Type="http://schemas.openxmlformats.org/officeDocument/2006/relationships/themeOverride" Target="../theme/themeOverride30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5.xlsx"/><Relationship Id="rId1" Type="http://schemas.openxmlformats.org/officeDocument/2006/relationships/themeOverride" Target="../theme/themeOverride31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6.xlsx"/><Relationship Id="rId1" Type="http://schemas.openxmlformats.org/officeDocument/2006/relationships/themeOverride" Target="../theme/themeOverride32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7.xlsx"/><Relationship Id="rId1" Type="http://schemas.openxmlformats.org/officeDocument/2006/relationships/themeOverride" Target="../theme/themeOverride33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8.xlsx"/><Relationship Id="rId1" Type="http://schemas.openxmlformats.org/officeDocument/2006/relationships/themeOverride" Target="../theme/themeOverride34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9.xlsx"/><Relationship Id="rId1" Type="http://schemas.openxmlformats.org/officeDocument/2006/relationships/themeOverride" Target="../theme/themeOverride3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4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Hoja_de_c_lculo_de_Microsoft_Excel80.xlsx"/><Relationship Id="rId1" Type="http://schemas.openxmlformats.org/officeDocument/2006/relationships/themeOverride" Target="../theme/themeOverride36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1.xlsx"/><Relationship Id="rId1" Type="http://schemas.openxmlformats.org/officeDocument/2006/relationships/themeOverride" Target="../theme/themeOverride37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2.xlsx"/><Relationship Id="rId1" Type="http://schemas.openxmlformats.org/officeDocument/2006/relationships/themeOverride" Target="../theme/themeOverride38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3.xlsx"/><Relationship Id="rId1" Type="http://schemas.openxmlformats.org/officeDocument/2006/relationships/themeOverride" Target="../theme/themeOverride39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74950969470133E-2"/>
          <c:y val="6.7307692307692304E-2"/>
          <c:w val="0.93223509488926426"/>
          <c:h val="0.8735452568656672"/>
        </c:manualLayout>
      </c:layout>
      <c:lineChart>
        <c:grouping val="standar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TODOS</c:v>
                </c:pt>
              </c:strCache>
            </c:strRef>
          </c:tx>
          <c:spPr>
            <a:ln w="952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sz="1200" baseline="0"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5254</c:v>
                </c:pt>
                <c:pt idx="1">
                  <c:v>5416</c:v>
                </c:pt>
                <c:pt idx="2">
                  <c:v>5493</c:v>
                </c:pt>
                <c:pt idx="3">
                  <c:v>5917</c:v>
                </c:pt>
                <c:pt idx="4">
                  <c:v>5687</c:v>
                </c:pt>
                <c:pt idx="5">
                  <c:v>6063</c:v>
                </c:pt>
                <c:pt idx="6">
                  <c:v>6155</c:v>
                </c:pt>
                <c:pt idx="7">
                  <c:v>6213</c:v>
                </c:pt>
                <c:pt idx="8">
                  <c:v>6464</c:v>
                </c:pt>
                <c:pt idx="9">
                  <c:v>6760</c:v>
                </c:pt>
                <c:pt idx="10">
                  <c:v>6509</c:v>
                </c:pt>
                <c:pt idx="11">
                  <c:v>6777</c:v>
                </c:pt>
                <c:pt idx="12">
                  <c:v>7098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6352"/>
        <c:axId val="5957504"/>
      </c:lineChart>
      <c:catAx>
        <c:axId val="595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5957504"/>
        <c:crossesAt val="5000"/>
        <c:auto val="1"/>
        <c:lblAlgn val="ctr"/>
        <c:lblOffset val="0"/>
        <c:tickLblSkip val="1"/>
        <c:tickMarkSkip val="1"/>
        <c:noMultiLvlLbl val="0"/>
      </c:catAx>
      <c:valAx>
        <c:axId val="5957504"/>
        <c:scaling>
          <c:orientation val="minMax"/>
          <c:max val="7500"/>
          <c:min val="5000"/>
        </c:scaling>
        <c:delete val="0"/>
        <c:axPos val="l"/>
        <c:majorGridlines>
          <c:spPr>
            <a:ln w="4445" cap="sq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c:spPr>
        </c:majorGridlines>
        <c:numFmt formatCode="#,##0" sourceLinked="0"/>
        <c:majorTickMark val="out"/>
        <c:minorTickMark val="in"/>
        <c:tickLblPos val="nextTo"/>
        <c:spPr>
          <a:ln w="18303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5956352"/>
        <c:crosses val="autoZero"/>
        <c:crossBetween val="between"/>
        <c:majorUnit val="500"/>
        <c:minorUnit val="100"/>
      </c:valAx>
      <c:spPr>
        <a:noFill/>
        <a:ln w="18303">
          <a:solidFill>
            <a:srgbClr val="333333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9677031770136E-2"/>
          <c:y val="2.8380373897673911E-2"/>
          <c:w val="0.88925176009250007"/>
          <c:h val="0.886457755932461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33281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  <c:spPr>
              <a:ln w="14791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58.6</c:v>
                </c:pt>
                <c:pt idx="1">
                  <c:v>59.4</c:v>
                </c:pt>
                <c:pt idx="2">
                  <c:v>59.1</c:v>
                </c:pt>
                <c:pt idx="3">
                  <c:v>59.2</c:v>
                </c:pt>
                <c:pt idx="4">
                  <c:v>60.225239719999998</c:v>
                </c:pt>
                <c:pt idx="5">
                  <c:v>60.131583720000002</c:v>
                </c:pt>
                <c:pt idx="6">
                  <c:v>60.357583560000002</c:v>
                </c:pt>
                <c:pt idx="7">
                  <c:v>60.331370540000002</c:v>
                </c:pt>
                <c:pt idx="8">
                  <c:v>60.190048942979999</c:v>
                </c:pt>
                <c:pt idx="9">
                  <c:v>60.286278654299998</c:v>
                </c:pt>
                <c:pt idx="10" formatCode="0.0000000">
                  <c:v>60.170502988136299</c:v>
                </c:pt>
                <c:pt idx="11">
                  <c:v>59.950040872911302</c:v>
                </c:pt>
                <c:pt idx="12">
                  <c:v>59.484138692442201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33281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  <c:spPr>
              <a:ln w="14791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57.6</c:v>
                </c:pt>
                <c:pt idx="1">
                  <c:v>58.4</c:v>
                </c:pt>
                <c:pt idx="2">
                  <c:v>58.25</c:v>
                </c:pt>
                <c:pt idx="3">
                  <c:v>58.35</c:v>
                </c:pt>
                <c:pt idx="4">
                  <c:v>59.344689289999998</c:v>
                </c:pt>
                <c:pt idx="5">
                  <c:v>59.246519710000001</c:v>
                </c:pt>
                <c:pt idx="6">
                  <c:v>59.500054839999997</c:v>
                </c:pt>
                <c:pt idx="7">
                  <c:v>59.481253010000003</c:v>
                </c:pt>
                <c:pt idx="8">
                  <c:v>59.353357743579998</c:v>
                </c:pt>
                <c:pt idx="9">
                  <c:v>59.472439024229999</c:v>
                </c:pt>
                <c:pt idx="10">
                  <c:v>59.333401616026002</c:v>
                </c:pt>
                <c:pt idx="11">
                  <c:v>59.117940474150899</c:v>
                </c:pt>
                <c:pt idx="12">
                  <c:v>58.682830972946697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698">
              <a:pattFill prst="pct25">
                <a:fgClr>
                  <a:srgbClr val="0000FF"/>
                </a:fgClr>
                <a:bgClr>
                  <a:srgbClr val="FFFFFF"/>
                </a:bgClr>
              </a:patt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gradFill flip="none" rotWithShape="1">
                <a:gsLst>
                  <a:gs pos="2000">
                    <a:srgbClr val="D49E6C"/>
                  </a:gs>
                  <a:gs pos="38000">
                    <a:srgbClr val="A65528">
                      <a:lumMod val="96000"/>
                    </a:srgbClr>
                  </a:gs>
                  <a:gs pos="100000">
                    <a:srgbClr val="663012"/>
                  </a:gs>
                </a:gsLst>
                <a:lin ang="2700000" scaled="1"/>
                <a:tileRect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2"/>
              <c:numFmt formatCode="0.0" sourceLinked="0"/>
              <c:spPr>
                <a:solidFill>
                  <a:schemeClr val="bg1">
                    <a:alpha val="73000"/>
                  </a:schemeClr>
                </a:solidFill>
                <a:ln w="29583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9583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tx1"/>
                    </a:solidFill>
                    <a:latin typeface="?? ?????"/>
                    <a:ea typeface="?? ?????"/>
                    <a:cs typeface="?? ?????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58.1</c:v>
                </c:pt>
                <c:pt idx="1">
                  <c:v>58.9</c:v>
                </c:pt>
                <c:pt idx="2">
                  <c:v>58.7</c:v>
                </c:pt>
                <c:pt idx="3" formatCode="0.0">
                  <c:v>58.8</c:v>
                </c:pt>
                <c:pt idx="4">
                  <c:v>59.784964510000002</c:v>
                </c:pt>
                <c:pt idx="5">
                  <c:v>59.689051710000001</c:v>
                </c:pt>
                <c:pt idx="6">
                  <c:v>59.9288192</c:v>
                </c:pt>
                <c:pt idx="7">
                  <c:v>59.906311780000003</c:v>
                </c:pt>
                <c:pt idx="8">
                  <c:v>59.771703343280002</c:v>
                </c:pt>
                <c:pt idx="9">
                  <c:v>59.87935883926</c:v>
                </c:pt>
                <c:pt idx="10" formatCode="###0.00000000">
                  <c:v>59.751952302081229</c:v>
                </c:pt>
                <c:pt idx="11">
                  <c:v>59.5339906735311</c:v>
                </c:pt>
                <c:pt idx="12">
                  <c:v>59.083484832694502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mpd="sng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44129664"/>
        <c:axId val="44139648"/>
      </c:stockChart>
      <c:catAx>
        <c:axId val="441296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6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?? ?????"/>
                <a:ea typeface="?? ?????"/>
                <a:cs typeface="?? ?????"/>
              </a:defRPr>
            </a:pPr>
            <a:endParaRPr lang="es-AR"/>
          </a:p>
        </c:txPr>
        <c:crossAx val="44139648"/>
        <c:crossesAt val="57"/>
        <c:auto val="1"/>
        <c:lblAlgn val="ctr"/>
        <c:lblOffset val="100"/>
        <c:tickLblSkip val="1"/>
        <c:tickMarkSkip val="1"/>
        <c:noMultiLvlLbl val="0"/>
      </c:catAx>
      <c:valAx>
        <c:axId val="44139648"/>
        <c:scaling>
          <c:orientation val="minMax"/>
          <c:max val="61"/>
          <c:min val="57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s-AR" sz="1200" dirty="0" smtClean="0"/>
                  <a:t>Edad</a:t>
                </a:r>
                <a:r>
                  <a:rPr lang="es-AR" sz="1200" baseline="0" dirty="0" smtClean="0"/>
                  <a:t> en años</a:t>
                </a:r>
                <a:endParaRPr lang="es-AR" sz="1200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36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?? ?????"/>
                <a:ea typeface="?? ?????"/>
                <a:cs typeface="?? ?????"/>
              </a:defRPr>
            </a:pPr>
            <a:endParaRPr lang="es-AR"/>
          </a:p>
        </c:txPr>
        <c:crossAx val="44129664"/>
        <c:crosses val="autoZero"/>
        <c:crossBetween val="between"/>
        <c:majorUnit val="1"/>
        <c:minorUnit val="0.1"/>
      </c:valAx>
      <c:spPr>
        <a:noFill/>
        <a:ln w="1479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514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917986952469717E-2"/>
          <c:y val="4.3296089385474863E-2"/>
          <c:w val="0.93476234855545204"/>
          <c:h val="0.6885474860335195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66675">
              <a:noFill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</c:errBars>
          <c:cat>
            <c:strRef>
              <c:f>Sheet1!$A$2:$A$26</c:f>
              <c:strCache>
                <c:ptCount val="25"/>
                <c:pt idx="0">
                  <c:v>CAPITAL FEDERAL</c:v>
                </c:pt>
                <c:pt idx="1">
                  <c:v>LA PAMPA</c:v>
                </c:pt>
                <c:pt idx="2">
                  <c:v>CÓRDOBA</c:v>
                </c:pt>
                <c:pt idx="3">
                  <c:v>MENDOZA</c:v>
                </c:pt>
                <c:pt idx="4">
                  <c:v>TUCUMÁN</c:v>
                </c:pt>
                <c:pt idx="5">
                  <c:v>SAN LUIS</c:v>
                </c:pt>
                <c:pt idx="6">
                  <c:v>ENTRE RÍOS</c:v>
                </c:pt>
                <c:pt idx="7">
                  <c:v>FORMOSA</c:v>
                </c:pt>
                <c:pt idx="8">
                  <c:v>SAN JUAN</c:v>
                </c:pt>
                <c:pt idx="9">
                  <c:v>CATAMARCA</c:v>
                </c:pt>
                <c:pt idx="10">
                  <c:v>SALTA</c:v>
                </c:pt>
                <c:pt idx="11">
                  <c:v>SANTA FE</c:v>
                </c:pt>
                <c:pt idx="12">
                  <c:v>LA RIOJA</c:v>
                </c:pt>
                <c:pt idx="13">
                  <c:v>BUENOS AIRES</c:v>
                </c:pt>
                <c:pt idx="14">
                  <c:v>RÍO NEGRO</c:v>
                </c:pt>
                <c:pt idx="15">
                  <c:v>CHACO</c:v>
                </c:pt>
                <c:pt idx="16">
                  <c:v>SANTIAGO</c:v>
                </c:pt>
                <c:pt idx="17">
                  <c:v>JUJUY</c:v>
                </c:pt>
                <c:pt idx="18">
                  <c:v>CHUBUT</c:v>
                </c:pt>
                <c:pt idx="19">
                  <c:v>CORRIENTES</c:v>
                </c:pt>
                <c:pt idx="20">
                  <c:v>NEUQUÉN</c:v>
                </c:pt>
                <c:pt idx="21">
                  <c:v>MISIONES</c:v>
                </c:pt>
                <c:pt idx="22">
                  <c:v>SANTA CRUZ</c:v>
                </c:pt>
                <c:pt idx="23">
                  <c:v>TIERRA  D. FUEGO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64.825398309437603</c:v>
                </c:pt>
                <c:pt idx="1">
                  <c:v>65.290775249196102</c:v>
                </c:pt>
                <c:pt idx="2">
                  <c:v>61.785537062601698</c:v>
                </c:pt>
                <c:pt idx="3">
                  <c:v>61.794720514615697</c:v>
                </c:pt>
                <c:pt idx="4">
                  <c:v>61.689001273923402</c:v>
                </c:pt>
                <c:pt idx="5">
                  <c:v>62.731016668099997</c:v>
                </c:pt>
                <c:pt idx="6">
                  <c:v>61.873974715368497</c:v>
                </c:pt>
                <c:pt idx="7">
                  <c:v>63.620626295410602</c:v>
                </c:pt>
                <c:pt idx="8">
                  <c:v>61.560914558566203</c:v>
                </c:pt>
                <c:pt idx="9">
                  <c:v>62.725240159131602</c:v>
                </c:pt>
                <c:pt idx="10">
                  <c:v>60.856473742738899</c:v>
                </c:pt>
                <c:pt idx="11">
                  <c:v>60.475578403945299</c:v>
                </c:pt>
                <c:pt idx="12">
                  <c:v>61.707484058798798</c:v>
                </c:pt>
                <c:pt idx="13">
                  <c:v>59.087929833733703</c:v>
                </c:pt>
                <c:pt idx="14">
                  <c:v>61.537955710500199</c:v>
                </c:pt>
                <c:pt idx="15">
                  <c:v>60.9991234526398</c:v>
                </c:pt>
                <c:pt idx="16">
                  <c:v>60.388107889721702</c:v>
                </c:pt>
                <c:pt idx="17">
                  <c:v>60.114166345198299</c:v>
                </c:pt>
                <c:pt idx="18">
                  <c:v>60.796108082630603</c:v>
                </c:pt>
                <c:pt idx="19">
                  <c:v>59.64312372362</c:v>
                </c:pt>
                <c:pt idx="20">
                  <c:v>59.950353120328501</c:v>
                </c:pt>
                <c:pt idx="21">
                  <c:v>58.449393364615297</c:v>
                </c:pt>
                <c:pt idx="22">
                  <c:v>62.922046775072097</c:v>
                </c:pt>
                <c:pt idx="23">
                  <c:v>59.894343174272201</c:v>
                </c:pt>
                <c:pt idx="24">
                  <c:v>59.484138692442201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66675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</c:errBars>
          <c:cat>
            <c:strRef>
              <c:f>Sheet1!$A$2:$A$26</c:f>
              <c:strCache>
                <c:ptCount val="25"/>
                <c:pt idx="0">
                  <c:v>CAPITAL FEDERAL</c:v>
                </c:pt>
                <c:pt idx="1">
                  <c:v>LA PAMPA</c:v>
                </c:pt>
                <c:pt idx="2">
                  <c:v>CÓRDOBA</c:v>
                </c:pt>
                <c:pt idx="3">
                  <c:v>MENDOZA</c:v>
                </c:pt>
                <c:pt idx="4">
                  <c:v>TUCUMÁN</c:v>
                </c:pt>
                <c:pt idx="5">
                  <c:v>SAN LUIS</c:v>
                </c:pt>
                <c:pt idx="6">
                  <c:v>ENTRE RÍOS</c:v>
                </c:pt>
                <c:pt idx="7">
                  <c:v>FORMOSA</c:v>
                </c:pt>
                <c:pt idx="8">
                  <c:v>SAN JUAN</c:v>
                </c:pt>
                <c:pt idx="9">
                  <c:v>CATAMARCA</c:v>
                </c:pt>
                <c:pt idx="10">
                  <c:v>SALTA</c:v>
                </c:pt>
                <c:pt idx="11">
                  <c:v>SANTA FE</c:v>
                </c:pt>
                <c:pt idx="12">
                  <c:v>LA RIOJA</c:v>
                </c:pt>
                <c:pt idx="13">
                  <c:v>BUENOS AIRES</c:v>
                </c:pt>
                <c:pt idx="14">
                  <c:v>RÍO NEGRO</c:v>
                </c:pt>
                <c:pt idx="15">
                  <c:v>CHACO</c:v>
                </c:pt>
                <c:pt idx="16">
                  <c:v>SANTIAGO</c:v>
                </c:pt>
                <c:pt idx="17">
                  <c:v>JUJUY</c:v>
                </c:pt>
                <c:pt idx="18">
                  <c:v>CHUBUT</c:v>
                </c:pt>
                <c:pt idx="19">
                  <c:v>CORRIENTES</c:v>
                </c:pt>
                <c:pt idx="20">
                  <c:v>NEUQUÉN</c:v>
                </c:pt>
                <c:pt idx="21">
                  <c:v>MISIONES</c:v>
                </c:pt>
                <c:pt idx="22">
                  <c:v>SANTA CRUZ</c:v>
                </c:pt>
                <c:pt idx="23">
                  <c:v>TIERRA  D. FUEGO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61.804666578810298</c:v>
                </c:pt>
                <c:pt idx="1">
                  <c:v>55.952133075355903</c:v>
                </c:pt>
                <c:pt idx="2">
                  <c:v>59.174133346297097</c:v>
                </c:pt>
                <c:pt idx="3">
                  <c:v>58.383566369339498</c:v>
                </c:pt>
                <c:pt idx="4">
                  <c:v>58.458977445024203</c:v>
                </c:pt>
                <c:pt idx="5">
                  <c:v>56.633514986842499</c:v>
                </c:pt>
                <c:pt idx="6">
                  <c:v>56.787566891664703</c:v>
                </c:pt>
                <c:pt idx="7">
                  <c:v>54.826198113057501</c:v>
                </c:pt>
                <c:pt idx="8">
                  <c:v>56.663866805105201</c:v>
                </c:pt>
                <c:pt idx="9">
                  <c:v>55.436488410279402</c:v>
                </c:pt>
                <c:pt idx="10">
                  <c:v>57.191902614844402</c:v>
                </c:pt>
                <c:pt idx="11">
                  <c:v>57.497632056826703</c:v>
                </c:pt>
                <c:pt idx="12">
                  <c:v>55.227358109158303</c:v>
                </c:pt>
                <c:pt idx="13">
                  <c:v>57.711043856198799</c:v>
                </c:pt>
                <c:pt idx="14">
                  <c:v>55.161310042924399</c:v>
                </c:pt>
                <c:pt idx="15">
                  <c:v>55.274889738633597</c:v>
                </c:pt>
                <c:pt idx="16">
                  <c:v>55.413111525909002</c:v>
                </c:pt>
                <c:pt idx="17">
                  <c:v>54.712436791589397</c:v>
                </c:pt>
                <c:pt idx="18">
                  <c:v>53.658507760132899</c:v>
                </c:pt>
                <c:pt idx="19">
                  <c:v>54.101406206948496</c:v>
                </c:pt>
                <c:pt idx="20">
                  <c:v>52.711795401661298</c:v>
                </c:pt>
                <c:pt idx="21">
                  <c:v>53.474250957342903</c:v>
                </c:pt>
                <c:pt idx="22">
                  <c:v>48.824019761131403</c:v>
                </c:pt>
                <c:pt idx="23">
                  <c:v>45.189492442165999</c:v>
                </c:pt>
                <c:pt idx="24">
                  <c:v>58.682830972946697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666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5">
                    <a:lumMod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Sheet1!$A$2:$A$26</c:f>
              <c:strCache>
                <c:ptCount val="25"/>
                <c:pt idx="0">
                  <c:v>CAPITAL FEDERAL</c:v>
                </c:pt>
                <c:pt idx="1">
                  <c:v>LA PAMPA</c:v>
                </c:pt>
                <c:pt idx="2">
                  <c:v>CÓRDOBA</c:v>
                </c:pt>
                <c:pt idx="3">
                  <c:v>MENDOZA</c:v>
                </c:pt>
                <c:pt idx="4">
                  <c:v>TUCUMÁN</c:v>
                </c:pt>
                <c:pt idx="5">
                  <c:v>SAN LUIS</c:v>
                </c:pt>
                <c:pt idx="6">
                  <c:v>ENTRE RÍOS</c:v>
                </c:pt>
                <c:pt idx="7">
                  <c:v>FORMOSA</c:v>
                </c:pt>
                <c:pt idx="8">
                  <c:v>SAN JUAN</c:v>
                </c:pt>
                <c:pt idx="9">
                  <c:v>CATAMARCA</c:v>
                </c:pt>
                <c:pt idx="10">
                  <c:v>SALTA</c:v>
                </c:pt>
                <c:pt idx="11">
                  <c:v>SANTA FE</c:v>
                </c:pt>
                <c:pt idx="12">
                  <c:v>LA RIOJA</c:v>
                </c:pt>
                <c:pt idx="13">
                  <c:v>BUENOS AIRES</c:v>
                </c:pt>
                <c:pt idx="14">
                  <c:v>RÍO NEGRO</c:v>
                </c:pt>
                <c:pt idx="15">
                  <c:v>CHACO</c:v>
                </c:pt>
                <c:pt idx="16">
                  <c:v>SANTIAGO</c:v>
                </c:pt>
                <c:pt idx="17">
                  <c:v>JUJUY</c:v>
                </c:pt>
                <c:pt idx="18">
                  <c:v>CHUBUT</c:v>
                </c:pt>
                <c:pt idx="19">
                  <c:v>CORRIENTES</c:v>
                </c:pt>
                <c:pt idx="20">
                  <c:v>NEUQUÉN</c:v>
                </c:pt>
                <c:pt idx="21">
                  <c:v>MISIONES</c:v>
                </c:pt>
                <c:pt idx="22">
                  <c:v>SANTA CRUZ</c:v>
                </c:pt>
                <c:pt idx="23">
                  <c:v>TIERRA  D. FUEGO</c:v>
                </c:pt>
                <c:pt idx="24">
                  <c:v>TOTAL PAÍS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63.315032444124</c:v>
                </c:pt>
                <c:pt idx="1">
                  <c:v>60.621454162276002</c:v>
                </c:pt>
                <c:pt idx="2">
                  <c:v>60.479835204449401</c:v>
                </c:pt>
                <c:pt idx="3">
                  <c:v>60.089143441977598</c:v>
                </c:pt>
                <c:pt idx="4">
                  <c:v>60.073989359473799</c:v>
                </c:pt>
                <c:pt idx="5">
                  <c:v>59.682265827471298</c:v>
                </c:pt>
                <c:pt idx="6">
                  <c:v>59.3307708035166</c:v>
                </c:pt>
                <c:pt idx="7">
                  <c:v>59.223412204234101</c:v>
                </c:pt>
                <c:pt idx="8">
                  <c:v>59.112390681835699</c:v>
                </c:pt>
                <c:pt idx="9">
                  <c:v>59.080864284705498</c:v>
                </c:pt>
                <c:pt idx="10">
                  <c:v>59.024188178791697</c:v>
                </c:pt>
                <c:pt idx="11">
                  <c:v>58.986605230385997</c:v>
                </c:pt>
                <c:pt idx="12">
                  <c:v>58.4674210839785</c:v>
                </c:pt>
                <c:pt idx="13">
                  <c:v>58.399486844966198</c:v>
                </c:pt>
                <c:pt idx="14">
                  <c:v>58.349632876712299</c:v>
                </c:pt>
                <c:pt idx="15">
                  <c:v>58.137006595636699</c:v>
                </c:pt>
                <c:pt idx="16">
                  <c:v>57.900609707815299</c:v>
                </c:pt>
                <c:pt idx="17">
                  <c:v>57.413301568393798</c:v>
                </c:pt>
                <c:pt idx="18">
                  <c:v>57.227307921381701</c:v>
                </c:pt>
                <c:pt idx="19">
                  <c:v>56.872264965284302</c:v>
                </c:pt>
                <c:pt idx="20">
                  <c:v>56.331074260994903</c:v>
                </c:pt>
                <c:pt idx="21">
                  <c:v>55.961822160979096</c:v>
                </c:pt>
                <c:pt idx="22">
                  <c:v>55.8730332681017</c:v>
                </c:pt>
                <c:pt idx="23">
                  <c:v>52.541917808219097</c:v>
                </c:pt>
                <c:pt idx="24">
                  <c:v>59.083484832694502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rgbClr val="DAEDEF">
                  <a:lumMod val="25000"/>
                </a:srgbClr>
              </a:solidFill>
              <a:headEnd type="none"/>
              <a:tailEnd type="none"/>
            </a:ln>
          </c:spPr>
        </c:hiLowLines>
        <c:axId val="44716416"/>
        <c:axId val="44717952"/>
      </c:stockChart>
      <c:catAx>
        <c:axId val="447164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5400000" vert="horz"/>
          <a:lstStyle/>
          <a:p>
            <a:pPr>
              <a:defRPr sz="1200" b="1" i="0" baseline="0">
                <a:latin typeface="Arial" pitchFamily="34" charset="0"/>
              </a:defRPr>
            </a:pPr>
            <a:endParaRPr lang="es-AR"/>
          </a:p>
        </c:txPr>
        <c:crossAx val="44717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17952"/>
        <c:scaling>
          <c:orientation val="minMax"/>
          <c:max val="70"/>
          <c:min val="45"/>
        </c:scaling>
        <c:delete val="0"/>
        <c:axPos val="l"/>
        <c:majorGridlines>
          <c:spPr>
            <a:ln w="3175">
              <a:solidFill>
                <a:srgbClr val="FFFFFF">
                  <a:lumMod val="85000"/>
                </a:srgbClr>
              </a:solidFill>
              <a:prstDash val="sysDot"/>
            </a:ln>
          </c:spPr>
        </c:majorGridlines>
        <c:numFmt formatCode="General" sourceLinked="1"/>
        <c:majorTickMark val="in"/>
        <c:minorTickMark val="out"/>
        <c:tickLblPos val="nextTo"/>
        <c:txPr>
          <a:bodyPr rot="0" vert="horz"/>
          <a:lstStyle/>
          <a:p>
            <a:pPr>
              <a:defRPr sz="1400" b="1" i="0" baseline="0"/>
            </a:pPr>
            <a:endParaRPr lang="es-AR"/>
          </a:p>
        </c:txPr>
        <c:crossAx val="44716416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35503201274453E-2"/>
          <c:y val="4.9989809342054069E-2"/>
          <c:w val="0.89569902878718044"/>
          <c:h val="0.781620420168258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AMBOS SEXOS</c:v>
                </c:pt>
              </c:strCache>
            </c:strRef>
          </c:tx>
          <c:spPr>
            <a:ln w="18269">
              <a:solidFill>
                <a:srgbClr val="333333"/>
              </a:solidFill>
              <a:prstDash val="solid"/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 o más</c:v>
                </c:pt>
              </c:strCache>
            </c:strRef>
          </c:cat>
          <c:val>
            <c:numRef>
              <c:f>Sheet1!$B$2:$B$18</c:f>
              <c:numCache>
                <c:formatCode>0.00</c:formatCode>
                <c:ptCount val="17"/>
                <c:pt idx="0">
                  <c:v>8.515827063777424</c:v>
                </c:pt>
                <c:pt idx="1">
                  <c:v>9.9405746922356659</c:v>
                </c:pt>
                <c:pt idx="2">
                  <c:v>14.820274249174981</c:v>
                </c:pt>
                <c:pt idx="3">
                  <c:v>29.762503723856121</c:v>
                </c:pt>
                <c:pt idx="4">
                  <c:v>39.511514383872573</c:v>
                </c:pt>
                <c:pt idx="5">
                  <c:v>54.264784425770934</c:v>
                </c:pt>
                <c:pt idx="6">
                  <c:v>64.840881735267899</c:v>
                </c:pt>
                <c:pt idx="7">
                  <c:v>88.483589328815242</c:v>
                </c:pt>
                <c:pt idx="8">
                  <c:v>128.35318193650076</c:v>
                </c:pt>
                <c:pt idx="9">
                  <c:v>169.25451616211797</c:v>
                </c:pt>
                <c:pt idx="10">
                  <c:v>264.68340338895496</c:v>
                </c:pt>
                <c:pt idx="11">
                  <c:v>371.1582764579112</c:v>
                </c:pt>
                <c:pt idx="12">
                  <c:v>522.72671957730495</c:v>
                </c:pt>
                <c:pt idx="13">
                  <c:v>670.32653273114261</c:v>
                </c:pt>
                <c:pt idx="14">
                  <c:v>681.62044794354108</c:v>
                </c:pt>
                <c:pt idx="15">
                  <c:v>765.22488218057015</c:v>
                </c:pt>
                <c:pt idx="16">
                  <c:v>456.44745192598879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MUJERES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olid"/>
            </a:ln>
            <a:effectLst/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 o más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8.2221155174341742</c:v>
                </c:pt>
                <c:pt idx="1">
                  <c:v>9.106903089459955</c:v>
                </c:pt>
                <c:pt idx="2">
                  <c:v>15.190811195160443</c:v>
                </c:pt>
                <c:pt idx="3">
                  <c:v>28.28219162743234</c:v>
                </c:pt>
                <c:pt idx="4">
                  <c:v>39.027833632829534</c:v>
                </c:pt>
                <c:pt idx="5">
                  <c:v>48.945865283287468</c:v>
                </c:pt>
                <c:pt idx="6">
                  <c:v>53.803096931284067</c:v>
                </c:pt>
                <c:pt idx="7">
                  <c:v>77.068856601389768</c:v>
                </c:pt>
                <c:pt idx="8">
                  <c:v>110.28873732828362</c:v>
                </c:pt>
                <c:pt idx="9">
                  <c:v>132.78591446607689</c:v>
                </c:pt>
                <c:pt idx="10">
                  <c:v>205.94470029719949</c:v>
                </c:pt>
                <c:pt idx="11">
                  <c:v>285.00800872504516</c:v>
                </c:pt>
                <c:pt idx="12">
                  <c:v>369.45774248795351</c:v>
                </c:pt>
                <c:pt idx="13">
                  <c:v>483.74497442721014</c:v>
                </c:pt>
                <c:pt idx="14">
                  <c:v>418.99877123409999</c:v>
                </c:pt>
                <c:pt idx="15">
                  <c:v>483.15967175941341</c:v>
                </c:pt>
                <c:pt idx="16">
                  <c:v>287.61823210660003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VARONES</c:v>
                </c:pt>
              </c:strCache>
            </c:strRef>
          </c:tx>
          <c:spPr>
            <a:ln w="15875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 o más</c:v>
                </c:pt>
              </c:strCache>
            </c:strRef>
          </c:cat>
          <c:val>
            <c:numRef>
              <c:f>Sheet1!$D$2:$D$18</c:f>
              <c:numCache>
                <c:formatCode>0.00</c:formatCode>
                <c:ptCount val="17"/>
                <c:pt idx="0">
                  <c:v>8.7929776177340901</c:v>
                </c:pt>
                <c:pt idx="1">
                  <c:v>10.726092077064827</c:v>
                </c:pt>
                <c:pt idx="2">
                  <c:v>14.467383284385354</c:v>
                </c:pt>
                <c:pt idx="3">
                  <c:v>31.190994714240357</c:v>
                </c:pt>
                <c:pt idx="4">
                  <c:v>39.986426829559527</c:v>
                </c:pt>
                <c:pt idx="5">
                  <c:v>59.585966030099762</c:v>
                </c:pt>
                <c:pt idx="6">
                  <c:v>76.017349693111626</c:v>
                </c:pt>
                <c:pt idx="7">
                  <c:v>100.15999751861683</c:v>
                </c:pt>
                <c:pt idx="8">
                  <c:v>147.04602101514428</c:v>
                </c:pt>
                <c:pt idx="9">
                  <c:v>207.48053789329447</c:v>
                </c:pt>
                <c:pt idx="10">
                  <c:v>327.27186738868267</c:v>
                </c:pt>
                <c:pt idx="11">
                  <c:v>465.08978097275235</c:v>
                </c:pt>
                <c:pt idx="12">
                  <c:v>695.56661609783589</c:v>
                </c:pt>
                <c:pt idx="13">
                  <c:v>892.27105717070503</c:v>
                </c:pt>
                <c:pt idx="14">
                  <c:v>1020.7605817567826</c:v>
                </c:pt>
                <c:pt idx="15">
                  <c:v>1179.8024608925193</c:v>
                </c:pt>
                <c:pt idx="16">
                  <c:v>796.7030785559823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70432"/>
        <c:axId val="44772736"/>
      </c:lineChart>
      <c:catAx>
        <c:axId val="44770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 sz="1200"/>
                  <a:t>Edad en años</a:t>
                </a:r>
              </a:p>
            </c:rich>
          </c:tx>
          <c:layout>
            <c:manualLayout>
              <c:xMode val="edge"/>
              <c:yMode val="edge"/>
              <c:x val="0.47050468249287447"/>
              <c:y val="0.95043928445441017"/>
            </c:manualLayout>
          </c:layout>
          <c:overlay val="0"/>
          <c:spPr>
            <a:noFill/>
            <a:ln w="18269">
              <a:noFill/>
            </a:ln>
          </c:spPr>
        </c:title>
        <c:numFmt formatCode="@" sourceLinked="0"/>
        <c:majorTickMark val="none"/>
        <c:minorTickMark val="none"/>
        <c:tickLblPos val="nextTo"/>
        <c:spPr>
          <a:ln w="9134">
            <a:solidFill>
              <a:srgbClr val="333333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772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72736"/>
        <c:scaling>
          <c:orientation val="minMax"/>
          <c:max val="1200"/>
        </c:scaling>
        <c:delete val="0"/>
        <c:axPos val="l"/>
        <c:majorGridlines>
          <c:spPr>
            <a:ln w="2284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s-ES_tradnl" sz="1200" dirty="0" smtClean="0"/>
                  <a:t>Tasa (Pacientes/millón hab.)</a:t>
                </a:r>
                <a:endParaRPr lang="es-AR" sz="1200" dirty="0"/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spPr>
          <a:ln w="9134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770432"/>
        <c:crosses val="autoZero"/>
        <c:crossBetween val="between"/>
        <c:majorUnit val="100"/>
        <c:minorUnit val="100"/>
      </c:valAx>
      <c:spPr>
        <a:noFill/>
        <a:ln w="9134">
          <a:solidFill>
            <a:srgbClr val="333333"/>
          </a:solidFill>
          <a:prstDash val="solid"/>
        </a:ln>
      </c:spPr>
    </c:plotArea>
    <c:legend>
      <c:legendPos val="l"/>
      <c:legendEntry>
        <c:idx val="0"/>
        <c:txPr>
          <a:bodyPr/>
          <a:lstStyle/>
          <a:p>
            <a:pPr>
              <a:defRPr sz="1200" baseline="0"/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1200" baseline="0"/>
            </a:pPr>
            <a:endParaRPr lang="es-AR"/>
          </a:p>
        </c:txPr>
      </c:legendEntry>
      <c:legendEntry>
        <c:idx val="2"/>
        <c:txPr>
          <a:bodyPr/>
          <a:lstStyle/>
          <a:p>
            <a:pPr>
              <a:defRPr sz="1200" baseline="0"/>
            </a:pPr>
            <a:endParaRPr lang="es-AR"/>
          </a:p>
        </c:txPr>
      </c:legendEntry>
      <c:layout>
        <c:manualLayout>
          <c:xMode val="edge"/>
          <c:yMode val="edge"/>
          <c:x val="0.15502886861843879"/>
          <c:y val="0.10629088200160884"/>
          <c:w val="0.27834266640534533"/>
          <c:h val="0.17706766917293232"/>
        </c:manualLayout>
      </c:layout>
      <c:overlay val="0"/>
      <c:spPr>
        <a:solidFill>
          <a:srgbClr val="FFFFFF"/>
        </a:solidFill>
        <a:ln w="3175">
          <a:solidFill>
            <a:schemeClr val="accent3">
              <a:lumMod val="65000"/>
            </a:schemeClr>
          </a:solidFill>
        </a:ln>
      </c:spPr>
      <c:txPr>
        <a:bodyPr/>
        <a:lstStyle/>
        <a:p>
          <a:pPr>
            <a:defRPr sz="1200" baseline="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61676838774181E-2"/>
          <c:y val="4.3673251369894549E-2"/>
          <c:w val="0.88447744157459196"/>
          <c:h val="0.83613372012708942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001">
              <a:noFill/>
            </a:ln>
          </c:spPr>
          <c:marker>
            <c:symbol val="dash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1"/>
              <c:layout/>
              <c:tx>
                <c:rich>
                  <a:bodyPr rot="0" anchor="b" anchorCtr="1"/>
                  <a:lstStyle/>
                  <a:p>
                    <a:pPr>
                      <a:defRPr sz="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s-AR" sz="800" baseline="0"/>
                      <a:t>125.5</a:t>
                    </a:r>
                    <a:endParaRPr lang="es-AR"/>
                  </a:p>
                </c:rich>
              </c:tx>
              <c:spPr>
                <a:noFill/>
                <a:ln w="30223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30223">
                <a:noFill/>
              </a:ln>
            </c:spPr>
            <c:txPr>
              <a:bodyPr rot="0" anchor="b" anchorCtr="1"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120.74</c:v>
                </c:pt>
                <c:pt idx="1">
                  <c:v>125.5</c:v>
                </c:pt>
                <c:pt idx="2">
                  <c:v>124.28</c:v>
                </c:pt>
                <c:pt idx="3">
                  <c:v>133.27000000000001</c:v>
                </c:pt>
                <c:pt idx="4">
                  <c:v>122.97199999999999</c:v>
                </c:pt>
                <c:pt idx="5">
                  <c:v>129.95500000000001</c:v>
                </c:pt>
                <c:pt idx="6">
                  <c:v>129.35727299999999</c:v>
                </c:pt>
                <c:pt idx="7">
                  <c:v>130.73178530000001</c:v>
                </c:pt>
                <c:pt idx="8">
                  <c:v>126.67765439999999</c:v>
                </c:pt>
                <c:pt idx="9">
                  <c:v>132.93388949999999</c:v>
                </c:pt>
                <c:pt idx="10">
                  <c:v>125.30956926876681</c:v>
                </c:pt>
                <c:pt idx="11">
                  <c:v>131.88728661408788</c:v>
                </c:pt>
                <c:pt idx="12">
                  <c:v>131.92522141325628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001">
              <a:noFill/>
            </a:ln>
          </c:spPr>
          <c:marker>
            <c:symbol val="dash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6"/>
              <c:numFmt formatCode="0.0" sourceLinked="0"/>
              <c:spPr>
                <a:noFill/>
                <a:ln w="30223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.0" sourceLinked="0"/>
              <c:spPr>
                <a:noFill/>
                <a:ln w="30223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" sourceLinked="0"/>
              <c:spPr>
                <a:noFill/>
                <a:ln w="30223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" sourceLinked="0"/>
              <c:spPr>
                <a:noFill/>
                <a:ln w="30223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223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111.13</c:v>
                </c:pt>
                <c:pt idx="1">
                  <c:v>115.75</c:v>
                </c:pt>
                <c:pt idx="2">
                  <c:v>114.62</c:v>
                </c:pt>
                <c:pt idx="3">
                  <c:v>123.31</c:v>
                </c:pt>
                <c:pt idx="4">
                  <c:v>113.46</c:v>
                </c:pt>
                <c:pt idx="5">
                  <c:v>120.22</c:v>
                </c:pt>
                <c:pt idx="6">
                  <c:v>119.730221</c:v>
                </c:pt>
                <c:pt idx="7">
                  <c:v>121.1058481</c:v>
                </c:pt>
                <c:pt idx="8">
                  <c:v>117.25528869999999</c:v>
                </c:pt>
                <c:pt idx="9">
                  <c:v>123.3295304</c:v>
                </c:pt>
                <c:pt idx="10">
                  <c:v>116.03713364994474</c:v>
                </c:pt>
                <c:pt idx="11">
                  <c:v>122.41976732829642</c:v>
                </c:pt>
                <c:pt idx="12">
                  <c:v>122.50376765558008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</c:v>
                </c:pt>
              </c:strCache>
            </c:strRef>
          </c:tx>
          <c:spPr>
            <a:ln w="30223">
              <a:pattFill prst="pct2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4"/>
              <c:numFmt formatCode="0.0" sourceLinked="0"/>
              <c:spPr>
                <a:noFill/>
                <a:ln w="30223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>
                <a:noFill/>
                <a:ln w="30223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" sourceLinked="0"/>
              <c:spPr>
                <a:noFill/>
                <a:ln w="30223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6586384305062856E-3"/>
                  <c:y val="-9.1599486129228559E-3"/>
                </c:manualLayout>
              </c:layout>
              <c:numFmt formatCode="0.0" sourceLinked="0"/>
              <c:spPr>
                <a:noFill/>
                <a:ln w="30223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" sourceLinked="0"/>
              <c:spPr>
                <a:noFill/>
                <a:ln w="30223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" sourceLinked="0"/>
              <c:spPr>
                <a:noFill/>
                <a:ln w="30223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223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115.86</c:v>
                </c:pt>
                <c:pt idx="1">
                  <c:v>120.55</c:v>
                </c:pt>
                <c:pt idx="2">
                  <c:v>119.38</c:v>
                </c:pt>
                <c:pt idx="3">
                  <c:v>128.32</c:v>
                </c:pt>
                <c:pt idx="4">
                  <c:v>118.14400000000001</c:v>
                </c:pt>
                <c:pt idx="5">
                  <c:v>125.01600000000001</c:v>
                </c:pt>
                <c:pt idx="6">
                  <c:v>124.47</c:v>
                </c:pt>
                <c:pt idx="7">
                  <c:v>125.85</c:v>
                </c:pt>
                <c:pt idx="8">
                  <c:v>121.898</c:v>
                </c:pt>
                <c:pt idx="9">
                  <c:v>128.06399999999999</c:v>
                </c:pt>
                <c:pt idx="10">
                  <c:v>120.60644742961988</c:v>
                </c:pt>
                <c:pt idx="11">
                  <c:v>127.08732753895119</c:v>
                </c:pt>
                <c:pt idx="12">
                  <c:v>127.14896828915529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111">
              <a:solidFill>
                <a:schemeClr val="tx1"/>
              </a:solidFill>
              <a:prstDash val="solid"/>
            </a:ln>
          </c:spPr>
        </c:hiLowLines>
        <c:axId val="44329600"/>
        <c:axId val="44347776"/>
      </c:stockChart>
      <c:catAx>
        <c:axId val="44329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5111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904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347776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44347776"/>
        <c:scaling>
          <c:orientation val="minMax"/>
          <c:max val="210"/>
          <c:min val="100"/>
        </c:scaling>
        <c:delete val="0"/>
        <c:axPos val="l"/>
        <c:majorGridlines>
          <c:spPr>
            <a:ln w="15111">
              <a:solidFill>
                <a:srgbClr val="FFFFFF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9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NUEVOS PACIENTES POR MILLÓN DE HABITANTES/AÑO</a:t>
                </a:r>
              </a:p>
            </c:rich>
          </c:tx>
          <c:layout>
            <c:manualLayout>
              <c:xMode val="edge"/>
              <c:yMode val="edge"/>
              <c:x val="1.323042998897464E-2"/>
              <c:y val="7.2147651006711402E-2"/>
            </c:manualLayout>
          </c:layout>
          <c:overlay val="0"/>
          <c:spPr>
            <a:noFill/>
            <a:ln w="30223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15111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666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329600"/>
        <c:crosses val="autoZero"/>
        <c:crossBetween val="between"/>
        <c:majorUnit val="20"/>
        <c:minorUnit val="5"/>
      </c:valAx>
      <c:spPr>
        <a:noFill/>
        <a:ln w="15111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3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79726678670224E-2"/>
          <c:y val="5.2100840336134456E-2"/>
          <c:w val="0.89208866133211939"/>
          <c:h val="0.8268907563025209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264">
              <a:noFill/>
            </a:ln>
          </c:spPr>
          <c:marker>
            <c:symbol val="dash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4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457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165.77</c:v>
                </c:pt>
                <c:pt idx="1">
                  <c:v>166.79</c:v>
                </c:pt>
                <c:pt idx="2">
                  <c:v>169.28</c:v>
                </c:pt>
                <c:pt idx="3">
                  <c:v>179.38</c:v>
                </c:pt>
                <c:pt idx="4">
                  <c:v>174.947</c:v>
                </c:pt>
                <c:pt idx="5">
                  <c:v>184.20699999999999</c:v>
                </c:pt>
                <c:pt idx="6">
                  <c:v>184.4922732</c:v>
                </c:pt>
                <c:pt idx="7">
                  <c:v>182.297404</c:v>
                </c:pt>
                <c:pt idx="8">
                  <c:v>195.38448890000001</c:v>
                </c:pt>
                <c:pt idx="9">
                  <c:v>199.76424689999999</c:v>
                </c:pt>
                <c:pt idx="10">
                  <c:v>191.76188519348841</c:v>
                </c:pt>
                <c:pt idx="11">
                  <c:v>194.33815278912746</c:v>
                </c:pt>
                <c:pt idx="12">
                  <c:v>206.04613299356078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264">
              <a:noFill/>
            </a:ln>
          </c:spPr>
          <c:marker>
            <c:symbol val="dash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3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457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154.26</c:v>
                </c:pt>
                <c:pt idx="1">
                  <c:v>155.30000000000001</c:v>
                </c:pt>
                <c:pt idx="2">
                  <c:v>157.75</c:v>
                </c:pt>
                <c:pt idx="3">
                  <c:v>167.57</c:v>
                </c:pt>
                <c:pt idx="4">
                  <c:v>163.34200000000001</c:v>
                </c:pt>
                <c:pt idx="5">
                  <c:v>172.352</c:v>
                </c:pt>
                <c:pt idx="6">
                  <c:v>172.7123052</c:v>
                </c:pt>
                <c:pt idx="7">
                  <c:v>170.65758</c:v>
                </c:pt>
                <c:pt idx="8">
                  <c:v>183.3991546</c:v>
                </c:pt>
                <c:pt idx="9">
                  <c:v>187.71314810000001</c:v>
                </c:pt>
                <c:pt idx="10">
                  <c:v>180.02384410782429</c:v>
                </c:pt>
                <c:pt idx="11">
                  <c:v>182.58577238642897</c:v>
                </c:pt>
                <c:pt idx="12">
                  <c:v>194.00635339592267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</c:v>
                </c:pt>
              </c:strCache>
            </c:strRef>
          </c:tx>
          <c:spPr>
            <a:ln w="30457">
              <a:pattFill prst="pct25">
                <a:fgClr>
                  <a:srgbClr val="3366FF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circle"/>
            <c:size val="9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3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3517065752875392E-3"/>
                  <c:y val="-7.3137634471477468E-3"/>
                </c:manualLayout>
              </c:layout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457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159.94</c:v>
                </c:pt>
                <c:pt idx="1">
                  <c:v>160.97</c:v>
                </c:pt>
                <c:pt idx="2">
                  <c:v>163.44</c:v>
                </c:pt>
                <c:pt idx="3">
                  <c:v>173.4</c:v>
                </c:pt>
                <c:pt idx="4">
                  <c:v>169.07</c:v>
                </c:pt>
                <c:pt idx="5">
                  <c:v>178.20500000000001</c:v>
                </c:pt>
                <c:pt idx="6">
                  <c:v>178.53</c:v>
                </c:pt>
                <c:pt idx="7">
                  <c:v>176.41</c:v>
                </c:pt>
                <c:pt idx="8">
                  <c:v>189.32</c:v>
                </c:pt>
                <c:pt idx="9">
                  <c:v>193.67</c:v>
                </c:pt>
                <c:pt idx="10">
                  <c:v>185.82323305339253</c:v>
                </c:pt>
                <c:pt idx="11">
                  <c:v>188.39311040574509</c:v>
                </c:pt>
                <c:pt idx="12">
                  <c:v>199.95815482434153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228">
              <a:solidFill>
                <a:schemeClr val="tx1"/>
              </a:solidFill>
              <a:prstDash val="solid"/>
            </a:ln>
          </c:spPr>
        </c:hiLowLines>
        <c:axId val="44395136"/>
        <c:axId val="44421504"/>
      </c:stockChart>
      <c:catAx>
        <c:axId val="443951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421504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44421504"/>
        <c:scaling>
          <c:orientation val="minMax"/>
          <c:max val="210"/>
          <c:min val="100"/>
        </c:scaling>
        <c:delete val="0"/>
        <c:axPos val="l"/>
        <c:title>
          <c:tx>
            <c:rich>
              <a:bodyPr/>
              <a:lstStyle/>
              <a:p>
                <a:pPr>
                  <a:defRPr sz="12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PACIENTES POR MILLÓN DE HAB./AÑO      </a:t>
                </a:r>
              </a:p>
            </c:rich>
          </c:tx>
          <c:layout>
            <c:manualLayout>
              <c:xMode val="edge"/>
              <c:yMode val="edge"/>
              <c:x val="0"/>
              <c:y val="0.19495798319327728"/>
            </c:manualLayout>
          </c:layout>
          <c:overlay val="0"/>
          <c:spPr>
            <a:noFill/>
            <a:ln w="30457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395136"/>
        <c:crosses val="autoZero"/>
        <c:crossBetween val="between"/>
        <c:majorUnit val="20"/>
        <c:minorUnit val="5"/>
      </c:valAx>
      <c:spPr>
        <a:noFill/>
        <a:ln w="15228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0022385372803"/>
          <c:y val="4.8429319371727758E-2"/>
          <c:w val="0.78338139144137797"/>
          <c:h val="0.86581066866366829"/>
        </c:manualLayout>
      </c:layout>
      <c:lineChart>
        <c:grouping val="standard"/>
        <c:varyColors val="0"/>
        <c:ser>
          <c:idx val="9"/>
          <c:order val="0"/>
          <c:tx>
            <c:strRef>
              <c:f>Sheet1!$A$2</c:f>
              <c:strCache>
                <c:ptCount val="1"/>
                <c:pt idx="0">
                  <c:v>POLIQUISTOSIS</c:v>
                </c:pt>
              </c:strCache>
            </c:strRef>
          </c:tx>
          <c:spPr>
            <a:ln w="25074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@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0">
                  <c:v>7.5</c:v>
                </c:pt>
                <c:pt idx="1">
                  <c:v>6.1</c:v>
                </c:pt>
                <c:pt idx="2" formatCode="0.0">
                  <c:v>7</c:v>
                </c:pt>
                <c:pt idx="3">
                  <c:v>6.6</c:v>
                </c:pt>
                <c:pt idx="4">
                  <c:v>6.47</c:v>
                </c:pt>
                <c:pt idx="5">
                  <c:v>6.65</c:v>
                </c:pt>
                <c:pt idx="6">
                  <c:v>6.5209999999999999</c:v>
                </c:pt>
                <c:pt idx="7">
                  <c:v>5.7679999999999998</c:v>
                </c:pt>
                <c:pt idx="8">
                  <c:v>7.38</c:v>
                </c:pt>
                <c:pt idx="9">
                  <c:v>7.085</c:v>
                </c:pt>
                <c:pt idx="10">
                  <c:v>6.8667315061109218</c:v>
                </c:pt>
                <c:pt idx="11">
                  <c:v>6.2366737467983722</c:v>
                </c:pt>
                <c:pt idx="12">
                  <c:v>8.2587052258884359</c:v>
                </c:pt>
              </c:numCache>
            </c:numRef>
          </c:val>
          <c:smooth val="1"/>
        </c:ser>
        <c:ser>
          <c:idx val="10"/>
          <c:order val="1"/>
          <c:tx>
            <c:strRef>
              <c:f>Sheet1!$A$3</c:f>
              <c:strCache>
                <c:ptCount val="1"/>
                <c:pt idx="0">
                  <c:v>NEFROPATÍA  OBSTRUCTIVA</c:v>
                </c:pt>
              </c:strCache>
            </c:strRef>
          </c:tx>
          <c:spPr>
            <a:ln w="25074">
              <a:solidFill>
                <a:srgbClr val="00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@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Sheet1!$B$3:$N$3</c:f>
              <c:numCache>
                <c:formatCode>General</c:formatCode>
                <c:ptCount val="13"/>
                <c:pt idx="0">
                  <c:v>8</c:v>
                </c:pt>
                <c:pt idx="1">
                  <c:v>8.4</c:v>
                </c:pt>
                <c:pt idx="2" formatCode="0.0">
                  <c:v>8.1999999999999993</c:v>
                </c:pt>
                <c:pt idx="3">
                  <c:v>8.3000000000000007</c:v>
                </c:pt>
                <c:pt idx="4">
                  <c:v>8.6300000000000008</c:v>
                </c:pt>
                <c:pt idx="5">
                  <c:v>9.24</c:v>
                </c:pt>
                <c:pt idx="6" formatCode="0.000">
                  <c:v>8.4830000000000005</c:v>
                </c:pt>
                <c:pt idx="7" formatCode="0.000">
                  <c:v>8.07</c:v>
                </c:pt>
                <c:pt idx="8" formatCode="0.000">
                  <c:v>8.3390000000000004</c:v>
                </c:pt>
                <c:pt idx="9" formatCode="0.000">
                  <c:v>9.36</c:v>
                </c:pt>
                <c:pt idx="10">
                  <c:v>8.9290945523148846</c:v>
                </c:pt>
                <c:pt idx="11">
                  <c:v>8.4855858413687884</c:v>
                </c:pt>
                <c:pt idx="12">
                  <c:v>9.0845757484772776</c:v>
                </c:pt>
              </c:numCache>
            </c:numRef>
          </c:val>
          <c:smooth val="1"/>
        </c:ser>
        <c:ser>
          <c:idx val="11"/>
          <c:order val="2"/>
          <c:tx>
            <c:strRef>
              <c:f>Sheet1!$A$4</c:f>
              <c:strCache>
                <c:ptCount val="1"/>
                <c:pt idx="0">
                  <c:v>GLOMERULONEFRITIS</c:v>
                </c:pt>
              </c:strCache>
            </c:strRef>
          </c:tx>
          <c:spPr>
            <a:ln w="25074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@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Sheet1!$B$4:$N$4</c:f>
              <c:numCache>
                <c:formatCode>General</c:formatCode>
                <c:ptCount val="13"/>
                <c:pt idx="0">
                  <c:v>10.8</c:v>
                </c:pt>
                <c:pt idx="1">
                  <c:v>10.8</c:v>
                </c:pt>
                <c:pt idx="2" formatCode="0.0">
                  <c:v>10.5</c:v>
                </c:pt>
                <c:pt idx="3">
                  <c:v>10.4</c:v>
                </c:pt>
                <c:pt idx="4">
                  <c:v>10.29</c:v>
                </c:pt>
                <c:pt idx="5">
                  <c:v>11.64</c:v>
                </c:pt>
                <c:pt idx="6">
                  <c:v>10.91</c:v>
                </c:pt>
                <c:pt idx="7">
                  <c:v>11.609</c:v>
                </c:pt>
                <c:pt idx="8">
                  <c:v>11.334</c:v>
                </c:pt>
                <c:pt idx="9">
                  <c:v>11.445</c:v>
                </c:pt>
                <c:pt idx="10">
                  <c:v>12.491357995758094</c:v>
                </c:pt>
                <c:pt idx="11">
                  <c:v>11.754623009764963</c:v>
                </c:pt>
                <c:pt idx="12">
                  <c:v>12.640407165179244</c:v>
                </c:pt>
              </c:numCache>
            </c:numRef>
          </c:val>
          <c:smooth val="1"/>
        </c:ser>
        <c:ser>
          <c:idx val="12"/>
          <c:order val="3"/>
          <c:tx>
            <c:strRef>
              <c:f>Sheet1!$A$5</c:f>
              <c:strCache>
                <c:ptCount val="1"/>
                <c:pt idx="0">
                  <c:v>DESCONOCIDA</c:v>
                </c:pt>
              </c:strCache>
            </c:strRef>
          </c:tx>
          <c:spPr>
            <a:ln w="25074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@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Sheet1!$B$5:$N$5</c:f>
              <c:numCache>
                <c:formatCode>General</c:formatCode>
                <c:ptCount val="13"/>
                <c:pt idx="0">
                  <c:v>27.4</c:v>
                </c:pt>
                <c:pt idx="1">
                  <c:v>26.2</c:v>
                </c:pt>
                <c:pt idx="2" formatCode="0.0">
                  <c:v>25.5</c:v>
                </c:pt>
                <c:pt idx="3">
                  <c:v>27.8</c:v>
                </c:pt>
                <c:pt idx="4">
                  <c:v>24.78</c:v>
                </c:pt>
                <c:pt idx="5">
                  <c:v>24.79</c:v>
                </c:pt>
                <c:pt idx="6">
                  <c:v>23.952999999999999</c:v>
                </c:pt>
                <c:pt idx="7">
                  <c:v>23.436</c:v>
                </c:pt>
                <c:pt idx="8">
                  <c:v>24.417000000000002</c:v>
                </c:pt>
                <c:pt idx="9">
                  <c:v>27.51</c:v>
                </c:pt>
                <c:pt idx="10">
                  <c:v>23.248456157208309</c:v>
                </c:pt>
                <c:pt idx="11">
                  <c:v>24.29752448566801</c:v>
                </c:pt>
                <c:pt idx="12">
                  <c:v>25.372577721757246</c:v>
                </c:pt>
              </c:numCache>
            </c:numRef>
          </c:val>
          <c:smooth val="1"/>
        </c:ser>
        <c:ser>
          <c:idx val="13"/>
          <c:order val="4"/>
          <c:tx>
            <c:strRef>
              <c:f>Sheet1!$A$6</c:f>
              <c:strCache>
                <c:ptCount val="1"/>
                <c:pt idx="0">
                  <c:v>NEFROANGIOESCLEROSIS</c:v>
                </c:pt>
              </c:strCache>
            </c:strRef>
          </c:tx>
          <c:spPr>
            <a:ln w="25074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@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Sheet1!$B$6:$N$6</c:f>
              <c:numCache>
                <c:formatCode>General</c:formatCode>
                <c:ptCount val="13"/>
                <c:pt idx="0">
                  <c:v>28.4</c:v>
                </c:pt>
                <c:pt idx="1">
                  <c:v>27.8</c:v>
                </c:pt>
                <c:pt idx="2" formatCode="0.0">
                  <c:v>29.7</c:v>
                </c:pt>
                <c:pt idx="3">
                  <c:v>33.4</c:v>
                </c:pt>
                <c:pt idx="4">
                  <c:v>31.45</c:v>
                </c:pt>
                <c:pt idx="5">
                  <c:v>33.590000000000003</c:v>
                </c:pt>
                <c:pt idx="6">
                  <c:v>35.427</c:v>
                </c:pt>
                <c:pt idx="7">
                  <c:v>34.366</c:v>
                </c:pt>
                <c:pt idx="8">
                  <c:v>34.026000000000003</c:v>
                </c:pt>
                <c:pt idx="9">
                  <c:v>35.637</c:v>
                </c:pt>
                <c:pt idx="10">
                  <c:v>33.419655725986942</c:v>
                </c:pt>
                <c:pt idx="11">
                  <c:v>34.591513867000636</c:v>
                </c:pt>
                <c:pt idx="12">
                  <c:v>33.218347686351258</c:v>
                </c:pt>
              </c:numCache>
            </c:numRef>
          </c:val>
          <c:smooth val="1"/>
        </c:ser>
        <c:ser>
          <c:idx val="14"/>
          <c:order val="5"/>
          <c:tx>
            <c:strRef>
              <c:f>Sheet1!$A$7</c:f>
              <c:strCache>
                <c:ptCount val="1"/>
                <c:pt idx="0">
                  <c:v>NEFROPATÍA DIABÉTICA</c:v>
                </c:pt>
              </c:strCache>
            </c:strRef>
          </c:tx>
          <c:spPr>
            <a:ln w="25074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@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Sheet1!$B$7:$N$7</c:f>
              <c:numCache>
                <c:formatCode>General</c:formatCode>
                <c:ptCount val="13"/>
                <c:pt idx="0">
                  <c:v>43.1</c:v>
                </c:pt>
                <c:pt idx="1">
                  <c:v>48.7</c:v>
                </c:pt>
                <c:pt idx="2" formatCode="0.0">
                  <c:v>47.6</c:v>
                </c:pt>
                <c:pt idx="3">
                  <c:v>50.1</c:v>
                </c:pt>
                <c:pt idx="4">
                  <c:v>50.82</c:v>
                </c:pt>
                <c:pt idx="5">
                  <c:v>52.12</c:v>
                </c:pt>
                <c:pt idx="6">
                  <c:v>53.545000000000002</c:v>
                </c:pt>
                <c:pt idx="7">
                  <c:v>54.87</c:v>
                </c:pt>
                <c:pt idx="8">
                  <c:v>56.165999999999997</c:v>
                </c:pt>
                <c:pt idx="9">
                  <c:v>56.180999999999997</c:v>
                </c:pt>
                <c:pt idx="10">
                  <c:v>54.910416105180516</c:v>
                </c:pt>
                <c:pt idx="11">
                  <c:v>58.008021243455495</c:v>
                </c:pt>
                <c:pt idx="12">
                  <c:v>58.682688799507268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6080"/>
        <c:axId val="44928000"/>
      </c:lineChart>
      <c:catAx>
        <c:axId val="4492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4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92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928000"/>
        <c:scaling>
          <c:orientation val="minMax"/>
          <c:max val="60"/>
          <c:min val="0"/>
        </c:scaling>
        <c:delete val="0"/>
        <c:axPos val="l"/>
        <c:majorGridlines>
          <c:spPr>
            <a:ln w="3134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926080"/>
        <c:crosses val="autoZero"/>
        <c:crossBetween val="between"/>
        <c:majorUnit val="10"/>
        <c:minorUnit val="1"/>
      </c:valAx>
      <c:spPr>
        <a:noFill/>
        <a:ln w="250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18397085610197"/>
          <c:y val="4.8684210526315795E-2"/>
          <c:w val="0.85063753497966821"/>
          <c:h val="0.86526645686606385"/>
        </c:manualLayout>
      </c:layout>
      <c:lineChart>
        <c:grouping val="standard"/>
        <c:varyColors val="0"/>
        <c:ser>
          <c:idx val="9"/>
          <c:order val="0"/>
          <c:tx>
            <c:strRef>
              <c:f>Sheet1!$A$2</c:f>
              <c:strCache>
                <c:ptCount val="1"/>
                <c:pt idx="0">
                  <c:v>POLIQUISTOSIS</c:v>
                </c:pt>
              </c:strCache>
            </c:strRef>
          </c:tx>
          <c:spPr>
            <a:ln w="25318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@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0">
                  <c:v>5.5</c:v>
                </c:pt>
                <c:pt idx="1">
                  <c:v>4.4000000000000004</c:v>
                </c:pt>
                <c:pt idx="2" formatCode="0.0">
                  <c:v>5</c:v>
                </c:pt>
                <c:pt idx="3">
                  <c:v>4.4000000000000004</c:v>
                </c:pt>
                <c:pt idx="4">
                  <c:v>4.5199999999999996</c:v>
                </c:pt>
                <c:pt idx="5" formatCode="0.00">
                  <c:v>4.4000000000000004</c:v>
                </c:pt>
                <c:pt idx="6">
                  <c:v>4.3220000000000001</c:v>
                </c:pt>
                <c:pt idx="7">
                  <c:v>3.831</c:v>
                </c:pt>
                <c:pt idx="8">
                  <c:v>4.7649999999999997</c:v>
                </c:pt>
                <c:pt idx="9">
                  <c:v>4.423</c:v>
                </c:pt>
                <c:pt idx="10">
                  <c:v>4.5014595175910275</c:v>
                </c:pt>
                <c:pt idx="11">
                  <c:v>3.9693079533716986</c:v>
                </c:pt>
                <c:pt idx="12">
                  <c:v>5.0718512256973796</c:v>
                </c:pt>
              </c:numCache>
            </c:numRef>
          </c:val>
          <c:smooth val="1"/>
        </c:ser>
        <c:ser>
          <c:idx val="10"/>
          <c:order val="1"/>
          <c:tx>
            <c:strRef>
              <c:f>Sheet1!$A$3</c:f>
              <c:strCache>
                <c:ptCount val="1"/>
                <c:pt idx="0">
                  <c:v>NEFROPATÍA  OBSTRUCTIVA</c:v>
                </c:pt>
              </c:strCache>
            </c:strRef>
          </c:tx>
          <c:spPr>
            <a:ln w="25318">
              <a:solidFill>
                <a:srgbClr val="00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@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Sheet1!$B$3:$N$3</c:f>
              <c:numCache>
                <c:formatCode>General</c:formatCode>
                <c:ptCount val="13"/>
                <c:pt idx="0">
                  <c:v>5.8</c:v>
                </c:pt>
                <c:pt idx="1">
                  <c:v>6</c:v>
                </c:pt>
                <c:pt idx="2" formatCode="0.0">
                  <c:v>5.8</c:v>
                </c:pt>
                <c:pt idx="3">
                  <c:v>5.5</c:v>
                </c:pt>
                <c:pt idx="4">
                  <c:v>6.03</c:v>
                </c:pt>
                <c:pt idx="5">
                  <c:v>6.12</c:v>
                </c:pt>
                <c:pt idx="6">
                  <c:v>5.6210000000000004</c:v>
                </c:pt>
                <c:pt idx="7">
                  <c:v>5.36</c:v>
                </c:pt>
                <c:pt idx="8">
                  <c:v>5.3840000000000003</c:v>
                </c:pt>
                <c:pt idx="9">
                  <c:v>5.843</c:v>
                </c:pt>
                <c:pt idx="10">
                  <c:v>5.8534337071746805</c:v>
                </c:pt>
                <c:pt idx="11">
                  <c:v>5.4006197432492256</c:v>
                </c:pt>
                <c:pt idx="12">
                  <c:v>5.5790363482671177</c:v>
                </c:pt>
              </c:numCache>
            </c:numRef>
          </c:val>
          <c:smooth val="1"/>
        </c:ser>
        <c:ser>
          <c:idx val="11"/>
          <c:order val="2"/>
          <c:tx>
            <c:strRef>
              <c:f>Sheet1!$A$4</c:f>
              <c:strCache>
                <c:ptCount val="1"/>
                <c:pt idx="0">
                  <c:v>GLOMERULONEFRITIS</c:v>
                </c:pt>
              </c:strCache>
            </c:strRef>
          </c:tx>
          <c:spPr>
            <a:ln w="25318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@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Sheet1!$B$4:$N$4</c:f>
              <c:numCache>
                <c:formatCode>General</c:formatCode>
                <c:ptCount val="13"/>
                <c:pt idx="0">
                  <c:v>7.8</c:v>
                </c:pt>
                <c:pt idx="1">
                  <c:v>7.7</c:v>
                </c:pt>
                <c:pt idx="2" formatCode="0.0">
                  <c:v>7.4</c:v>
                </c:pt>
                <c:pt idx="3">
                  <c:v>6.9</c:v>
                </c:pt>
                <c:pt idx="4">
                  <c:v>7.19</c:v>
                </c:pt>
                <c:pt idx="5">
                  <c:v>7.7</c:v>
                </c:pt>
                <c:pt idx="6">
                  <c:v>7.23</c:v>
                </c:pt>
                <c:pt idx="7">
                  <c:v>7.71</c:v>
                </c:pt>
                <c:pt idx="8">
                  <c:v>7.3170000000000002</c:v>
                </c:pt>
                <c:pt idx="9">
                  <c:v>7.1449999999999996</c:v>
                </c:pt>
                <c:pt idx="10">
                  <c:v>8.1886618528191732</c:v>
                </c:pt>
                <c:pt idx="11">
                  <c:v>7.481186365648516</c:v>
                </c:pt>
                <c:pt idx="12">
                  <c:v>7.7627500704423786</c:v>
                </c:pt>
              </c:numCache>
            </c:numRef>
          </c:val>
          <c:smooth val="1"/>
        </c:ser>
        <c:ser>
          <c:idx val="12"/>
          <c:order val="3"/>
          <c:tx>
            <c:strRef>
              <c:f>Sheet1!$A$5</c:f>
              <c:strCache>
                <c:ptCount val="1"/>
                <c:pt idx="0">
                  <c:v>DESCONOCIDA</c:v>
                </c:pt>
              </c:strCache>
            </c:strRef>
          </c:tx>
          <c:spPr>
            <a:ln w="25318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@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Sheet1!$B$5:$N$5</c:f>
              <c:numCache>
                <c:formatCode>General</c:formatCode>
                <c:ptCount val="13"/>
                <c:pt idx="0">
                  <c:v>19.899999999999999</c:v>
                </c:pt>
                <c:pt idx="1">
                  <c:v>18.7</c:v>
                </c:pt>
                <c:pt idx="2" formatCode="0.0">
                  <c:v>18.100000000000001</c:v>
                </c:pt>
                <c:pt idx="3">
                  <c:v>18.5</c:v>
                </c:pt>
                <c:pt idx="4">
                  <c:v>17.32</c:v>
                </c:pt>
                <c:pt idx="5">
                  <c:v>16.41</c:v>
                </c:pt>
                <c:pt idx="6">
                  <c:v>15.872999999999999</c:v>
                </c:pt>
                <c:pt idx="7">
                  <c:v>15.564</c:v>
                </c:pt>
                <c:pt idx="8">
                  <c:v>15.763999999999999</c:v>
                </c:pt>
                <c:pt idx="9">
                  <c:v>17.175000000000001</c:v>
                </c:pt>
                <c:pt idx="10">
                  <c:v>15.240436318943001</c:v>
                </c:pt>
                <c:pt idx="11">
                  <c:v>15.464069647336579</c:v>
                </c:pt>
                <c:pt idx="12">
                  <c:v>15.581854043392504</c:v>
                </c:pt>
              </c:numCache>
            </c:numRef>
          </c:val>
          <c:smooth val="1"/>
        </c:ser>
        <c:ser>
          <c:idx val="13"/>
          <c:order val="4"/>
          <c:tx>
            <c:strRef>
              <c:f>Sheet1!$A$6</c:f>
              <c:strCache>
                <c:ptCount val="1"/>
                <c:pt idx="0">
                  <c:v>NEFROANGIOESCLEROSIS</c:v>
                </c:pt>
              </c:strCache>
            </c:strRef>
          </c:tx>
          <c:spPr>
            <a:ln w="25318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@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Sheet1!$B$6:$N$6</c:f>
              <c:numCache>
                <c:formatCode>General</c:formatCode>
                <c:ptCount val="13"/>
                <c:pt idx="0">
                  <c:v>20.6</c:v>
                </c:pt>
                <c:pt idx="1">
                  <c:v>19.8</c:v>
                </c:pt>
                <c:pt idx="2" formatCode="0.0">
                  <c:v>21</c:v>
                </c:pt>
                <c:pt idx="3">
                  <c:v>22.2</c:v>
                </c:pt>
                <c:pt idx="4">
                  <c:v>21.98</c:v>
                </c:pt>
                <c:pt idx="5">
                  <c:v>22.23</c:v>
                </c:pt>
                <c:pt idx="6">
                  <c:v>23.477</c:v>
                </c:pt>
                <c:pt idx="7">
                  <c:v>22.823</c:v>
                </c:pt>
                <c:pt idx="8">
                  <c:v>21.968</c:v>
                </c:pt>
                <c:pt idx="9">
                  <c:v>22.248999999999999</c:v>
                </c:pt>
                <c:pt idx="10">
                  <c:v>21.908127208480565</c:v>
                </c:pt>
                <c:pt idx="11">
                  <c:v>22.015641139147117</c:v>
                </c:pt>
                <c:pt idx="12">
                  <c:v>20.400112707805015</c:v>
                </c:pt>
              </c:numCache>
            </c:numRef>
          </c:val>
          <c:smooth val="1"/>
        </c:ser>
        <c:ser>
          <c:idx val="14"/>
          <c:order val="5"/>
          <c:tx>
            <c:strRef>
              <c:f>Sheet1!$A$7</c:f>
              <c:strCache>
                <c:ptCount val="1"/>
                <c:pt idx="0">
                  <c:v>NEFROPATÍA DIABÉTICA</c:v>
                </c:pt>
              </c:strCache>
            </c:strRef>
          </c:tx>
          <c:spPr>
            <a:ln w="25318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@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Sheet1!$B$7:$N$7</c:f>
              <c:numCache>
                <c:formatCode>General</c:formatCode>
                <c:ptCount val="13"/>
                <c:pt idx="0">
                  <c:v>31.4</c:v>
                </c:pt>
                <c:pt idx="1">
                  <c:v>34.700000000000003</c:v>
                </c:pt>
                <c:pt idx="2" formatCode="0.0">
                  <c:v>33.799999999999997</c:v>
                </c:pt>
                <c:pt idx="3">
                  <c:v>33.299999999999997</c:v>
                </c:pt>
                <c:pt idx="4">
                  <c:v>35.520000000000003</c:v>
                </c:pt>
                <c:pt idx="5">
                  <c:v>34.5</c:v>
                </c:pt>
                <c:pt idx="6">
                  <c:v>35.482999999999997</c:v>
                </c:pt>
                <c:pt idx="7">
                  <c:v>36.44</c:v>
                </c:pt>
                <c:pt idx="8">
                  <c:v>36.262</c:v>
                </c:pt>
                <c:pt idx="9">
                  <c:v>35.073999999999998</c:v>
                </c:pt>
                <c:pt idx="10">
                  <c:v>35.996312797664771</c:v>
                </c:pt>
                <c:pt idx="11">
                  <c:v>36.918990703851264</c:v>
                </c:pt>
                <c:pt idx="12">
                  <c:v>36.03832065370527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76000"/>
        <c:axId val="44994560"/>
      </c:lineChart>
      <c:catAx>
        <c:axId val="4497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9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9945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994560"/>
        <c:scaling>
          <c:orientation val="minMax"/>
          <c:max val="40"/>
          <c:min val="0"/>
        </c:scaling>
        <c:delete val="0"/>
        <c:axPos val="l"/>
        <c:majorGridlines>
          <c:spPr>
            <a:ln w="316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109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976000"/>
        <c:crosses val="autoZero"/>
        <c:crossBetween val="between"/>
        <c:majorUnit val="5"/>
        <c:minorUnit val="1"/>
      </c:valAx>
      <c:spPr>
        <a:noFill/>
        <a:ln w="2531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27504553734066E-2"/>
          <c:y val="2.6178010471204188E-2"/>
          <c:w val="0.92805100182149369"/>
          <c:h val="0.7120418848167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2009-11</c:v>
                </c:pt>
              </c:strCache>
            </c:strRef>
          </c:tx>
          <c:spPr>
            <a:solidFill>
              <a:schemeClr val="accent1"/>
            </a:solidFill>
            <a:ln w="12343">
              <a:solidFill>
                <a:schemeClr val="tx1"/>
              </a:solidFill>
              <a:prstDash val="solid"/>
            </a:ln>
          </c:spPr>
          <c:invertIfNegative val="0"/>
          <c:dPt>
            <c:idx val="24"/>
            <c:invertIfNegative val="0"/>
            <c:bubble3D val="0"/>
            <c:spPr>
              <a:solidFill>
                <a:srgbClr val="0000FF"/>
              </a:solidFill>
              <a:ln w="1234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Sheet1!$A$2:$A$26</c:f>
              <c:strCache>
                <c:ptCount val="25"/>
                <c:pt idx="0">
                  <c:v>CATAMARCA</c:v>
                </c:pt>
                <c:pt idx="1">
                  <c:v>TUCUMÁN</c:v>
                </c:pt>
                <c:pt idx="2">
                  <c:v>LA RIOJA</c:v>
                </c:pt>
                <c:pt idx="3">
                  <c:v>SAN JUAN</c:v>
                </c:pt>
                <c:pt idx="4">
                  <c:v>JUJUY</c:v>
                </c:pt>
                <c:pt idx="5">
                  <c:v>SANTIAGO </c:v>
                </c:pt>
                <c:pt idx="6">
                  <c:v>SALTA</c:v>
                </c:pt>
                <c:pt idx="7">
                  <c:v>SAN LUIS</c:v>
                </c:pt>
                <c:pt idx="8">
                  <c:v>MENDOZA</c:v>
                </c:pt>
                <c:pt idx="9">
                  <c:v>CÓRDOBA</c:v>
                </c:pt>
                <c:pt idx="10">
                  <c:v>NEUQUÉN</c:v>
                </c:pt>
                <c:pt idx="11">
                  <c:v>SANTA FE</c:v>
                </c:pt>
                <c:pt idx="12">
                  <c:v>LA PAMPA</c:v>
                </c:pt>
                <c:pt idx="13">
                  <c:v>SANTA CRUZ</c:v>
                </c:pt>
                <c:pt idx="14">
                  <c:v>RÍO NEGRO</c:v>
                </c:pt>
                <c:pt idx="15">
                  <c:v>BUENOS AIRES</c:v>
                </c:pt>
                <c:pt idx="16">
                  <c:v>TIERRA  D. FUEGO</c:v>
                </c:pt>
                <c:pt idx="17">
                  <c:v>CHACO</c:v>
                </c:pt>
                <c:pt idx="18">
                  <c:v>CORRIENTES</c:v>
                </c:pt>
                <c:pt idx="19">
                  <c:v>CAPITAL FEDERAL</c:v>
                </c:pt>
                <c:pt idx="20">
                  <c:v>FORMOSA</c:v>
                </c:pt>
                <c:pt idx="21">
                  <c:v>CHUBUT</c:v>
                </c:pt>
                <c:pt idx="22">
                  <c:v>ENTRE RÍOS</c:v>
                </c:pt>
                <c:pt idx="23">
                  <c:v>MISIONES</c:v>
                </c:pt>
                <c:pt idx="24">
                  <c:v>TODAS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120.10135546557753</c:v>
                </c:pt>
                <c:pt idx="1">
                  <c:v>102.95990904370963</c:v>
                </c:pt>
                <c:pt idx="2">
                  <c:v>92.457297418809802</c:v>
                </c:pt>
                <c:pt idx="3">
                  <c:v>85.255914347126904</c:v>
                </c:pt>
                <c:pt idx="4">
                  <c:v>78.32205755251357</c:v>
                </c:pt>
                <c:pt idx="5">
                  <c:v>77.935520388399027</c:v>
                </c:pt>
                <c:pt idx="6">
                  <c:v>74.750579316989715</c:v>
                </c:pt>
                <c:pt idx="7">
                  <c:v>72.776333136464018</c:v>
                </c:pt>
                <c:pt idx="8">
                  <c:v>72.307410802444309</c:v>
                </c:pt>
                <c:pt idx="9">
                  <c:v>64.001459046400697</c:v>
                </c:pt>
                <c:pt idx="10">
                  <c:v>63.471879536827409</c:v>
                </c:pt>
                <c:pt idx="11">
                  <c:v>56.119404039400138</c:v>
                </c:pt>
                <c:pt idx="12">
                  <c:v>55.385942853367169</c:v>
                </c:pt>
                <c:pt idx="13">
                  <c:v>53.046976738380636</c:v>
                </c:pt>
                <c:pt idx="14">
                  <c:v>52.944223499031267</c:v>
                </c:pt>
                <c:pt idx="15">
                  <c:v>50.663087168822834</c:v>
                </c:pt>
                <c:pt idx="16">
                  <c:v>50.331641752503998</c:v>
                </c:pt>
                <c:pt idx="17">
                  <c:v>44.90408603856153</c:v>
                </c:pt>
                <c:pt idx="18">
                  <c:v>44.537547644275179</c:v>
                </c:pt>
                <c:pt idx="19">
                  <c:v>44.201340708518025</c:v>
                </c:pt>
                <c:pt idx="20">
                  <c:v>43.160822403574407</c:v>
                </c:pt>
                <c:pt idx="21">
                  <c:v>40.571362380468827</c:v>
                </c:pt>
                <c:pt idx="22">
                  <c:v>38.343229418136445</c:v>
                </c:pt>
                <c:pt idx="23">
                  <c:v>36.433241689717697</c:v>
                </c:pt>
                <c:pt idx="24">
                  <c:v>57.213811499108978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7075456"/>
        <c:axId val="87089536"/>
      </c:barChart>
      <c:catAx>
        <c:axId val="8707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87089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089536"/>
        <c:scaling>
          <c:orientation val="minMax"/>
          <c:max val="120"/>
          <c:min val="0"/>
        </c:scaling>
        <c:delete val="0"/>
        <c:axPos val="l"/>
        <c:majorGridlines>
          <c:spPr>
            <a:ln w="3086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87075456"/>
        <c:crosses val="autoZero"/>
        <c:crossBetween val="between"/>
        <c:majorUnit val="20"/>
        <c:minorUnit val="5"/>
      </c:valAx>
      <c:spPr>
        <a:noFill/>
        <a:ln w="1234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4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s-A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31701446944405E-2"/>
          <c:y val="1.7939437554178768E-2"/>
          <c:w val="0.88249110484995397"/>
          <c:h val="0.8584779711098358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66675">
              <a:noFill/>
            </a:ln>
          </c:spPr>
          <c:marker>
            <c:symbol val="circle"/>
            <c:size val="13"/>
            <c:spPr>
              <a:solidFill>
                <a:srgbClr val="FF5B5B"/>
              </a:solidFill>
            </c:spPr>
          </c:marker>
          <c:dLbls>
            <c:dLbl>
              <c:idx val="0"/>
              <c:layout>
                <c:manualLayout>
                  <c:x val="0.6078523781147489"/>
                  <c:y val="-0.38310563574780743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CATAMARCA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852314474651E-3"/>
                  <c:y val="2.2940457230407629E-3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C. FEDERAL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51726671565025717"/>
                  <c:y val="0.15140701772069032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SAN LUIS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536254606675272E-2"/>
                  <c:y val="7.7997554583385947E-2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SANTA CRUZ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8361498897869214"/>
                  <c:y val="-0.27299144104185075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MENDOZA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343864805290228"/>
                  <c:y val="1.1470228615203816E-2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JUJUY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637777919200219"/>
                  <c:y val="4.5880914460815258E-3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CORRIENTES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57163838539286205"/>
                  <c:y val="-0.40604609297821503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TUCUMÁN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4371785451873621E-2"/>
                  <c:y val="-0.523042424853294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RÍO NEGRO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322558100516642"/>
                  <c:y val="-4.5880914460814841E-3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CÓRDOBA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26304188096987507"/>
                  <c:y val="-0.27757953248793232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SAN JUAN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s-AR" sz="1000" b="1" i="0" baseline="0"/>
                      <a:t>LA RIOJA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23659074210139602"/>
                  <c:y val="0.16975938350501646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B.AIRES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3.2329169728141073E-2"/>
                  <c:y val="-0.178935747030701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CHUBUT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4695077149154494E-3"/>
                  <c:y val="-2.2940457230407629E-3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NEUQUÉN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4981631153563555E-2"/>
                  <c:y val="0.25005098381144319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T.D.FUEGO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18515797207935342"/>
                  <c:y val="-2.7528909943532156E-2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LA PAMPA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6.7597354886113153E-2"/>
                  <c:y val="0.3670473156865221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SANTIAGO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0.14988978692138133"/>
                  <c:y val="0.19728793218150562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 dirty="0"/>
                      <a:t>SANTA FE</a:t>
                    </a:r>
                    <a:endParaRPr lang="es-AR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.18368846436443792"/>
                  <c:y val="-0.39686991008605199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SALTA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0.20132255694342396"/>
                  <c:y val="4.1292823014733734E-2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E. RÍOS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0.32623071271124171"/>
                  <c:y val="0.34410685845611444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FORMOSA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5.1432770022042641E-2"/>
                  <c:y val="0.17893556639717953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CHACO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0.63629684055841296"/>
                  <c:y val="0.55745311069890546"/>
                </c:manualLayout>
              </c:layout>
              <c:tx>
                <c:rich>
                  <a:bodyPr/>
                  <a:lstStyle/>
                  <a:p>
                    <a:r>
                      <a:rPr lang="es-AR" sz="1000" b="1" i="0" baseline="0"/>
                      <a:t>MISIONES</a:t>
                    </a:r>
                    <a:endParaRPr lang="es-A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baseline="0"/>
                </a:pPr>
                <a:endParaRPr lang="es-AR"/>
              </a:p>
            </c:txPr>
            <c:dLblPos val="r"/>
            <c:showLegendKey val="0"/>
            <c:showVal val="1"/>
            <c:showCatName val="1"/>
            <c:showSerName val="1"/>
            <c:showPercent val="0"/>
            <c:showBubbleSize val="0"/>
            <c:showLeaderLines val="0"/>
          </c:dLbls>
          <c:trendline>
            <c:spPr>
              <a:ln w="12700">
                <a:prstDash val="sysDot"/>
              </a:ln>
            </c:spPr>
            <c:trendlineType val="linear"/>
            <c:forward val="5"/>
            <c:backward val="9"/>
            <c:dispRSqr val="0"/>
            <c:dispEq val="0"/>
          </c:trendline>
          <c:xVal>
            <c:numRef>
              <c:f>Sheet1!$A$2:$A$27</c:f>
              <c:numCache>
                <c:formatCode>General</c:formatCode>
                <c:ptCount val="26"/>
                <c:pt idx="0">
                  <c:v>50.663087168822834</c:v>
                </c:pt>
                <c:pt idx="1">
                  <c:v>44.201340708518025</c:v>
                </c:pt>
                <c:pt idx="2">
                  <c:v>120.10135546557753</c:v>
                </c:pt>
                <c:pt idx="3">
                  <c:v>44.90408603856153</c:v>
                </c:pt>
                <c:pt idx="4">
                  <c:v>40.571362380468827</c:v>
                </c:pt>
                <c:pt idx="5">
                  <c:v>64.001459046400697</c:v>
                </c:pt>
                <c:pt idx="6">
                  <c:v>44.537547644275179</c:v>
                </c:pt>
                <c:pt idx="7">
                  <c:v>38.343229418136445</c:v>
                </c:pt>
                <c:pt idx="8">
                  <c:v>43.160822403574407</c:v>
                </c:pt>
                <c:pt idx="9">
                  <c:v>78.32205755251357</c:v>
                </c:pt>
                <c:pt idx="10">
                  <c:v>55.385942853367169</c:v>
                </c:pt>
                <c:pt idx="11">
                  <c:v>92.457297418809802</c:v>
                </c:pt>
                <c:pt idx="12">
                  <c:v>72.307410802444309</c:v>
                </c:pt>
                <c:pt idx="13">
                  <c:v>36.433241689717697</c:v>
                </c:pt>
                <c:pt idx="14">
                  <c:v>63.471879536827409</c:v>
                </c:pt>
                <c:pt idx="15">
                  <c:v>52.944223499031267</c:v>
                </c:pt>
                <c:pt idx="16">
                  <c:v>74.750579316989715</c:v>
                </c:pt>
                <c:pt idx="17">
                  <c:v>85.255914347126904</c:v>
                </c:pt>
                <c:pt idx="18">
                  <c:v>72.776333136464018</c:v>
                </c:pt>
                <c:pt idx="19">
                  <c:v>53.046976738380636</c:v>
                </c:pt>
                <c:pt idx="20">
                  <c:v>56.119404039400138</c:v>
                </c:pt>
                <c:pt idx="21">
                  <c:v>77.935520388399027</c:v>
                </c:pt>
                <c:pt idx="22">
                  <c:v>50.331641752503998</c:v>
                </c:pt>
                <c:pt idx="23">
                  <c:v>102.95990904370963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149.62818556416158</c:v>
                </c:pt>
                <c:pt idx="1">
                  <c:v>166.54628622518149</c:v>
                </c:pt>
                <c:pt idx="2">
                  <c:v>207.44779580417938</c:v>
                </c:pt>
                <c:pt idx="3">
                  <c:v>119.54983945331317</c:v>
                </c:pt>
                <c:pt idx="4">
                  <c:v>139.35380991552336</c:v>
                </c:pt>
                <c:pt idx="5">
                  <c:v>177.42886237826994</c:v>
                </c:pt>
                <c:pt idx="6">
                  <c:v>125.82635837963058</c:v>
                </c:pt>
                <c:pt idx="7">
                  <c:v>140.5077551704079</c:v>
                </c:pt>
                <c:pt idx="8">
                  <c:v>107.03883956086453</c:v>
                </c:pt>
                <c:pt idx="9">
                  <c:v>175.88111169687255</c:v>
                </c:pt>
                <c:pt idx="10">
                  <c:v>175.87466063963961</c:v>
                </c:pt>
                <c:pt idx="11">
                  <c:v>210.29502942317524</c:v>
                </c:pt>
                <c:pt idx="12">
                  <c:v>180.68013163838162</c:v>
                </c:pt>
                <c:pt idx="13">
                  <c:v>112.10228212220831</c:v>
                </c:pt>
                <c:pt idx="14">
                  <c:v>160.29339069469972</c:v>
                </c:pt>
                <c:pt idx="15">
                  <c:v>182.20444483450399</c:v>
                </c:pt>
                <c:pt idx="16">
                  <c:v>168.50130588512062</c:v>
                </c:pt>
                <c:pt idx="17">
                  <c:v>217.87622555376873</c:v>
                </c:pt>
                <c:pt idx="18">
                  <c:v>180.54128797315113</c:v>
                </c:pt>
                <c:pt idx="19">
                  <c:v>108.17422707434481</c:v>
                </c:pt>
                <c:pt idx="20">
                  <c:v>150.60014895188675</c:v>
                </c:pt>
                <c:pt idx="21">
                  <c:v>163.77233777470028</c:v>
                </c:pt>
                <c:pt idx="22">
                  <c:v>146.61826075729425</c:v>
                </c:pt>
                <c:pt idx="23">
                  <c:v>201.73445593117088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66675">
              <a:noFill/>
            </a:ln>
          </c:spPr>
          <c:xVal>
            <c:numRef>
              <c:f>Sheet1!$A$2:$A$27</c:f>
              <c:numCache>
                <c:formatCode>General</c:formatCode>
                <c:ptCount val="26"/>
                <c:pt idx="0">
                  <c:v>50.663087168822834</c:v>
                </c:pt>
                <c:pt idx="1">
                  <c:v>44.201340708518025</c:v>
                </c:pt>
                <c:pt idx="2">
                  <c:v>120.10135546557753</c:v>
                </c:pt>
                <c:pt idx="3">
                  <c:v>44.90408603856153</c:v>
                </c:pt>
                <c:pt idx="4">
                  <c:v>40.571362380468827</c:v>
                </c:pt>
                <c:pt idx="5">
                  <c:v>64.001459046400697</c:v>
                </c:pt>
                <c:pt idx="6">
                  <c:v>44.537547644275179</c:v>
                </c:pt>
                <c:pt idx="7">
                  <c:v>38.343229418136445</c:v>
                </c:pt>
                <c:pt idx="8">
                  <c:v>43.160822403574407</c:v>
                </c:pt>
                <c:pt idx="9">
                  <c:v>78.32205755251357</c:v>
                </c:pt>
                <c:pt idx="10">
                  <c:v>55.385942853367169</c:v>
                </c:pt>
                <c:pt idx="11">
                  <c:v>92.457297418809802</c:v>
                </c:pt>
                <c:pt idx="12">
                  <c:v>72.307410802444309</c:v>
                </c:pt>
                <c:pt idx="13">
                  <c:v>36.433241689717697</c:v>
                </c:pt>
                <c:pt idx="14">
                  <c:v>63.471879536827409</c:v>
                </c:pt>
                <c:pt idx="15">
                  <c:v>52.944223499031267</c:v>
                </c:pt>
                <c:pt idx="16">
                  <c:v>74.750579316989715</c:v>
                </c:pt>
                <c:pt idx="17">
                  <c:v>85.255914347126904</c:v>
                </c:pt>
                <c:pt idx="18">
                  <c:v>72.776333136464018</c:v>
                </c:pt>
                <c:pt idx="19">
                  <c:v>53.046976738380636</c:v>
                </c:pt>
                <c:pt idx="20">
                  <c:v>56.119404039400138</c:v>
                </c:pt>
                <c:pt idx="21">
                  <c:v>77.935520388399027</c:v>
                </c:pt>
                <c:pt idx="22">
                  <c:v>50.331641752503998</c:v>
                </c:pt>
                <c:pt idx="23">
                  <c:v>102.95990904370963</c:v>
                </c:pt>
              </c:numCache>
            </c:numRef>
          </c:xVal>
          <c:yVal>
            <c:numRef>
              <c:f>Sheet1!$C$2:$C$27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12192"/>
        <c:axId val="87514112"/>
      </c:scatterChart>
      <c:valAx>
        <c:axId val="87512192"/>
        <c:scaling>
          <c:orientation val="minMax"/>
          <c:max val="13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s-ES" sz="1400" baseline="0" dirty="0"/>
                  <a:t>Incidencia en DC por Nefropatía Diabética </a:t>
                </a:r>
                <a:r>
                  <a:rPr lang="es-ES" sz="1400" baseline="0" dirty="0" smtClean="0"/>
                  <a:t>14-16 </a:t>
                </a:r>
                <a:endParaRPr lang="es-ES" sz="1400" baseline="0" dirty="0"/>
              </a:p>
            </c:rich>
          </c:tx>
          <c:layout>
            <c:manualLayout>
              <c:xMode val="edge"/>
              <c:yMode val="edge"/>
              <c:x val="0.30778588807785889"/>
              <c:y val="0.94307400379506645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spPr>
          <a:ln>
            <a:solidFill>
              <a:schemeClr val="tx1">
                <a:shade val="95000"/>
                <a:satMod val="105000"/>
              </a:schemeClr>
            </a:solidFill>
          </a:ln>
        </c:spPr>
        <c:txPr>
          <a:bodyPr rot="0" vert="horz"/>
          <a:lstStyle/>
          <a:p>
            <a:pPr>
              <a:defRPr sz="1200" b="1"/>
            </a:pPr>
            <a:endParaRPr lang="es-AR"/>
          </a:p>
        </c:txPr>
        <c:crossAx val="87514112"/>
        <c:crossesAt val="100"/>
        <c:crossBetween val="midCat"/>
        <c:majorUnit val="10"/>
        <c:minorUnit val="5"/>
      </c:valAx>
      <c:valAx>
        <c:axId val="87514112"/>
        <c:scaling>
          <c:orientation val="minMax"/>
          <c:max val="230"/>
          <c:min val="10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s-ES" sz="1400" dirty="0"/>
                  <a:t>Incidencia en DC por Todas las Etiologías </a:t>
                </a:r>
                <a:r>
                  <a:rPr lang="es-ES" sz="1400" dirty="0" smtClean="0"/>
                  <a:t>14-16    </a:t>
                </a:r>
                <a:endParaRPr lang="es-ES" sz="1400" dirty="0"/>
              </a:p>
            </c:rich>
          </c:tx>
          <c:layout>
            <c:manualLayout>
              <c:xMode val="edge"/>
              <c:yMode val="edge"/>
              <c:x val="6.082725060827251E-3"/>
              <c:y val="0.10246679316888045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spPr>
          <a:ln>
            <a:solidFill>
              <a:schemeClr val="tx1">
                <a:shade val="95000"/>
                <a:satMod val="105000"/>
              </a:schemeClr>
            </a:solidFill>
          </a:ln>
        </c:spPr>
        <c:txPr>
          <a:bodyPr rot="0" vert="horz"/>
          <a:lstStyle/>
          <a:p>
            <a:pPr>
              <a:defRPr sz="1200" b="1"/>
            </a:pPr>
            <a:endParaRPr lang="es-AR"/>
          </a:p>
        </c:txPr>
        <c:crossAx val="87512192"/>
        <c:crossesAt val="30"/>
        <c:crossBetween val="midCat"/>
        <c:majorUnit val="2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88235294117668E-2"/>
          <c:y val="4.9828178694158072E-2"/>
          <c:w val="0.87867647058823528"/>
          <c:h val="0.786941580756013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PERITONEAL</c:v>
                </c:pt>
              </c:strCache>
            </c:strRef>
          </c:tx>
          <c:spPr>
            <a:solidFill>
              <a:srgbClr val="993366"/>
            </a:solidFill>
            <a:ln w="4351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163</c:v>
                </c:pt>
                <c:pt idx="1">
                  <c:v>125</c:v>
                </c:pt>
                <c:pt idx="2">
                  <c:v>176</c:v>
                </c:pt>
                <c:pt idx="3">
                  <c:v>159</c:v>
                </c:pt>
                <c:pt idx="4">
                  <c:v>195</c:v>
                </c:pt>
                <c:pt idx="5">
                  <c:v>229</c:v>
                </c:pt>
                <c:pt idx="6">
                  <c:v>239</c:v>
                </c:pt>
                <c:pt idx="7">
                  <c:v>268</c:v>
                </c:pt>
                <c:pt idx="8">
                  <c:v>318</c:v>
                </c:pt>
                <c:pt idx="9">
                  <c:v>337</c:v>
                </c:pt>
                <c:pt idx="10">
                  <c:v>353</c:v>
                </c:pt>
                <c:pt idx="11">
                  <c:v>388</c:v>
                </c:pt>
                <c:pt idx="12">
                  <c:v>428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HEMODIÁLISIS</c:v>
                </c:pt>
              </c:strCache>
            </c:strRef>
          </c:tx>
          <c:spPr>
            <a:solidFill>
              <a:schemeClr val="accent1"/>
            </a:solidFill>
            <a:ln w="4351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5089</c:v>
                </c:pt>
                <c:pt idx="1">
                  <c:v>5291</c:v>
                </c:pt>
                <c:pt idx="2">
                  <c:v>5317</c:v>
                </c:pt>
                <c:pt idx="3">
                  <c:v>5758</c:v>
                </c:pt>
                <c:pt idx="4">
                  <c:v>5492</c:v>
                </c:pt>
                <c:pt idx="5">
                  <c:v>5834</c:v>
                </c:pt>
                <c:pt idx="6">
                  <c:v>5916</c:v>
                </c:pt>
                <c:pt idx="7">
                  <c:v>5945</c:v>
                </c:pt>
                <c:pt idx="8">
                  <c:v>6146</c:v>
                </c:pt>
                <c:pt idx="9">
                  <c:v>6423</c:v>
                </c:pt>
                <c:pt idx="10">
                  <c:v>6156</c:v>
                </c:pt>
                <c:pt idx="11">
                  <c:v>6389</c:v>
                </c:pt>
                <c:pt idx="12">
                  <c:v>6670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6718720"/>
        <c:axId val="106720256"/>
      </c:barChart>
      <c:catAx>
        <c:axId val="10671872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17403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6720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720256"/>
        <c:scaling>
          <c:orientation val="minMax"/>
          <c:max val="1"/>
        </c:scaling>
        <c:delete val="0"/>
        <c:axPos val="l"/>
        <c:majorGridlines>
          <c:spPr>
            <a:ln w="4351">
              <a:solidFill>
                <a:srgbClr val="969696"/>
              </a:solidFill>
              <a:prstDash val="sysDash"/>
            </a:ln>
          </c:spPr>
        </c:majorGridlines>
        <c:numFmt formatCode="0%" sourceLinked="1"/>
        <c:majorTickMark val="out"/>
        <c:minorTickMark val="in"/>
        <c:tickLblPos val="nextTo"/>
        <c:spPr>
          <a:ln w="17403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6718720"/>
        <c:crosses val="autoZero"/>
        <c:crossBetween val="between"/>
        <c:majorUnit val="0.1"/>
      </c:valAx>
      <c:spPr>
        <a:noFill/>
        <a:ln w="17403">
          <a:solidFill>
            <a:srgbClr val="33333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5059473107137498"/>
          <c:y val="0.31858014637750376"/>
          <c:w val="0.56740196078431382"/>
          <c:h val="6.7010309278350527E-2"/>
        </c:manualLayout>
      </c:layout>
      <c:overlay val="0"/>
      <c:spPr>
        <a:solidFill>
          <a:srgbClr val="FFFFFF"/>
        </a:solidFill>
        <a:ln w="17403">
          <a:solidFill>
            <a:srgbClr val="808080"/>
          </a:solidFill>
          <a:prstDash val="solid"/>
        </a:ln>
      </c:spPr>
      <c:txPr>
        <a:bodyPr/>
        <a:lstStyle/>
        <a:p>
          <a:pPr>
            <a:defRPr sz="1384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11048325494735E-2"/>
          <c:y val="2.8601304840383458E-2"/>
          <c:w val="0.8942769521209406"/>
          <c:h val="0.8626918895871764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344">
              <a:noFill/>
            </a:ln>
          </c:spPr>
          <c:marker>
            <c:symbol val="none"/>
          </c:marker>
          <c:dLbls>
            <c:dLbl>
              <c:idx val="9"/>
              <c:numFmt formatCode="0.00" sourceLinked="0"/>
              <c:spPr>
                <a:solidFill>
                  <a:srgbClr val="FFFFFF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chemeClr val="accent3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0.00</c:formatCode>
                <c:ptCount val="13"/>
                <c:pt idx="0">
                  <c:v>141.21</c:v>
                </c:pt>
                <c:pt idx="1">
                  <c:v>144.13</c:v>
                </c:pt>
                <c:pt idx="2">
                  <c:v>144.72999999999999</c:v>
                </c:pt>
                <c:pt idx="3">
                  <c:v>154.22</c:v>
                </c:pt>
                <c:pt idx="4">
                  <c:v>146.85</c:v>
                </c:pt>
                <c:pt idx="5">
                  <c:v>154.91999999999999</c:v>
                </c:pt>
                <c:pt idx="6" formatCode="General">
                  <c:v>154.71799999999999</c:v>
                </c:pt>
                <c:pt idx="7" formatCode="General">
                  <c:v>154.36799999999999</c:v>
                </c:pt>
                <c:pt idx="8" formatCode="General">
                  <c:v>158.71100000000001</c:v>
                </c:pt>
                <c:pt idx="9" formatCode="General">
                  <c:v>164.04300000000001</c:v>
                </c:pt>
                <c:pt idx="10" formatCode="General">
                  <c:v>156.29634753488088</c:v>
                </c:pt>
                <c:pt idx="11" formatCode="General">
                  <c:v>160.90871806474198</c:v>
                </c:pt>
                <c:pt idx="12" formatCode="General">
                  <c:v>166.66723782358187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344">
              <a:noFill/>
            </a:ln>
          </c:spPr>
          <c:marker>
            <c:symbol val="none"/>
          </c:marker>
          <c:dLbls>
            <c:dLbl>
              <c:idx val="9"/>
              <c:numFmt formatCode="0.00" sourceLinked="0"/>
              <c:spPr>
                <a:solidFill>
                  <a:srgbClr val="FFFFFF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chemeClr val="accent3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0.00</c:formatCode>
                <c:ptCount val="13"/>
                <c:pt idx="0">
                  <c:v>133.75</c:v>
                </c:pt>
                <c:pt idx="1">
                  <c:v>136.63</c:v>
                </c:pt>
                <c:pt idx="2">
                  <c:v>137.25</c:v>
                </c:pt>
                <c:pt idx="3">
                  <c:v>146.54</c:v>
                </c:pt>
                <c:pt idx="4">
                  <c:v>139.38999999999999</c:v>
                </c:pt>
                <c:pt idx="5">
                  <c:v>147.29</c:v>
                </c:pt>
                <c:pt idx="6" formatCode="General">
                  <c:v>147.154</c:v>
                </c:pt>
                <c:pt idx="7" formatCode="General">
                  <c:v>146.85499999999999</c:v>
                </c:pt>
                <c:pt idx="8" formatCode="General">
                  <c:v>151.13499999999999</c:v>
                </c:pt>
                <c:pt idx="9" formatCode="General">
                  <c:v>156.38200000000001</c:v>
                </c:pt>
                <c:pt idx="10" formatCode="General">
                  <c:v>148.86088454762242</c:v>
                </c:pt>
                <c:pt idx="11" formatCode="General">
                  <c:v>153.40355494964658</c:v>
                </c:pt>
                <c:pt idx="12" formatCode="General">
                  <c:v>159.06770440419109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</c:v>
                </c:pt>
              </c:strCache>
            </c:strRef>
          </c:tx>
          <c:spPr>
            <a:ln w="6350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9"/>
              <c:numFmt formatCode="0.00" sourceLinked="0"/>
              <c:spPr>
                <a:solidFill>
                  <a:srgbClr val="FFFFFF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chemeClr val="accent3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0.00</c:formatCode>
                <c:ptCount val="13"/>
                <c:pt idx="0">
                  <c:v>137.44999999999999</c:v>
                </c:pt>
                <c:pt idx="1">
                  <c:v>140.34</c:v>
                </c:pt>
                <c:pt idx="2">
                  <c:v>140.94999999999999</c:v>
                </c:pt>
                <c:pt idx="3">
                  <c:v>150.34</c:v>
                </c:pt>
                <c:pt idx="4">
                  <c:v>143.08000000000001</c:v>
                </c:pt>
                <c:pt idx="5">
                  <c:v>151.07</c:v>
                </c:pt>
                <c:pt idx="6" formatCode="General">
                  <c:v>150.90100000000001</c:v>
                </c:pt>
                <c:pt idx="7" formatCode="General">
                  <c:v>150.57599999999999</c:v>
                </c:pt>
                <c:pt idx="8" formatCode="General">
                  <c:v>154.88800000000001</c:v>
                </c:pt>
                <c:pt idx="9" formatCode="General">
                  <c:v>160.178</c:v>
                </c:pt>
                <c:pt idx="10" formatCode="General">
                  <c:v>152.54455758797269</c:v>
                </c:pt>
                <c:pt idx="11" formatCode="General">
                  <c:v>157.12244602993519</c:v>
                </c:pt>
                <c:pt idx="12" formatCode="General">
                  <c:v>162.8341380371003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88078208"/>
        <c:axId val="88079744"/>
      </c:stockChart>
      <c:catAx>
        <c:axId val="880782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88079744"/>
        <c:crossesAt val="130"/>
        <c:auto val="1"/>
        <c:lblAlgn val="ctr"/>
        <c:lblOffset val="100"/>
        <c:tickLblSkip val="1"/>
        <c:tickMarkSkip val="1"/>
        <c:noMultiLvlLbl val="0"/>
      </c:catAx>
      <c:valAx>
        <c:axId val="88079744"/>
        <c:scaling>
          <c:orientation val="minMax"/>
          <c:max val="170"/>
          <c:min val="130"/>
        </c:scaling>
        <c:delete val="0"/>
        <c:axPos val="l"/>
        <c:majorGridlines>
          <c:spPr>
            <a:ln w="952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TASA DE INCIDENCIA POR MILLÓN DE HAB./AÑO      </a:t>
                </a:r>
              </a:p>
            </c:rich>
          </c:tx>
          <c:layout>
            <c:manualLayout>
              <c:xMode val="edge"/>
              <c:yMode val="edge"/>
              <c:x val="0"/>
              <c:y val="0.13109243697478992"/>
            </c:manualLayout>
          </c:layout>
          <c:overlay val="0"/>
          <c:spPr>
            <a:noFill/>
            <a:ln w="30528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88078208"/>
        <c:crosses val="autoZero"/>
        <c:crossBetween val="between"/>
        <c:majorUnit val="5"/>
        <c:minorUnit val="1"/>
      </c:valAx>
      <c:spPr>
        <a:noFill/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38742023700997E-2"/>
          <c:y val="4.581151832460733E-2"/>
          <c:w val="0.89790337283500454"/>
          <c:h val="0.705497382198952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2004-2006</c:v>
                </c:pt>
              </c:strCache>
            </c:strRef>
          </c:tx>
          <c:spPr>
            <a:solidFill>
              <a:srgbClr val="FFFFFF"/>
            </a:solidFill>
            <a:ln w="1234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 o más</c:v>
                </c:pt>
                <c:pt idx="17">
                  <c:v>TOTAL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77.42</c:v>
                </c:pt>
                <c:pt idx="1">
                  <c:v>43.33</c:v>
                </c:pt>
                <c:pt idx="2">
                  <c:v>25.19</c:v>
                </c:pt>
                <c:pt idx="3">
                  <c:v>9.19</c:v>
                </c:pt>
                <c:pt idx="4">
                  <c:v>4.1100000000000003</c:v>
                </c:pt>
                <c:pt idx="5">
                  <c:v>4.1500000000000004</c:v>
                </c:pt>
                <c:pt idx="6">
                  <c:v>3.99</c:v>
                </c:pt>
                <c:pt idx="7">
                  <c:v>4.71</c:v>
                </c:pt>
                <c:pt idx="8">
                  <c:v>4.07</c:v>
                </c:pt>
                <c:pt idx="9">
                  <c:v>2.58</c:v>
                </c:pt>
                <c:pt idx="10">
                  <c:v>1.82</c:v>
                </c:pt>
                <c:pt idx="11">
                  <c:v>1.6</c:v>
                </c:pt>
                <c:pt idx="12">
                  <c:v>1.47</c:v>
                </c:pt>
                <c:pt idx="13">
                  <c:v>1.47</c:v>
                </c:pt>
                <c:pt idx="14">
                  <c:v>1.77</c:v>
                </c:pt>
                <c:pt idx="15">
                  <c:v>1.17</c:v>
                </c:pt>
                <c:pt idx="16">
                  <c:v>1.5</c:v>
                </c:pt>
                <c:pt idx="17">
                  <c:v>2.88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2007-2009</c:v>
                </c:pt>
              </c:strCache>
            </c:strRef>
          </c:tx>
          <c:spPr>
            <a:solidFill>
              <a:srgbClr val="CCFFFF"/>
            </a:solidFill>
            <a:ln w="1234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 o más</c:v>
                </c:pt>
                <c:pt idx="17">
                  <c:v>TOTAL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83.333333333333343</c:v>
                </c:pt>
                <c:pt idx="1">
                  <c:v>52.439024390243901</c:v>
                </c:pt>
                <c:pt idx="2">
                  <c:v>24.137931034482758</c:v>
                </c:pt>
                <c:pt idx="3">
                  <c:v>8.0769230769230766</c:v>
                </c:pt>
                <c:pt idx="4">
                  <c:v>6.0109289617486334</c:v>
                </c:pt>
                <c:pt idx="5">
                  <c:v>4.8832271762208075</c:v>
                </c:pt>
                <c:pt idx="6">
                  <c:v>6.90978886756238</c:v>
                </c:pt>
                <c:pt idx="7">
                  <c:v>2.9795158286778398</c:v>
                </c:pt>
                <c:pt idx="8">
                  <c:v>4.25</c:v>
                </c:pt>
                <c:pt idx="9">
                  <c:v>3.8154392191659272</c:v>
                </c:pt>
                <c:pt idx="10">
                  <c:v>2.8208744710860367</c:v>
                </c:pt>
                <c:pt idx="11">
                  <c:v>2.1483375959079285</c:v>
                </c:pt>
                <c:pt idx="12">
                  <c:v>2.3560209424083771</c:v>
                </c:pt>
                <c:pt idx="13">
                  <c:v>1.7974572555896537</c:v>
                </c:pt>
                <c:pt idx="14">
                  <c:v>1.7316017316017316</c:v>
                </c:pt>
                <c:pt idx="15">
                  <c:v>1.3271783035199076</c:v>
                </c:pt>
                <c:pt idx="16">
                  <c:v>1.1250827266710788</c:v>
                </c:pt>
                <c:pt idx="17">
                  <c:v>3.2999377370238294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2010-2012</c:v>
                </c:pt>
              </c:strCache>
            </c:strRef>
          </c:tx>
          <c:spPr>
            <a:solidFill>
              <a:srgbClr val="00CCFF"/>
            </a:solidFill>
            <a:ln w="1234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 o más</c:v>
                </c:pt>
                <c:pt idx="17">
                  <c:v>TOTAL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82.8125</c:v>
                </c:pt>
                <c:pt idx="1">
                  <c:v>61.111111111111114</c:v>
                </c:pt>
                <c:pt idx="2">
                  <c:v>27.333333333333332</c:v>
                </c:pt>
                <c:pt idx="3">
                  <c:v>8.3333333333333321</c:v>
                </c:pt>
                <c:pt idx="4">
                  <c:v>8.7628865979381434</c:v>
                </c:pt>
                <c:pt idx="5">
                  <c:v>5.6689342403628125</c:v>
                </c:pt>
                <c:pt idx="6">
                  <c:v>7.023411371237458</c:v>
                </c:pt>
                <c:pt idx="7">
                  <c:v>6.7292644757433493</c:v>
                </c:pt>
                <c:pt idx="8">
                  <c:v>6.1617458279845962</c:v>
                </c:pt>
                <c:pt idx="9">
                  <c:v>5.7492931196983976</c:v>
                </c:pt>
                <c:pt idx="10">
                  <c:v>3.6526533425223979</c:v>
                </c:pt>
                <c:pt idx="11">
                  <c:v>3.4155597722960152</c:v>
                </c:pt>
                <c:pt idx="12">
                  <c:v>3.4082106893880715</c:v>
                </c:pt>
                <c:pt idx="13">
                  <c:v>2.8940164254986311</c:v>
                </c:pt>
                <c:pt idx="14">
                  <c:v>2.559497081275258</c:v>
                </c:pt>
                <c:pt idx="15">
                  <c:v>1.8425460636515913</c:v>
                </c:pt>
                <c:pt idx="16">
                  <c:v>2.1531100478468899</c:v>
                </c:pt>
                <c:pt idx="17">
                  <c:v>4.3808411214953269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2013-2015</c:v>
                </c:pt>
              </c:strCache>
            </c:strRef>
          </c:tx>
          <c:spPr>
            <a:solidFill>
              <a:srgbClr val="8B93FF"/>
            </a:solidFill>
            <a:ln w="1234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 o más</c:v>
                </c:pt>
                <c:pt idx="17">
                  <c:v>TOTAL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90.476190476190482</c:v>
                </c:pt>
                <c:pt idx="1">
                  <c:v>56.97674418604651</c:v>
                </c:pt>
                <c:pt idx="2">
                  <c:v>34.302325581395351</c:v>
                </c:pt>
                <c:pt idx="3">
                  <c:v>12.809917355371899</c:v>
                </c:pt>
                <c:pt idx="4">
                  <c:v>8.8729016786570742</c:v>
                </c:pt>
                <c:pt idx="5">
                  <c:v>7.5156576200417531</c:v>
                </c:pt>
                <c:pt idx="6">
                  <c:v>8.9965397923875443</c:v>
                </c:pt>
                <c:pt idx="7">
                  <c:v>9.1666666666666661</c:v>
                </c:pt>
                <c:pt idx="8">
                  <c:v>6.8281938325991192</c:v>
                </c:pt>
                <c:pt idx="9">
                  <c:v>7.4105621805792161</c:v>
                </c:pt>
                <c:pt idx="10">
                  <c:v>5.0282840980515404</c:v>
                </c:pt>
                <c:pt idx="11">
                  <c:v>4.2622950819672125</c:v>
                </c:pt>
                <c:pt idx="12">
                  <c:v>3.582202111613876</c:v>
                </c:pt>
                <c:pt idx="13">
                  <c:v>3.407880724174654</c:v>
                </c:pt>
                <c:pt idx="14">
                  <c:v>2.9805615550755937</c:v>
                </c:pt>
                <c:pt idx="15">
                  <c:v>2.58030542390732</c:v>
                </c:pt>
                <c:pt idx="16">
                  <c:v>2.4198086662915026</c:v>
                </c:pt>
                <c:pt idx="17">
                  <c:v>5.3776314476703586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27A4"/>
            </a:solidFill>
            <a:ln w="12700">
              <a:solidFill>
                <a:schemeClr val="accent4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 o más</c:v>
                </c:pt>
                <c:pt idx="17">
                  <c:v>TOTAL</c:v>
                </c:pt>
              </c:strCache>
            </c:strRef>
          </c:cat>
          <c:val>
            <c:numRef>
              <c:f>Sheet1!$F$2:$F$19</c:f>
              <c:numCache>
                <c:formatCode>General</c:formatCode>
                <c:ptCount val="18"/>
                <c:pt idx="0">
                  <c:v>87.5</c:v>
                </c:pt>
                <c:pt idx="1">
                  <c:v>72.222222222222214</c:v>
                </c:pt>
                <c:pt idx="2">
                  <c:v>42.307692307692307</c:v>
                </c:pt>
                <c:pt idx="3">
                  <c:v>13.333333333333334</c:v>
                </c:pt>
                <c:pt idx="4">
                  <c:v>12.056737588652481</c:v>
                </c:pt>
                <c:pt idx="5">
                  <c:v>7.608695652173914</c:v>
                </c:pt>
                <c:pt idx="6">
                  <c:v>7.7669902912621351</c:v>
                </c:pt>
                <c:pt idx="7">
                  <c:v>7.5812274368231041</c:v>
                </c:pt>
                <c:pt idx="8">
                  <c:v>7.5630252100840334</c:v>
                </c:pt>
                <c:pt idx="9">
                  <c:v>7.7306733167082298</c:v>
                </c:pt>
                <c:pt idx="10">
                  <c:v>6.0553633217993079</c:v>
                </c:pt>
                <c:pt idx="11">
                  <c:v>4.1388518024032042</c:v>
                </c:pt>
                <c:pt idx="12">
                  <c:v>3.3862433862433865</c:v>
                </c:pt>
                <c:pt idx="13">
                  <c:v>3.9690222652468541</c:v>
                </c:pt>
                <c:pt idx="14">
                  <c:v>4.9140049140049138</c:v>
                </c:pt>
                <c:pt idx="15">
                  <c:v>2.8443113772455089</c:v>
                </c:pt>
                <c:pt idx="16">
                  <c:v>2.6923076923076925</c:v>
                </c:pt>
                <c:pt idx="17">
                  <c:v>6.0298675683291068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6615168"/>
        <c:axId val="106616704"/>
      </c:barChart>
      <c:catAx>
        <c:axId val="1066151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6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6616704"/>
        <c:crosses val="autoZero"/>
        <c:auto val="0"/>
        <c:lblAlgn val="ctr"/>
        <c:lblOffset val="500"/>
        <c:tickLblSkip val="1"/>
        <c:tickMarkSkip val="1"/>
        <c:noMultiLvlLbl val="0"/>
      </c:catAx>
      <c:valAx>
        <c:axId val="106616704"/>
        <c:scaling>
          <c:orientation val="minMax"/>
          <c:max val="100"/>
          <c:min val="0"/>
        </c:scaling>
        <c:delete val="0"/>
        <c:axPos val="l"/>
        <c:majorGridlines>
          <c:spPr>
            <a:ln w="3086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1.9143117593436645E-2"/>
              <c:y val="0.24083769633507857"/>
            </c:manualLayout>
          </c:layout>
          <c:overlay val="0"/>
          <c:spPr>
            <a:noFill/>
            <a:ln w="24686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6615168"/>
        <c:crosses val="autoZero"/>
        <c:crossBetween val="between"/>
        <c:majorUnit val="10"/>
        <c:minorUnit val="2"/>
      </c:valAx>
      <c:spPr>
        <a:noFill/>
        <a:ln w="12343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7520510483135823"/>
          <c:y val="0.15837696335078533"/>
          <c:w val="0.13857627952755905"/>
          <c:h val="0.22892760452187572"/>
        </c:manualLayout>
      </c:layout>
      <c:overlay val="0"/>
      <c:spPr>
        <a:solidFill>
          <a:schemeClr val="bg1"/>
        </a:solidFill>
        <a:ln w="3086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2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11394712853227E-2"/>
          <c:y val="2.2251308900523559E-2"/>
          <c:w val="0.90884229717411125"/>
          <c:h val="0.73298429319371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2011-2013</c:v>
                </c:pt>
              </c:strCache>
            </c:strRef>
          </c:tx>
          <c:spPr>
            <a:solidFill>
              <a:schemeClr val="accent5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Lbls>
            <c:delete val="1"/>
          </c:dLbls>
          <c:cat>
            <c:strRef>
              <c:f>Sheet1!$A$2:$A$26</c:f>
              <c:strCache>
                <c:ptCount val="25"/>
                <c:pt idx="0">
                  <c:v>NEUQUÉN</c:v>
                </c:pt>
                <c:pt idx="1">
                  <c:v>CAPITAL FEDERAL</c:v>
                </c:pt>
                <c:pt idx="2">
                  <c:v>RÍO NEGRO</c:v>
                </c:pt>
                <c:pt idx="3">
                  <c:v>LA PAMPA</c:v>
                </c:pt>
                <c:pt idx="4">
                  <c:v>CORRIENTES</c:v>
                </c:pt>
                <c:pt idx="5">
                  <c:v>SANTA FE</c:v>
                </c:pt>
                <c:pt idx="6">
                  <c:v>JUJUY</c:v>
                </c:pt>
                <c:pt idx="7">
                  <c:v>CÓRDOBA</c:v>
                </c:pt>
                <c:pt idx="8">
                  <c:v>MISIONES</c:v>
                </c:pt>
                <c:pt idx="9">
                  <c:v>SAN JUAN</c:v>
                </c:pt>
                <c:pt idx="10">
                  <c:v>CHACO</c:v>
                </c:pt>
                <c:pt idx="11">
                  <c:v>SALTA</c:v>
                </c:pt>
                <c:pt idx="12">
                  <c:v>SAN LUIS</c:v>
                </c:pt>
                <c:pt idx="13">
                  <c:v>MENDOZA</c:v>
                </c:pt>
                <c:pt idx="14">
                  <c:v>TUCUMÁN</c:v>
                </c:pt>
                <c:pt idx="15">
                  <c:v>ENTRE RÍOS</c:v>
                </c:pt>
                <c:pt idx="16">
                  <c:v>BUENOS AIRES</c:v>
                </c:pt>
                <c:pt idx="17">
                  <c:v>CHUBUT</c:v>
                </c:pt>
                <c:pt idx="18">
                  <c:v>SANTIAGO</c:v>
                </c:pt>
                <c:pt idx="19">
                  <c:v>SANTA CRUZ</c:v>
                </c:pt>
                <c:pt idx="20">
                  <c:v>CATAMARCA</c:v>
                </c:pt>
                <c:pt idx="21">
                  <c:v>TIERRA  D. FUEGO</c:v>
                </c:pt>
                <c:pt idx="22">
                  <c:v>FORMOSA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16.088328075709779</c:v>
                </c:pt>
                <c:pt idx="1">
                  <c:v>10.346559517830237</c:v>
                </c:pt>
                <c:pt idx="2">
                  <c:v>9.0140845070422539</c:v>
                </c:pt>
                <c:pt idx="3">
                  <c:v>9.0909090909090917</c:v>
                </c:pt>
                <c:pt idx="4">
                  <c:v>5.0228310502283104</c:v>
                </c:pt>
                <c:pt idx="5">
                  <c:v>3.1315240083507305</c:v>
                </c:pt>
                <c:pt idx="6">
                  <c:v>5.0632911392405067</c:v>
                </c:pt>
                <c:pt idx="7">
                  <c:v>4.8260381593714925</c:v>
                </c:pt>
                <c:pt idx="8">
                  <c:v>8.8516746411483265</c:v>
                </c:pt>
                <c:pt idx="9">
                  <c:v>4.4334975369458132</c:v>
                </c:pt>
                <c:pt idx="10">
                  <c:v>6.0827250608272507</c:v>
                </c:pt>
                <c:pt idx="11">
                  <c:v>5.996472663139329</c:v>
                </c:pt>
                <c:pt idx="12">
                  <c:v>3.2727272727272729</c:v>
                </c:pt>
                <c:pt idx="13">
                  <c:v>4.1749502982107352</c:v>
                </c:pt>
                <c:pt idx="14">
                  <c:v>3.2224532224532227</c:v>
                </c:pt>
                <c:pt idx="15">
                  <c:v>5.0847457627118651</c:v>
                </c:pt>
                <c:pt idx="16">
                  <c:v>2.97601421379923</c:v>
                </c:pt>
                <c:pt idx="17">
                  <c:v>1.9047619047619049</c:v>
                </c:pt>
                <c:pt idx="18">
                  <c:v>3.5623409669211195</c:v>
                </c:pt>
                <c:pt idx="19">
                  <c:v>0</c:v>
                </c:pt>
                <c:pt idx="20">
                  <c:v>0.53763440860215062</c:v>
                </c:pt>
                <c:pt idx="21">
                  <c:v>4.2553191489361701</c:v>
                </c:pt>
                <c:pt idx="22">
                  <c:v>3.8216560509554141</c:v>
                </c:pt>
                <c:pt idx="23">
                  <c:v>0</c:v>
                </c:pt>
                <c:pt idx="24">
                  <c:v>4.7486752070792813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2014-2016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900" baseline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25"/>
                <c:pt idx="0">
                  <c:v>NEUQUÉN</c:v>
                </c:pt>
                <c:pt idx="1">
                  <c:v>CAPITAL FEDERAL</c:v>
                </c:pt>
                <c:pt idx="2">
                  <c:v>RÍO NEGRO</c:v>
                </c:pt>
                <c:pt idx="3">
                  <c:v>LA PAMPA</c:v>
                </c:pt>
                <c:pt idx="4">
                  <c:v>CORRIENTES</c:v>
                </c:pt>
                <c:pt idx="5">
                  <c:v>SANTA FE</c:v>
                </c:pt>
                <c:pt idx="6">
                  <c:v>JUJUY</c:v>
                </c:pt>
                <c:pt idx="7">
                  <c:v>CÓRDOBA</c:v>
                </c:pt>
                <c:pt idx="8">
                  <c:v>MISIONES</c:v>
                </c:pt>
                <c:pt idx="9">
                  <c:v>SAN JUAN</c:v>
                </c:pt>
                <c:pt idx="10">
                  <c:v>CHACO</c:v>
                </c:pt>
                <c:pt idx="11">
                  <c:v>SALTA</c:v>
                </c:pt>
                <c:pt idx="12">
                  <c:v>SAN LUIS</c:v>
                </c:pt>
                <c:pt idx="13">
                  <c:v>MENDOZA</c:v>
                </c:pt>
                <c:pt idx="14">
                  <c:v>TUCUMÁN</c:v>
                </c:pt>
                <c:pt idx="15">
                  <c:v>ENTRE RÍOS</c:v>
                </c:pt>
                <c:pt idx="16">
                  <c:v>BUENOS AIRES</c:v>
                </c:pt>
                <c:pt idx="17">
                  <c:v>CHUBUT</c:v>
                </c:pt>
                <c:pt idx="18">
                  <c:v>SANTIAGO</c:v>
                </c:pt>
                <c:pt idx="19">
                  <c:v>SANTA CRUZ</c:v>
                </c:pt>
                <c:pt idx="20">
                  <c:v>CATAMARCA</c:v>
                </c:pt>
                <c:pt idx="21">
                  <c:v>TIERRA  D. FUEGO</c:v>
                </c:pt>
                <c:pt idx="22">
                  <c:v>FORMOSA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0.0</c:formatCode>
                <c:ptCount val="25"/>
                <c:pt idx="0">
                  <c:v>16.981132075471699</c:v>
                </c:pt>
                <c:pt idx="1">
                  <c:v>12.983425414364641</c:v>
                </c:pt>
                <c:pt idx="2">
                  <c:v>9.8701298701298708</c:v>
                </c:pt>
                <c:pt idx="3">
                  <c:v>8.6021505376344098</c:v>
                </c:pt>
                <c:pt idx="4">
                  <c:v>7.9787234042553195</c:v>
                </c:pt>
                <c:pt idx="5">
                  <c:v>7.1754729288975856</c:v>
                </c:pt>
                <c:pt idx="6">
                  <c:v>6.6312997347480112</c:v>
                </c:pt>
                <c:pt idx="7">
                  <c:v>6.075013206550449</c:v>
                </c:pt>
                <c:pt idx="8">
                  <c:v>5.8275058275058269</c:v>
                </c:pt>
                <c:pt idx="9">
                  <c:v>5.439330543933055</c:v>
                </c:pt>
                <c:pt idx="10">
                  <c:v>5.3527980535279802</c:v>
                </c:pt>
                <c:pt idx="11">
                  <c:v>5</c:v>
                </c:pt>
                <c:pt idx="12">
                  <c:v>4.7808764940239046</c:v>
                </c:pt>
                <c:pt idx="13">
                  <c:v>4.275996112730807</c:v>
                </c:pt>
                <c:pt idx="14">
                  <c:v>4.239917269906929</c:v>
                </c:pt>
                <c:pt idx="15">
                  <c:v>4.1591320072332731</c:v>
                </c:pt>
                <c:pt idx="16">
                  <c:v>3.5688273852876913</c:v>
                </c:pt>
                <c:pt idx="17">
                  <c:v>2.9914529914529915</c:v>
                </c:pt>
                <c:pt idx="18">
                  <c:v>2.4774774774774775</c:v>
                </c:pt>
                <c:pt idx="19">
                  <c:v>2.1276595744680851</c:v>
                </c:pt>
                <c:pt idx="20">
                  <c:v>1.7021276595744681</c:v>
                </c:pt>
                <c:pt idx="21">
                  <c:v>1.5873015873015872</c:v>
                </c:pt>
                <c:pt idx="22">
                  <c:v>1.098901098901099</c:v>
                </c:pt>
                <c:pt idx="23">
                  <c:v>0</c:v>
                </c:pt>
                <c:pt idx="24">
                  <c:v>5.7348901098901095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39"/>
        <c:axId val="106638336"/>
        <c:axId val="106683008"/>
      </c:barChart>
      <c:catAx>
        <c:axId val="1066383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6683008"/>
        <c:crosses val="autoZero"/>
        <c:auto val="0"/>
        <c:lblAlgn val="ctr"/>
        <c:lblOffset val="500"/>
        <c:tickLblSkip val="1"/>
        <c:tickMarkSkip val="1"/>
        <c:noMultiLvlLbl val="0"/>
      </c:catAx>
      <c:valAx>
        <c:axId val="106683008"/>
        <c:scaling>
          <c:orientation val="minMax"/>
          <c:max val="2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1.9143117593436645E-2"/>
              <c:y val="0.23036649214659685"/>
            </c:manualLayout>
          </c:layout>
          <c:overlay val="0"/>
          <c:spPr>
            <a:noFill/>
            <a:ln w="24686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6638336"/>
        <c:crosses val="autoZero"/>
        <c:crossBetween val="between"/>
        <c:majorUnit val="5"/>
        <c:minorUnit val="1"/>
      </c:valAx>
      <c:spPr>
        <a:noFill/>
        <a:ln w="12343">
          <a:solidFill>
            <a:srgbClr val="FFFFFF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68437499999999996"/>
          <c:y val="0.20625771384876104"/>
          <c:w val="0.13596309055118111"/>
          <c:h val="9.0219935106536878E-2"/>
        </c:manualLayout>
      </c:layout>
      <c:overlay val="1"/>
      <c:spPr>
        <a:ln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23990830287145E-2"/>
          <c:y val="4.8739495798319321E-2"/>
          <c:w val="0.88685200289398747"/>
          <c:h val="0.82857142857142863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gradFill>
                <a:gsLst>
                  <a:gs pos="1000">
                    <a:srgbClr val="000082"/>
                  </a:gs>
                  <a:gs pos="2000">
                    <a:srgbClr val="66008F"/>
                  </a:gs>
                  <a:gs pos="64999">
                    <a:srgbClr val="BA0066"/>
                  </a:gs>
                  <a:gs pos="33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2"/>
              <c:numFmt formatCode="0.00" sourceLinked="0"/>
              <c:spPr>
                <a:solidFill>
                  <a:schemeClr val="bg1"/>
                </a:solidFill>
                <a:ln w="30414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414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0.0000</c:formatCode>
                <c:ptCount val="13"/>
                <c:pt idx="0">
                  <c:v>26.938300000000002</c:v>
                </c:pt>
                <c:pt idx="1">
                  <c:v>26.853000000000002</c:v>
                </c:pt>
                <c:pt idx="2">
                  <c:v>26.9709</c:v>
                </c:pt>
                <c:pt idx="3">
                  <c:v>27.1416</c:v>
                </c:pt>
                <c:pt idx="4">
                  <c:v>27.3764</c:v>
                </c:pt>
                <c:pt idx="5" formatCode="General">
                  <c:v>27.40917883469</c:v>
                </c:pt>
                <c:pt idx="6" formatCode="General">
                  <c:v>27.570290839710001</c:v>
                </c:pt>
                <c:pt idx="7" formatCode="General">
                  <c:v>27.83109</c:v>
                </c:pt>
                <c:pt idx="8" formatCode="General">
                  <c:v>27.696059999999999</c:v>
                </c:pt>
                <c:pt idx="9" formatCode="General">
                  <c:v>27.762535249999999</c:v>
                </c:pt>
                <c:pt idx="10" formatCode="General">
                  <c:v>27.695</c:v>
                </c:pt>
                <c:pt idx="11" formatCode="General">
                  <c:v>27.8</c:v>
                </c:pt>
                <c:pt idx="12" formatCode="General">
                  <c:v>27.8033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216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gradFill>
                <a:gsLst>
                  <a:gs pos="1000">
                    <a:srgbClr val="000082"/>
                  </a:gs>
                  <a:gs pos="2000">
                    <a:srgbClr val="66008F"/>
                  </a:gs>
                  <a:gs pos="64999">
                    <a:srgbClr val="BA0066"/>
                  </a:gs>
                  <a:gs pos="33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2"/>
              <c:numFmt formatCode="0.00" sourceLinked="0"/>
              <c:spPr>
                <a:solidFill>
                  <a:schemeClr val="bg1"/>
                </a:solidFill>
                <a:ln w="30414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414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0.0000</c:formatCode>
                <c:ptCount val="13"/>
                <c:pt idx="0">
                  <c:v>26.597100000000001</c:v>
                </c:pt>
                <c:pt idx="1">
                  <c:v>26.549099999999999</c:v>
                </c:pt>
                <c:pt idx="2">
                  <c:v>26.679300000000001</c:v>
                </c:pt>
                <c:pt idx="3">
                  <c:v>26.859100000000002</c:v>
                </c:pt>
                <c:pt idx="4">
                  <c:v>27.085100000000001</c:v>
                </c:pt>
                <c:pt idx="5" formatCode="General">
                  <c:v>27.12466624556</c:v>
                </c:pt>
                <c:pt idx="6" formatCode="General">
                  <c:v>27.297952986919999</c:v>
                </c:pt>
                <c:pt idx="7" formatCode="General">
                  <c:v>27.554400000000001</c:v>
                </c:pt>
                <c:pt idx="8" formatCode="General">
                  <c:v>27.4206</c:v>
                </c:pt>
                <c:pt idx="9" formatCode="General">
                  <c:v>27.49531442</c:v>
                </c:pt>
                <c:pt idx="10" formatCode="General">
                  <c:v>27.425000000000001</c:v>
                </c:pt>
                <c:pt idx="11" formatCode="General">
                  <c:v>27.526</c:v>
                </c:pt>
                <c:pt idx="12" formatCode="General">
                  <c:v>27.532499999999999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</c:v>
                </c:pt>
              </c:strCache>
            </c:strRef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1"/>
            <c:spPr>
              <a:gradFill>
                <a:gsLst>
                  <a:gs pos="1000">
                    <a:srgbClr val="000082"/>
                  </a:gs>
                  <a:gs pos="2000">
                    <a:srgbClr val="66008F"/>
                  </a:gs>
                  <a:gs pos="64999">
                    <a:srgbClr val="BA0066"/>
                  </a:gs>
                  <a:gs pos="33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2"/>
              <c:numFmt formatCode="0.00" sourceLinked="0"/>
              <c:spPr>
                <a:solidFill>
                  <a:schemeClr val="bg1"/>
                </a:solidFill>
                <a:ln w="30414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414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0.0000</c:formatCode>
                <c:ptCount val="13"/>
                <c:pt idx="0">
                  <c:v>26.767700000000001</c:v>
                </c:pt>
                <c:pt idx="1">
                  <c:v>26.701000000000001</c:v>
                </c:pt>
                <c:pt idx="2">
                  <c:v>26.825099999999999</c:v>
                </c:pt>
                <c:pt idx="3">
                  <c:v>27.000900000000001</c:v>
                </c:pt>
                <c:pt idx="4">
                  <c:v>27.230799999999999</c:v>
                </c:pt>
                <c:pt idx="5" formatCode="General">
                  <c:v>27.26692254013</c:v>
                </c:pt>
                <c:pt idx="6" formatCode="General">
                  <c:v>27.434121913310001</c:v>
                </c:pt>
                <c:pt idx="7" formatCode="General">
                  <c:v>27.69275</c:v>
                </c:pt>
                <c:pt idx="8" formatCode="General">
                  <c:v>27.558330000000002</c:v>
                </c:pt>
                <c:pt idx="9" formatCode="General">
                  <c:v>27.628924829999999</c:v>
                </c:pt>
                <c:pt idx="10" formatCode="General">
                  <c:v>27.56</c:v>
                </c:pt>
                <c:pt idx="11" formatCode="General">
                  <c:v>27.663</c:v>
                </c:pt>
                <c:pt idx="12" formatCode="General">
                  <c:v>27.667899999999999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w="sm" len="sm"/>
              <a:tailEnd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113281664"/>
        <c:axId val="113299840"/>
      </c:stockChart>
      <c:catAx>
        <c:axId val="1132816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13299840"/>
        <c:crossesAt val="26"/>
        <c:auto val="1"/>
        <c:lblAlgn val="ctr"/>
        <c:lblOffset val="100"/>
        <c:tickLblSkip val="1"/>
        <c:tickMarkSkip val="1"/>
        <c:noMultiLvlLbl val="0"/>
      </c:catAx>
      <c:valAx>
        <c:axId val="113299840"/>
        <c:scaling>
          <c:orientation val="minMax"/>
          <c:max val="28"/>
          <c:min val="26.5"/>
        </c:scaling>
        <c:delete val="0"/>
        <c:axPos val="l"/>
        <c:majorGridlines>
          <c:spPr>
            <a:ln w="12700">
              <a:solidFill>
                <a:srgbClr val="80808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 sz="1400"/>
                  <a:t>HEMATOCRITO INICIAL (%)      </a:t>
                </a:r>
              </a:p>
            </c:rich>
          </c:tx>
          <c:layout>
            <c:manualLayout>
              <c:xMode val="edge"/>
              <c:yMode val="edge"/>
              <c:x val="0"/>
              <c:y val="0.31596638655462184"/>
            </c:manualLayout>
          </c:layout>
          <c:overlay val="0"/>
          <c:spPr>
            <a:noFill/>
            <a:ln w="30414">
              <a:noFill/>
            </a:ln>
          </c:spPr>
        </c:title>
        <c:numFmt formatCode="0.0" sourceLinked="0"/>
        <c:majorTickMark val="cross"/>
        <c:minorTickMark val="in"/>
        <c:tickLblPos val="nextTo"/>
        <c:spPr>
          <a:ln w="38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13281664"/>
        <c:crosses val="autoZero"/>
        <c:crossBetween val="between"/>
        <c:majorUnit val="0.5"/>
        <c:minorUnit val="0.1"/>
      </c:valAx>
      <c:spPr>
        <a:noFill/>
        <a:ln w="15207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61426220027576E-2"/>
          <c:y val="6.4712139453570058E-2"/>
          <c:w val="0.93258426966292129"/>
          <c:h val="0.798833819241982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ALBUNINA &lt; 3.5</c:v>
                </c:pt>
              </c:strCache>
            </c:strRef>
          </c:tx>
          <c:spPr>
            <a:ln w="22225">
              <a:solidFill>
                <a:schemeClr val="accent1">
                  <a:lumMod val="25000"/>
                </a:schemeClr>
              </a:solidFill>
              <a:prstDash val="sysDot"/>
            </a:ln>
          </c:spPr>
          <c:marker>
            <c:symbol val="circle"/>
            <c:size val="10"/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spPr>
              <a:noFill/>
              <a:ln w="26827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0">
                  <c:v>48.1</c:v>
                </c:pt>
                <c:pt idx="1">
                  <c:v>50.3</c:v>
                </c:pt>
                <c:pt idx="2">
                  <c:v>49.3</c:v>
                </c:pt>
                <c:pt idx="3">
                  <c:v>53.8</c:v>
                </c:pt>
                <c:pt idx="4">
                  <c:v>51.5</c:v>
                </c:pt>
                <c:pt idx="5">
                  <c:v>52.7</c:v>
                </c:pt>
                <c:pt idx="6">
                  <c:v>55.1</c:v>
                </c:pt>
                <c:pt idx="7" formatCode="0.0">
                  <c:v>52.997999999999998</c:v>
                </c:pt>
                <c:pt idx="8">
                  <c:v>52.2</c:v>
                </c:pt>
                <c:pt idx="9">
                  <c:v>50.8</c:v>
                </c:pt>
                <c:pt idx="10" formatCode="0.0">
                  <c:v>52.515659999999997</c:v>
                </c:pt>
                <c:pt idx="11" formatCode="0.0">
                  <c:v>51.760078999999998</c:v>
                </c:pt>
                <c:pt idx="12" formatCode="0.0">
                  <c:v>53.1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62240"/>
        <c:axId val="108763776"/>
      </c:lineChart>
      <c:catAx>
        <c:axId val="10876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763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763776"/>
        <c:scaling>
          <c:orientation val="minMax"/>
          <c:min val="46"/>
        </c:scaling>
        <c:delete val="0"/>
        <c:axPos val="l"/>
        <c:majorGridlines>
          <c:spPr>
            <a:ln w="3353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92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%</a:t>
                </a:r>
              </a:p>
            </c:rich>
          </c:tx>
          <c:layout>
            <c:manualLayout>
              <c:xMode val="edge"/>
              <c:yMode val="edge"/>
              <c:x val="5.2962379702537178E-2"/>
              <c:y val="9.3731693028705331E-3"/>
            </c:manualLayout>
          </c:layout>
          <c:overlay val="0"/>
          <c:spPr>
            <a:noFill/>
            <a:ln w="2682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762240"/>
        <c:crosses val="autoZero"/>
        <c:crossBetween val="between"/>
        <c:majorUnit val="2"/>
      </c:valAx>
      <c:spPr>
        <a:noFill/>
        <a:ln w="1341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14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s-A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78463648834006E-2"/>
          <c:y val="4.6357615894039743E-2"/>
          <c:w val="0.88065843621399165"/>
          <c:h val="0.779801324503311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OBESIDAD</c:v>
                </c:pt>
              </c:strCache>
            </c:strRef>
          </c:tx>
          <c:spPr>
            <a:solidFill>
              <a:srgbClr val="FF99CC"/>
            </a:solidFill>
            <a:ln w="4359">
              <a:solidFill>
                <a:srgbClr val="000000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3487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0.124</c:v>
                </c:pt>
                <c:pt idx="1">
                  <c:v>0.13</c:v>
                </c:pt>
                <c:pt idx="2">
                  <c:v>0.14899999999999999</c:v>
                </c:pt>
                <c:pt idx="3">
                  <c:v>0.14899999999999999</c:v>
                </c:pt>
                <c:pt idx="4">
                  <c:v>0.16</c:v>
                </c:pt>
                <c:pt idx="5">
                  <c:v>0.16600000000000001</c:v>
                </c:pt>
                <c:pt idx="6">
                  <c:v>0.182</c:v>
                </c:pt>
                <c:pt idx="7">
                  <c:v>0.186</c:v>
                </c:pt>
                <c:pt idx="8">
                  <c:v>0.19400000000000001</c:v>
                </c:pt>
                <c:pt idx="9">
                  <c:v>0.19700000000000001</c:v>
                </c:pt>
                <c:pt idx="10">
                  <c:v>0.219</c:v>
                </c:pt>
                <c:pt idx="11">
                  <c:v>0.22600000000000001</c:v>
                </c:pt>
                <c:pt idx="12" formatCode="0.00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SOBREPESO</c:v>
                </c:pt>
              </c:strCache>
            </c:strRef>
          </c:tx>
          <c:spPr>
            <a:solidFill>
              <a:srgbClr val="FFCC99"/>
            </a:solidFill>
            <a:ln w="4359">
              <a:solidFill>
                <a:srgbClr val="000000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3487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0.28499999999999998</c:v>
                </c:pt>
                <c:pt idx="1">
                  <c:v>0.314</c:v>
                </c:pt>
                <c:pt idx="2">
                  <c:v>0.31</c:v>
                </c:pt>
                <c:pt idx="3">
                  <c:v>0.315</c:v>
                </c:pt>
                <c:pt idx="4">
                  <c:v>0.32</c:v>
                </c:pt>
                <c:pt idx="5">
                  <c:v>0.32200000000000001</c:v>
                </c:pt>
                <c:pt idx="6">
                  <c:v>0.33200000000000002</c:v>
                </c:pt>
                <c:pt idx="7">
                  <c:v>0.33200000000000002</c:v>
                </c:pt>
                <c:pt idx="8">
                  <c:v>0.33100000000000002</c:v>
                </c:pt>
                <c:pt idx="9">
                  <c:v>0.32800000000000001</c:v>
                </c:pt>
                <c:pt idx="10">
                  <c:v>0.33200000000000002</c:v>
                </c:pt>
                <c:pt idx="11">
                  <c:v>0.34399999999999997</c:v>
                </c:pt>
                <c:pt idx="12">
                  <c:v>0.32200000000000001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PESO NORMAL</c:v>
                </c:pt>
              </c:strCache>
            </c:strRef>
          </c:tx>
          <c:spPr>
            <a:solidFill>
              <a:srgbClr val="99CC00"/>
            </a:solidFill>
            <a:ln w="4359">
              <a:solidFill>
                <a:srgbClr val="000000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3487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0.00%</c:formatCode>
                <c:ptCount val="13"/>
                <c:pt idx="0">
                  <c:v>0.52700000000000002</c:v>
                </c:pt>
                <c:pt idx="1">
                  <c:v>0.497</c:v>
                </c:pt>
                <c:pt idx="2">
                  <c:v>0.48299999999999998</c:v>
                </c:pt>
                <c:pt idx="3">
                  <c:v>0.47699999999999998</c:v>
                </c:pt>
                <c:pt idx="4">
                  <c:v>0.47</c:v>
                </c:pt>
                <c:pt idx="5">
                  <c:v>0.46100000000000002</c:v>
                </c:pt>
                <c:pt idx="6">
                  <c:v>0.433</c:v>
                </c:pt>
                <c:pt idx="7">
                  <c:v>0.43</c:v>
                </c:pt>
                <c:pt idx="8">
                  <c:v>0.42899999999999999</c:v>
                </c:pt>
                <c:pt idx="9">
                  <c:v>0.42899999999999999</c:v>
                </c:pt>
                <c:pt idx="10">
                  <c:v>0.40200000000000002</c:v>
                </c:pt>
                <c:pt idx="11">
                  <c:v>0.39</c:v>
                </c:pt>
                <c:pt idx="12">
                  <c:v>0.40200000000000002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INFRAPESO</c:v>
                </c:pt>
              </c:strCache>
            </c:strRef>
          </c:tx>
          <c:spPr>
            <a:solidFill>
              <a:srgbClr val="FFFF99"/>
            </a:solidFill>
            <a:ln w="4359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3487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Sheet1!$E$2:$E$14</c:f>
              <c:numCache>
                <c:formatCode>0.00%</c:formatCode>
                <c:ptCount val="13"/>
                <c:pt idx="0">
                  <c:v>6.4000000000000001E-2</c:v>
                </c:pt>
                <c:pt idx="1">
                  <c:v>5.8999999999999997E-2</c:v>
                </c:pt>
                <c:pt idx="2">
                  <c:v>5.8000000000000003E-2</c:v>
                </c:pt>
                <c:pt idx="3">
                  <c:v>5.8999999999999997E-2</c:v>
                </c:pt>
                <c:pt idx="4">
                  <c:v>0.05</c:v>
                </c:pt>
                <c:pt idx="5">
                  <c:v>5.0999999999999997E-2</c:v>
                </c:pt>
                <c:pt idx="6">
                  <c:v>5.2999999999999999E-2</c:v>
                </c:pt>
                <c:pt idx="7">
                  <c:v>5.1999999999999998E-2</c:v>
                </c:pt>
                <c:pt idx="8">
                  <c:v>4.5999999999999999E-2</c:v>
                </c:pt>
                <c:pt idx="9">
                  <c:v>4.4999999999999998E-2</c:v>
                </c:pt>
                <c:pt idx="10">
                  <c:v>4.7E-2</c:v>
                </c:pt>
                <c:pt idx="11">
                  <c:v>0.04</c:v>
                </c:pt>
                <c:pt idx="12">
                  <c:v>4.5999999999999999E-2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4301312"/>
        <c:axId val="113332992"/>
      </c:barChart>
      <c:catAx>
        <c:axId val="44301312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17436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1333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332992"/>
        <c:scaling>
          <c:orientation val="minMax"/>
          <c:max val="1"/>
        </c:scaling>
        <c:delete val="0"/>
        <c:axPos val="l"/>
        <c:majorGridlines>
          <c:spPr>
            <a:ln w="4359">
              <a:solidFill>
                <a:srgbClr val="969696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 w="17436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27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301312"/>
        <c:crosses val="autoZero"/>
        <c:crossBetween val="between"/>
        <c:majorUnit val="0.1"/>
      </c:valAx>
      <c:spPr>
        <a:noFill/>
        <a:ln w="17436">
          <a:solidFill>
            <a:srgbClr val="333333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83242441661073E-2"/>
          <c:y val="4.7046998031496062E-2"/>
          <c:w val="0.91316182259942125"/>
          <c:h val="0.823876595410967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VACUNADO </c:v>
                </c:pt>
              </c:strCache>
            </c:strRef>
          </c:tx>
          <c:spPr>
            <a:solidFill>
              <a:srgbClr val="92D050"/>
            </a:solidFill>
            <a:effectLst/>
          </c:spPr>
          <c:invertIfNegative val="0"/>
          <c:dLbls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Hoja1!$B$2:$B$14</c:f>
              <c:numCache>
                <c:formatCode>General</c:formatCode>
                <c:ptCount val="13"/>
                <c:pt idx="0">
                  <c:v>44.2</c:v>
                </c:pt>
                <c:pt idx="1">
                  <c:v>44.5</c:v>
                </c:pt>
                <c:pt idx="2">
                  <c:v>45.1</c:v>
                </c:pt>
                <c:pt idx="3">
                  <c:v>41.6</c:v>
                </c:pt>
                <c:pt idx="4">
                  <c:v>38.6</c:v>
                </c:pt>
                <c:pt idx="5">
                  <c:v>41.5</c:v>
                </c:pt>
                <c:pt idx="6">
                  <c:v>40</c:v>
                </c:pt>
                <c:pt idx="7">
                  <c:v>40.5</c:v>
                </c:pt>
                <c:pt idx="8">
                  <c:v>40.200000000000003</c:v>
                </c:pt>
                <c:pt idx="9">
                  <c:v>39.299999999999997</c:v>
                </c:pt>
                <c:pt idx="10">
                  <c:v>39.799999999999997</c:v>
                </c:pt>
                <c:pt idx="11">
                  <c:v>39.299999999999997</c:v>
                </c:pt>
                <c:pt idx="12">
                  <c:v>38.700000000000003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VACUNADO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Hoja1!$A$2:$A$14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Hoja1!$C$2:$C$14</c:f>
              <c:numCache>
                <c:formatCode>General</c:formatCode>
                <c:ptCount val="13"/>
                <c:pt idx="0">
                  <c:v>55.8</c:v>
                </c:pt>
                <c:pt idx="1">
                  <c:v>55.5</c:v>
                </c:pt>
                <c:pt idx="2">
                  <c:v>54.9</c:v>
                </c:pt>
                <c:pt idx="3">
                  <c:v>58.4</c:v>
                </c:pt>
                <c:pt idx="4">
                  <c:v>61.4</c:v>
                </c:pt>
                <c:pt idx="5">
                  <c:v>58.5</c:v>
                </c:pt>
                <c:pt idx="6">
                  <c:v>60</c:v>
                </c:pt>
                <c:pt idx="7">
                  <c:v>59.5</c:v>
                </c:pt>
                <c:pt idx="8">
                  <c:v>59.8</c:v>
                </c:pt>
                <c:pt idx="9">
                  <c:v>60.7</c:v>
                </c:pt>
                <c:pt idx="10">
                  <c:v>60.2</c:v>
                </c:pt>
                <c:pt idx="11">
                  <c:v>60.7</c:v>
                </c:pt>
                <c:pt idx="12">
                  <c:v>61.3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13378048"/>
        <c:axId val="113379584"/>
      </c:barChart>
      <c:catAx>
        <c:axId val="11337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AR"/>
          </a:p>
        </c:txPr>
        <c:crossAx val="113379584"/>
        <c:crosses val="autoZero"/>
        <c:auto val="1"/>
        <c:lblAlgn val="ctr"/>
        <c:lblOffset val="100"/>
        <c:noMultiLvlLbl val="0"/>
      </c:catAx>
      <c:valAx>
        <c:axId val="113379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AR"/>
          </a:p>
        </c:txPr>
        <c:crossAx val="11337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902672649898808"/>
          <c:y val="0.16781771398619527"/>
          <c:w val="0.23728946083488386"/>
          <c:h val="0.107518445662900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es-A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30094632666325E-2"/>
          <c:y val="5.359661495063469E-2"/>
          <c:w val="0.8247326735534205"/>
          <c:h val="0.8293370944992948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CATÉTER TRANSITORIO</c:v>
                </c:pt>
              </c:strCache>
            </c:strRef>
          </c:tx>
          <c:spPr>
            <a:ln w="12742">
              <a:solidFill>
                <a:srgbClr val="FF00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5"/>
              <c:numFmt formatCode="0.0" sourceLinked="0"/>
              <c:spPr>
                <a:noFill/>
                <a:ln w="25483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" sourceLinked="0"/>
              <c:spPr>
                <a:noFill/>
                <a:ln w="25483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83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0">
                  <c:v>58.7</c:v>
                </c:pt>
                <c:pt idx="1">
                  <c:v>61.9</c:v>
                </c:pt>
                <c:pt idx="2">
                  <c:v>60.6</c:v>
                </c:pt>
                <c:pt idx="3">
                  <c:v>62.8</c:v>
                </c:pt>
                <c:pt idx="4">
                  <c:v>66.2</c:v>
                </c:pt>
                <c:pt idx="5">
                  <c:v>67</c:v>
                </c:pt>
                <c:pt idx="6">
                  <c:v>68.400000000000006</c:v>
                </c:pt>
                <c:pt idx="7">
                  <c:v>67.5</c:v>
                </c:pt>
                <c:pt idx="8" formatCode="0.0">
                  <c:v>68.16</c:v>
                </c:pt>
                <c:pt idx="9">
                  <c:v>69.33</c:v>
                </c:pt>
                <c:pt idx="10">
                  <c:v>70.8</c:v>
                </c:pt>
                <c:pt idx="11">
                  <c:v>70.8</c:v>
                </c:pt>
                <c:pt idx="12">
                  <c:v>72.099999999999994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FÍSTULA NATIVA</c:v>
                </c:pt>
              </c:strCache>
            </c:strRef>
          </c:tx>
          <c:spPr>
            <a:ln w="12742">
              <a:solidFill>
                <a:srgbClr val="0080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numFmt formatCode="0.0" sourceLinked="0"/>
            <c:spPr>
              <a:noFill/>
              <a:ln w="25483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Sheet1!$B$3:$N$3</c:f>
              <c:numCache>
                <c:formatCode>General</c:formatCode>
                <c:ptCount val="13"/>
                <c:pt idx="0">
                  <c:v>35</c:v>
                </c:pt>
                <c:pt idx="1">
                  <c:v>32.200000000000003</c:v>
                </c:pt>
                <c:pt idx="2">
                  <c:v>33</c:v>
                </c:pt>
                <c:pt idx="3">
                  <c:v>31.2</c:v>
                </c:pt>
                <c:pt idx="4">
                  <c:v>28</c:v>
                </c:pt>
                <c:pt idx="5">
                  <c:v>27.2</c:v>
                </c:pt>
                <c:pt idx="6">
                  <c:v>26.4</c:v>
                </c:pt>
                <c:pt idx="7">
                  <c:v>26.2</c:v>
                </c:pt>
                <c:pt idx="8" formatCode="0.0">
                  <c:v>25.73</c:v>
                </c:pt>
                <c:pt idx="9">
                  <c:v>24.74</c:v>
                </c:pt>
                <c:pt idx="10">
                  <c:v>23.1</c:v>
                </c:pt>
                <c:pt idx="11">
                  <c:v>23.2</c:v>
                </c:pt>
                <c:pt idx="12">
                  <c:v>22.1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FÍSTULA PROTÉSICA</c:v>
                </c:pt>
              </c:strCache>
            </c:strRef>
          </c:tx>
          <c:spPr>
            <a:ln w="12742">
              <a:solidFill>
                <a:srgbClr val="0000FF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9"/>
              <c:layout>
                <c:manualLayout>
                  <c:x val="-3.1018110068822415E-2"/>
                  <c:y val="-4.8911911646504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099082568807337E-2"/>
                  <c:y val="3.0310122878876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163302752293578E-2"/>
                  <c:y val="2.7969572849619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126634400057791E-2"/>
                  <c:y val="2.5974207875858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483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Sheet1!$B$4:$N$4</c:f>
              <c:numCache>
                <c:formatCode>General</c:formatCode>
                <c:ptCount val="13"/>
                <c:pt idx="0">
                  <c:v>4</c:v>
                </c:pt>
                <c:pt idx="1">
                  <c:v>3.7</c:v>
                </c:pt>
                <c:pt idx="2">
                  <c:v>3.9</c:v>
                </c:pt>
                <c:pt idx="3">
                  <c:v>4</c:v>
                </c:pt>
                <c:pt idx="4">
                  <c:v>4</c:v>
                </c:pt>
                <c:pt idx="5">
                  <c:v>3.6</c:v>
                </c:pt>
                <c:pt idx="6">
                  <c:v>3.3</c:v>
                </c:pt>
                <c:pt idx="7">
                  <c:v>3.6</c:v>
                </c:pt>
                <c:pt idx="8" formatCode="0.0">
                  <c:v>3.56</c:v>
                </c:pt>
                <c:pt idx="9">
                  <c:v>2.96</c:v>
                </c:pt>
                <c:pt idx="10">
                  <c:v>2.9</c:v>
                </c:pt>
                <c:pt idx="11">
                  <c:v>2.7</c:v>
                </c:pt>
                <c:pt idx="12">
                  <c:v>2.2000000000000002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CATÉTER PERMANENTE</c:v>
                </c:pt>
              </c:strCache>
            </c:strRef>
          </c:tx>
          <c:spPr>
            <a:ln w="12742">
              <a:solidFill>
                <a:srgbClr val="FF00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1998481674361152E-2"/>
                  <c:y val="2.605130152788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870205924009252E-2"/>
                  <c:y val="2.2567542416035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959283397478938E-2"/>
                  <c:y val="2.3893311697570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048360870948577E-2"/>
                  <c:y val="1.9746667944949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246288329152843E-2"/>
                  <c:y val="2.2278434072656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226631399770453E-2"/>
                  <c:y val="2.8209291358207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77215244086249E-2"/>
                  <c:y val="2.1904657775268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4404901928592267E-2"/>
                  <c:y val="2.4556380633615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3602713804914044E-2"/>
                  <c:y val="2.3001297078743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018110068822415E-2"/>
                  <c:y val="2.5944835783452178E-2"/>
                </c:manualLayout>
              </c:layout>
              <c:numFmt formatCode="0.0" sourceLinked="0"/>
              <c:spPr>
                <a:noFill/>
                <a:ln w="25483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5302752293578E-2"/>
                  <c:y val="-4.427141165575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8869724770642204E-2"/>
                  <c:y val="-3.95903115972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126634400057791E-2"/>
                  <c:y val="-3.0655307934372451E-2"/>
                </c:manualLayout>
              </c:layout>
              <c:numFmt formatCode="#,##0.0" sourceLinked="0"/>
              <c:spPr>
                <a:noFill/>
                <a:ln w="25483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83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Sheet1!$B$5:$N$5</c:f>
              <c:numCache>
                <c:formatCode>General</c:formatCode>
                <c:ptCount val="13"/>
                <c:pt idx="0">
                  <c:v>2.2999999999999998</c:v>
                </c:pt>
                <c:pt idx="1">
                  <c:v>2.1</c:v>
                </c:pt>
                <c:pt idx="2">
                  <c:v>2.5</c:v>
                </c:pt>
                <c:pt idx="3">
                  <c:v>2.1</c:v>
                </c:pt>
                <c:pt idx="4">
                  <c:v>1.8</c:v>
                </c:pt>
                <c:pt idx="5">
                  <c:v>2.1</c:v>
                </c:pt>
                <c:pt idx="6">
                  <c:v>1.9</c:v>
                </c:pt>
                <c:pt idx="7">
                  <c:v>2.7</c:v>
                </c:pt>
                <c:pt idx="8" formatCode="0.0">
                  <c:v>2.5499999999999998</c:v>
                </c:pt>
                <c:pt idx="9">
                  <c:v>2.97</c:v>
                </c:pt>
                <c:pt idx="10">
                  <c:v>3.2</c:v>
                </c:pt>
                <c:pt idx="11">
                  <c:v>3.3</c:v>
                </c:pt>
                <c:pt idx="12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925440"/>
        <c:axId val="122926976"/>
      </c:lineChart>
      <c:catAx>
        <c:axId val="12292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2926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926976"/>
        <c:scaling>
          <c:orientation val="minMax"/>
        </c:scaling>
        <c:delete val="0"/>
        <c:axPos val="l"/>
        <c:majorGridlines>
          <c:spPr>
            <a:ln w="318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58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%</a:t>
                </a:r>
              </a:p>
            </c:rich>
          </c:tx>
          <c:layout>
            <c:manualLayout>
              <c:xMode val="edge"/>
              <c:yMode val="edge"/>
              <c:x val="6.1761872426497159E-2"/>
              <c:y val="0"/>
            </c:manualLayout>
          </c:layout>
          <c:overlay val="0"/>
          <c:spPr>
            <a:noFill/>
            <a:ln w="2548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2925440"/>
        <c:crosses val="autoZero"/>
        <c:crossBetween val="between"/>
      </c:valAx>
      <c:spPr>
        <a:noFill/>
        <a:ln w="1274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535774037419634"/>
          <c:y val="0.29141911971360518"/>
          <c:w val="0.30124777183600715"/>
          <c:h val="0.19598973475302128"/>
        </c:manualLayout>
      </c:layout>
      <c:overlay val="0"/>
      <c:spPr>
        <a:solidFill>
          <a:schemeClr val="bg1"/>
        </a:solidFill>
        <a:ln w="318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58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s-A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9677031770136E-2"/>
          <c:y val="3.2664994162795891E-2"/>
          <c:w val="0.88925176009250007"/>
          <c:h val="0.839326610198961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33281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  <c:spPr>
              <a:ln w="14791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55.91</c:v>
                </c:pt>
                <c:pt idx="1">
                  <c:v>56.22</c:v>
                </c:pt>
                <c:pt idx="2">
                  <c:v>56.51</c:v>
                </c:pt>
                <c:pt idx="3">
                  <c:v>56.66</c:v>
                </c:pt>
                <c:pt idx="4">
                  <c:v>57.014761740973597</c:v>
                </c:pt>
                <c:pt idx="5">
                  <c:v>57.263288334235099</c:v>
                </c:pt>
                <c:pt idx="6">
                  <c:v>57.412752661448501</c:v>
                </c:pt>
                <c:pt idx="7" formatCode="0.0000000">
                  <c:v>57.428557607395597</c:v>
                </c:pt>
                <c:pt idx="8">
                  <c:v>57.620707957877201</c:v>
                </c:pt>
                <c:pt idx="9">
                  <c:v>57.6962445278213</c:v>
                </c:pt>
                <c:pt idx="10">
                  <c:v>57.683871785248897</c:v>
                </c:pt>
                <c:pt idx="11">
                  <c:v>57.598548884524</c:v>
                </c:pt>
                <c:pt idx="12">
                  <c:v>57.384375503304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33281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  <c:spPr>
              <a:ln w="14791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55.45</c:v>
                </c:pt>
                <c:pt idx="1">
                  <c:v>55.78</c:v>
                </c:pt>
                <c:pt idx="2">
                  <c:v>56.08</c:v>
                </c:pt>
                <c:pt idx="3">
                  <c:v>56.24</c:v>
                </c:pt>
                <c:pt idx="4">
                  <c:v>56.594422942302302</c:v>
                </c:pt>
                <c:pt idx="5">
                  <c:v>56.8466478019851</c:v>
                </c:pt>
                <c:pt idx="6">
                  <c:v>56.999729074327099</c:v>
                </c:pt>
                <c:pt idx="7" formatCode="0.000000">
                  <c:v>57.019769707998897</c:v>
                </c:pt>
                <c:pt idx="8">
                  <c:v>57.2180806946199</c:v>
                </c:pt>
                <c:pt idx="9">
                  <c:v>57.300347419934802</c:v>
                </c:pt>
                <c:pt idx="10">
                  <c:v>57.290919392403197</c:v>
                </c:pt>
                <c:pt idx="11">
                  <c:v>57.206281018877696</c:v>
                </c:pt>
                <c:pt idx="12">
                  <c:v>56.994371942393897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698">
              <a:pattFill prst="pct25">
                <a:fgClr>
                  <a:srgbClr val="0000FF"/>
                </a:fgClr>
                <a:bgClr>
                  <a:srgbClr val="FFFFFF"/>
                </a:bgClr>
              </a:patt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gradFill flip="none" rotWithShape="1">
                <a:gsLst>
                  <a:gs pos="2000">
                    <a:srgbClr val="D49E6C"/>
                  </a:gs>
                  <a:gs pos="38000">
                    <a:srgbClr val="A65528">
                      <a:lumMod val="96000"/>
                    </a:srgbClr>
                  </a:gs>
                  <a:gs pos="100000">
                    <a:srgbClr val="663012"/>
                  </a:gs>
                </a:gsLst>
                <a:lin ang="2700000" scaled="1"/>
                <a:tileRect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2"/>
              <c:numFmt formatCode="0.0" sourceLinked="0"/>
              <c:spPr>
                <a:solidFill>
                  <a:schemeClr val="bg1">
                    <a:alpha val="73000"/>
                  </a:schemeClr>
                </a:solidFill>
                <a:ln w="29583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9583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tx1"/>
                    </a:solidFill>
                    <a:latin typeface="?? ?????"/>
                    <a:ea typeface="?? ?????"/>
                    <a:cs typeface="?? ?????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55.68</c:v>
                </c:pt>
                <c:pt idx="1">
                  <c:v>56</c:v>
                </c:pt>
                <c:pt idx="2">
                  <c:v>56.3</c:v>
                </c:pt>
                <c:pt idx="3">
                  <c:v>56.450800000000001</c:v>
                </c:pt>
                <c:pt idx="4">
                  <c:v>56.8045923416379</c:v>
                </c:pt>
                <c:pt idx="5">
                  <c:v>57.054968068110099</c:v>
                </c:pt>
                <c:pt idx="6" formatCode="0.0000000">
                  <c:v>57.2062408678878</c:v>
                </c:pt>
                <c:pt idx="7">
                  <c:v>57.224163657697297</c:v>
                </c:pt>
                <c:pt idx="8">
                  <c:v>57.4193943262486</c:v>
                </c:pt>
                <c:pt idx="9">
                  <c:v>57.498295973878101</c:v>
                </c:pt>
                <c:pt idx="10">
                  <c:v>57.487395588825997</c:v>
                </c:pt>
                <c:pt idx="11">
                  <c:v>57.402414951700798</c:v>
                </c:pt>
                <c:pt idx="12">
                  <c:v>57.189373722848899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mpd="sng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133903872"/>
        <c:axId val="133905408"/>
      </c:stockChart>
      <c:catAx>
        <c:axId val="1339038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6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?? ?????"/>
                <a:ea typeface="?? ?????"/>
                <a:cs typeface="?? ?????"/>
              </a:defRPr>
            </a:pPr>
            <a:endParaRPr lang="es-AR"/>
          </a:p>
        </c:txPr>
        <c:crossAx val="133905408"/>
        <c:crossesAt val="55"/>
        <c:auto val="1"/>
        <c:lblAlgn val="ctr"/>
        <c:lblOffset val="100"/>
        <c:tickLblSkip val="1"/>
        <c:tickMarkSkip val="1"/>
        <c:noMultiLvlLbl val="0"/>
      </c:catAx>
      <c:valAx>
        <c:axId val="133905408"/>
        <c:scaling>
          <c:orientation val="minMax"/>
          <c:max val="58"/>
          <c:min val="55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s-AR" sz="1200" dirty="0" smtClean="0"/>
                  <a:t>Edad</a:t>
                </a:r>
                <a:r>
                  <a:rPr lang="es-AR" sz="1200" baseline="0" dirty="0" smtClean="0"/>
                  <a:t> en años</a:t>
                </a:r>
                <a:endParaRPr lang="es-AR" sz="1200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36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?? ?????"/>
                <a:ea typeface="?? ?????"/>
                <a:cs typeface="?? ?????"/>
              </a:defRPr>
            </a:pPr>
            <a:endParaRPr lang="es-AR"/>
          </a:p>
        </c:txPr>
        <c:crossAx val="133903872"/>
        <c:crosses val="autoZero"/>
        <c:crossBetween val="between"/>
        <c:majorUnit val="1"/>
        <c:minorUnit val="0.1"/>
      </c:valAx>
      <c:spPr>
        <a:noFill/>
        <a:ln w="1479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514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5106897242997"/>
          <c:y val="5.7047031646402624E-2"/>
          <c:w val="0.86438809261300986"/>
          <c:h val="0.8204697986577181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176">
              <a:noFill/>
            </a:ln>
          </c:spPr>
          <c:marker>
            <c:symbol val="dash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s-AR" sz="800" b="0"/>
                      <a:t>125.5</a:t>
                    </a:r>
                    <a:endParaRPr lang="es-AR"/>
                  </a:p>
                </c:rich>
              </c:tx>
              <c:spPr>
                <a:noFill/>
                <a:ln w="30379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30379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488.84</c:v>
                </c:pt>
                <c:pt idx="1">
                  <c:v>515.16999999999996</c:v>
                </c:pt>
                <c:pt idx="2">
                  <c:v>534.28</c:v>
                </c:pt>
                <c:pt idx="3">
                  <c:v>551.48</c:v>
                </c:pt>
                <c:pt idx="4">
                  <c:v>553.33000000000004</c:v>
                </c:pt>
                <c:pt idx="5">
                  <c:v>559.54</c:v>
                </c:pt>
                <c:pt idx="6">
                  <c:v>556.46937390000005</c:v>
                </c:pt>
                <c:pt idx="7">
                  <c:v>565.9734138</c:v>
                </c:pt>
                <c:pt idx="8">
                  <c:v>566.29380270000001</c:v>
                </c:pt>
                <c:pt idx="9">
                  <c:v>574.83292280000001</c:v>
                </c:pt>
                <c:pt idx="10">
                  <c:v>568.31324129925918</c:v>
                </c:pt>
                <c:pt idx="11">
                  <c:v>565.7886396930312</c:v>
                </c:pt>
                <c:pt idx="12">
                  <c:v>561.55180323454726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176">
              <a:noFill/>
            </a:ln>
          </c:spPr>
          <c:marker>
            <c:symbol val="dash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379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469.36</c:v>
                </c:pt>
                <c:pt idx="1">
                  <c:v>495.66</c:v>
                </c:pt>
                <c:pt idx="2">
                  <c:v>514.1</c:v>
                </c:pt>
                <c:pt idx="3">
                  <c:v>531.08000000000004</c:v>
                </c:pt>
                <c:pt idx="4">
                  <c:v>532.99</c:v>
                </c:pt>
                <c:pt idx="5">
                  <c:v>539.19000000000005</c:v>
                </c:pt>
                <c:pt idx="6">
                  <c:v>536.35381600000005</c:v>
                </c:pt>
                <c:pt idx="7">
                  <c:v>545.79728390000002</c:v>
                </c:pt>
                <c:pt idx="8">
                  <c:v>546.22141729999998</c:v>
                </c:pt>
                <c:pt idx="9">
                  <c:v>554.71676530000002</c:v>
                </c:pt>
                <c:pt idx="10">
                  <c:v>548.41718639420492</c:v>
                </c:pt>
                <c:pt idx="11">
                  <c:v>546.03926536791062</c:v>
                </c:pt>
                <c:pt idx="12">
                  <c:v>541.97630765464089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</c:v>
                </c:pt>
              </c:strCache>
            </c:strRef>
          </c:tx>
          <c:spPr>
            <a:ln w="3797">
              <a:pattFill prst="pct50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circle"/>
            <c:size val="9"/>
            <c:spPr>
              <a:solidFill>
                <a:srgbClr val="CC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" sourceLinked="0"/>
              <c:spPr>
                <a:noFill/>
                <a:ln w="30379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" sourceLinked="0"/>
              <c:spPr>
                <a:solidFill>
                  <a:srgbClr val="FFFFFF"/>
                </a:solidFill>
                <a:ln w="30379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379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479.03</c:v>
                </c:pt>
                <c:pt idx="1">
                  <c:v>505.54</c:v>
                </c:pt>
                <c:pt idx="2">
                  <c:v>524.12</c:v>
                </c:pt>
                <c:pt idx="3">
                  <c:v>541.21</c:v>
                </c:pt>
                <c:pt idx="4">
                  <c:v>543.09</c:v>
                </c:pt>
                <c:pt idx="5">
                  <c:v>549.29</c:v>
                </c:pt>
                <c:pt idx="6">
                  <c:v>546.34199999999998</c:v>
                </c:pt>
                <c:pt idx="7">
                  <c:v>555.81650000000002</c:v>
                </c:pt>
                <c:pt idx="8">
                  <c:v>556.18949999999995</c:v>
                </c:pt>
                <c:pt idx="9">
                  <c:v>564.70749999999998</c:v>
                </c:pt>
                <c:pt idx="10">
                  <c:v>558.29854339469125</c:v>
                </c:pt>
                <c:pt idx="11">
                  <c:v>555.84797155716512</c:v>
                </c:pt>
                <c:pt idx="12">
                  <c:v>551.69874351083593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1"/>
              </a:solidFill>
              <a:prstDash val="solid"/>
            </a:ln>
          </c:spPr>
        </c:hiLowLines>
        <c:axId val="134343296"/>
        <c:axId val="133972352"/>
      </c:stockChart>
      <c:catAx>
        <c:axId val="1343432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519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3972352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133972352"/>
        <c:scaling>
          <c:orientation val="minMax"/>
          <c:max val="800"/>
          <c:min val="450"/>
        </c:scaling>
        <c:delete val="0"/>
        <c:axPos val="l"/>
        <c:majorGridlines>
          <c:spPr>
            <a:ln w="15190">
              <a:solidFill>
                <a:srgbClr val="FFFFFF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6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NUEVOS PACIENTES POR MILLÓN DE HABITANTES/AÑO</a:t>
                </a:r>
              </a:p>
            </c:rich>
          </c:tx>
          <c:layout>
            <c:manualLayout>
              <c:xMode val="edge"/>
              <c:yMode val="edge"/>
              <c:x val="1.5435501653803748E-2"/>
              <c:y val="0.1174496644295302"/>
            </c:manualLayout>
          </c:layout>
          <c:overlay val="0"/>
          <c:spPr>
            <a:noFill/>
            <a:ln w="30379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1519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4343296"/>
        <c:crosses val="autoZero"/>
        <c:crossBetween val="between"/>
        <c:majorUnit val="50"/>
        <c:minorUnit val="10"/>
      </c:valAx>
      <c:spPr>
        <a:noFill/>
        <a:ln w="1519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25307950727894E-2"/>
          <c:y val="5.2100840336134456E-2"/>
          <c:w val="0.88465845464725656"/>
          <c:h val="0.8268907563025209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264">
              <a:noFill/>
            </a:ln>
          </c:spPr>
          <c:marker>
            <c:symbol val="dash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457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635.89</c:v>
                </c:pt>
                <c:pt idx="1">
                  <c:v>666.56</c:v>
                </c:pt>
                <c:pt idx="2">
                  <c:v>686.83</c:v>
                </c:pt>
                <c:pt idx="3">
                  <c:v>704.46</c:v>
                </c:pt>
                <c:pt idx="4">
                  <c:v>719.02</c:v>
                </c:pt>
                <c:pt idx="5">
                  <c:v>734.37</c:v>
                </c:pt>
                <c:pt idx="6">
                  <c:v>743.58921720000001</c:v>
                </c:pt>
                <c:pt idx="7">
                  <c:v>748.03018789999999</c:v>
                </c:pt>
                <c:pt idx="8">
                  <c:v>770.44898350000005</c:v>
                </c:pt>
                <c:pt idx="9">
                  <c:v>776.81848979999995</c:v>
                </c:pt>
                <c:pt idx="10">
                  <c:v>787.34058210044441</c:v>
                </c:pt>
                <c:pt idx="11">
                  <c:v>785.35080211331399</c:v>
                </c:pt>
                <c:pt idx="12">
                  <c:v>793.52430545238371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264">
              <a:noFill/>
            </a:ln>
          </c:spPr>
          <c:marker>
            <c:symbol val="dash"/>
            <c:size val="6"/>
            <c:spPr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1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457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613.20000000000005</c:v>
                </c:pt>
                <c:pt idx="1">
                  <c:v>643.42999999999995</c:v>
                </c:pt>
                <c:pt idx="2">
                  <c:v>663.47</c:v>
                </c:pt>
                <c:pt idx="3">
                  <c:v>680.91</c:v>
                </c:pt>
                <c:pt idx="4">
                  <c:v>695.34</c:v>
                </c:pt>
                <c:pt idx="5">
                  <c:v>710.55</c:v>
                </c:pt>
                <c:pt idx="6">
                  <c:v>719.79454799999996</c:v>
                </c:pt>
                <c:pt idx="7">
                  <c:v>724.30567970000004</c:v>
                </c:pt>
                <c:pt idx="8">
                  <c:v>746.51032740000005</c:v>
                </c:pt>
                <c:pt idx="9">
                  <c:v>752.91894100000002</c:v>
                </c:pt>
                <c:pt idx="10">
                  <c:v>763.41493488495155</c:v>
                </c:pt>
                <c:pt idx="11">
                  <c:v>761.58814124073638</c:v>
                </c:pt>
                <c:pt idx="12">
                  <c:v>769.76755113190416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</c:v>
                </c:pt>
              </c:strCache>
            </c:strRef>
          </c:tx>
          <c:spPr>
            <a:ln w="3807">
              <a:pattFill prst="pct25">
                <a:fgClr>
                  <a:srgbClr val="0000FF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circle"/>
            <c:size val="9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3517065752875392E-3"/>
                  <c:y val="-7.0888331161067198E-3"/>
                </c:manualLayout>
              </c:layout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" sourceLinked="0"/>
              <c:spPr>
                <a:noFill/>
                <a:ln w="30457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" sourceLinked="0"/>
              <c:spPr>
                <a:solidFill>
                  <a:srgbClr val="FFFFFF"/>
                </a:solidFill>
                <a:ln w="30457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0457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624.47</c:v>
                </c:pt>
                <c:pt idx="1">
                  <c:v>654.91999999999996</c:v>
                </c:pt>
                <c:pt idx="2">
                  <c:v>675.07</c:v>
                </c:pt>
                <c:pt idx="3">
                  <c:v>692.61</c:v>
                </c:pt>
                <c:pt idx="4">
                  <c:v>707.1</c:v>
                </c:pt>
                <c:pt idx="5">
                  <c:v>722.39</c:v>
                </c:pt>
                <c:pt idx="6">
                  <c:v>731.6191</c:v>
                </c:pt>
                <c:pt idx="7">
                  <c:v>736.096</c:v>
                </c:pt>
                <c:pt idx="8">
                  <c:v>758.40859999999998</c:v>
                </c:pt>
                <c:pt idx="9">
                  <c:v>764.79849999999999</c:v>
                </c:pt>
                <c:pt idx="10">
                  <c:v>775.30831797528003</c:v>
                </c:pt>
                <c:pt idx="11">
                  <c:v>773.40080466241955</c:v>
                </c:pt>
                <c:pt idx="12">
                  <c:v>781.57801246649228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1"/>
              </a:solidFill>
              <a:prstDash val="solid"/>
            </a:ln>
          </c:spPr>
        </c:hiLowLines>
        <c:axId val="134052096"/>
        <c:axId val="134070272"/>
      </c:stockChart>
      <c:catAx>
        <c:axId val="1340520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4070272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134070272"/>
        <c:scaling>
          <c:orientation val="minMax"/>
          <c:max val="800"/>
          <c:min val="450"/>
        </c:scaling>
        <c:delete val="0"/>
        <c:axPos val="l"/>
        <c:title>
          <c:tx>
            <c:rich>
              <a:bodyPr/>
              <a:lstStyle/>
              <a:p>
                <a:pPr>
                  <a:defRPr sz="12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PACIENTES POR MILLÓN DE HAB.     </a:t>
                </a:r>
              </a:p>
            </c:rich>
          </c:tx>
          <c:layout>
            <c:manualLayout>
              <c:xMode val="edge"/>
              <c:yMode val="edge"/>
              <c:x val="0"/>
              <c:y val="0.23193277310924368"/>
            </c:manualLayout>
          </c:layout>
          <c:overlay val="0"/>
          <c:spPr>
            <a:noFill/>
            <a:ln w="30457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4052096"/>
        <c:crosses val="autoZero"/>
        <c:crossBetween val="between"/>
        <c:majorUnit val="50"/>
        <c:minorUnit val="10"/>
      </c:valAx>
      <c:spPr>
        <a:noFill/>
        <a:ln w="15228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411048325494735E-2"/>
          <c:y val="2.8601304840383458E-2"/>
          <c:w val="0.8942769521209406"/>
          <c:h val="0.8626918895871764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344">
              <a:noFill/>
            </a:ln>
          </c:spPr>
          <c:marker>
            <c:symbol val="none"/>
          </c:marker>
          <c:dLbls>
            <c:dLbl>
              <c:idx val="9"/>
              <c:numFmt formatCode="0.00" sourceLinked="0"/>
              <c:spPr>
                <a:solidFill>
                  <a:srgbClr val="FFFFFF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chemeClr val="accent3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0.00</c:formatCode>
                <c:ptCount val="13"/>
                <c:pt idx="0">
                  <c:v>141.99032482587032</c:v>
                </c:pt>
                <c:pt idx="1">
                  <c:v>144.13</c:v>
                </c:pt>
                <c:pt idx="2">
                  <c:v>143.947</c:v>
                </c:pt>
                <c:pt idx="3">
                  <c:v>152.55500000000001</c:v>
                </c:pt>
                <c:pt idx="4">
                  <c:v>144.45400000000001</c:v>
                </c:pt>
                <c:pt idx="5">
                  <c:v>151.50399999999999</c:v>
                </c:pt>
                <c:pt idx="6" formatCode="General">
                  <c:v>152.66800000000001</c:v>
                </c:pt>
                <c:pt idx="7" formatCode="General">
                  <c:v>151.49700000000001</c:v>
                </c:pt>
                <c:pt idx="8" formatCode="General">
                  <c:v>155.05500000000001</c:v>
                </c:pt>
                <c:pt idx="9" formatCode="General">
                  <c:v>159.07499999999999</c:v>
                </c:pt>
                <c:pt idx="10" formatCode="General">
                  <c:v>150.56759717968725</c:v>
                </c:pt>
                <c:pt idx="11" formatCode="General">
                  <c:v>153.93002100895791</c:v>
                </c:pt>
                <c:pt idx="12" formatCode="General">
                  <c:v>158.26640249046685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344">
              <a:noFill/>
            </a:ln>
          </c:spPr>
          <c:marker>
            <c:symbol val="none"/>
          </c:marker>
          <c:dLbls>
            <c:dLbl>
              <c:idx val="9"/>
              <c:numFmt formatCode="0.00" sourceLinked="0"/>
              <c:spPr>
                <a:solidFill>
                  <a:srgbClr val="FFFFFF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chemeClr val="accent3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0.00</c:formatCode>
                <c:ptCount val="13"/>
                <c:pt idx="0">
                  <c:v>134.4897509670669</c:v>
                </c:pt>
                <c:pt idx="1">
                  <c:v>136.63</c:v>
                </c:pt>
                <c:pt idx="2">
                  <c:v>136.506</c:v>
                </c:pt>
                <c:pt idx="3">
                  <c:v>144.95099999999999</c:v>
                </c:pt>
                <c:pt idx="4">
                  <c:v>137.113</c:v>
                </c:pt>
                <c:pt idx="5">
                  <c:v>144.042</c:v>
                </c:pt>
                <c:pt idx="6" formatCode="General">
                  <c:v>145.20400000000001</c:v>
                </c:pt>
                <c:pt idx="7" formatCode="General">
                  <c:v>144.124</c:v>
                </c:pt>
                <c:pt idx="8" formatCode="General">
                  <c:v>147.654</c:v>
                </c:pt>
                <c:pt idx="9" formatCode="General">
                  <c:v>151.64599999999999</c:v>
                </c:pt>
                <c:pt idx="10" formatCode="General">
                  <c:v>143.40466718440919</c:v>
                </c:pt>
                <c:pt idx="11" formatCode="General">
                  <c:v>146.75036082723008</c:v>
                </c:pt>
                <c:pt idx="12" formatCode="General">
                  <c:v>151.04992233156381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</c:v>
                </c:pt>
              </c:strCache>
            </c:strRef>
          </c:tx>
          <c:spPr>
            <a:ln w="6350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9"/>
              <c:numFmt formatCode="0.00" sourceLinked="0"/>
              <c:spPr>
                <a:solidFill>
                  <a:srgbClr val="FFFFFF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chemeClr val="accent3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0.00</c:formatCode>
                <c:ptCount val="13"/>
                <c:pt idx="0">
                  <c:v>138.20179330370013</c:v>
                </c:pt>
                <c:pt idx="1">
                  <c:v>140.34</c:v>
                </c:pt>
                <c:pt idx="2">
                  <c:v>140.18899999999999</c:v>
                </c:pt>
                <c:pt idx="3">
                  <c:v>148.71600000000001</c:v>
                </c:pt>
                <c:pt idx="4">
                  <c:v>140.74700000000001</c:v>
                </c:pt>
                <c:pt idx="5">
                  <c:v>147.73699999999999</c:v>
                </c:pt>
                <c:pt idx="6" formatCode="General">
                  <c:v>148.90100000000001</c:v>
                </c:pt>
                <c:pt idx="7" formatCode="General">
                  <c:v>147.77600000000001</c:v>
                </c:pt>
                <c:pt idx="8" formatCode="General">
                  <c:v>151.321</c:v>
                </c:pt>
                <c:pt idx="9" formatCode="General">
                  <c:v>155.327</c:v>
                </c:pt>
                <c:pt idx="10" formatCode="General">
                  <c:v>146.95332207768718</c:v>
                </c:pt>
                <c:pt idx="11" formatCode="General">
                  <c:v>150.30796161483025</c:v>
                </c:pt>
                <c:pt idx="12" formatCode="General">
                  <c:v>154.62650948260674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33122944"/>
        <c:axId val="33132928"/>
      </c:stockChart>
      <c:catAx>
        <c:axId val="331229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33132928"/>
        <c:crossesAt val="130"/>
        <c:auto val="1"/>
        <c:lblAlgn val="ctr"/>
        <c:lblOffset val="100"/>
        <c:tickLblSkip val="1"/>
        <c:tickMarkSkip val="1"/>
        <c:noMultiLvlLbl val="0"/>
      </c:catAx>
      <c:valAx>
        <c:axId val="33132928"/>
        <c:scaling>
          <c:orientation val="minMax"/>
          <c:max val="170"/>
          <c:min val="130"/>
        </c:scaling>
        <c:delete val="0"/>
        <c:axPos val="l"/>
        <c:majorGridlines>
          <c:spPr>
            <a:ln w="952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TASA DE INCIDENCIA POR MILLÓN DE HAB./AÑO      </a:t>
                </a:r>
              </a:p>
            </c:rich>
          </c:tx>
          <c:layout>
            <c:manualLayout>
              <c:xMode val="edge"/>
              <c:yMode val="edge"/>
              <c:x val="0"/>
              <c:y val="0.13109243697478992"/>
            </c:manualLayout>
          </c:layout>
          <c:overlay val="0"/>
          <c:spPr>
            <a:noFill/>
            <a:ln w="30528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33122944"/>
        <c:crosses val="autoZero"/>
        <c:crossBetween val="between"/>
        <c:majorUnit val="5"/>
        <c:minorUnit val="1"/>
      </c:valAx>
      <c:spPr>
        <a:noFill/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917986952469717E-2"/>
          <c:y val="4.3296089385474863E-2"/>
          <c:w val="0.93476234855545204"/>
          <c:h val="0.6885474860335195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66675">
              <a:noFill/>
              <a:headEnd type="none"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</c:errBars>
          <c:cat>
            <c:strRef>
              <c:f>Sheet1!$A$2:$A$26</c:f>
              <c:strCache>
                <c:ptCount val="25"/>
                <c:pt idx="0">
                  <c:v>CAPITAL FEDERAL</c:v>
                </c:pt>
                <c:pt idx="1">
                  <c:v>CÓRDOBA</c:v>
                </c:pt>
                <c:pt idx="2">
                  <c:v>MENDOZA</c:v>
                </c:pt>
                <c:pt idx="3">
                  <c:v>SANTA FE</c:v>
                </c:pt>
                <c:pt idx="4">
                  <c:v>SAN LUIS</c:v>
                </c:pt>
                <c:pt idx="5">
                  <c:v>ENTRE RÍOS</c:v>
                </c:pt>
                <c:pt idx="6">
                  <c:v>SANTA CRUZ</c:v>
                </c:pt>
                <c:pt idx="7">
                  <c:v>RÍO NEGRO</c:v>
                </c:pt>
                <c:pt idx="8">
                  <c:v>BUENOS AIRES</c:v>
                </c:pt>
                <c:pt idx="9">
                  <c:v>SALTA</c:v>
                </c:pt>
                <c:pt idx="10">
                  <c:v>LA PAMPA</c:v>
                </c:pt>
                <c:pt idx="11">
                  <c:v>CATAMARCA</c:v>
                </c:pt>
                <c:pt idx="12">
                  <c:v>TUCUMÁN</c:v>
                </c:pt>
                <c:pt idx="13">
                  <c:v>NEUQUÉN</c:v>
                </c:pt>
                <c:pt idx="14">
                  <c:v>CHACO</c:v>
                </c:pt>
                <c:pt idx="15">
                  <c:v>SANTIAGO</c:v>
                </c:pt>
                <c:pt idx="16">
                  <c:v>CORRIENTES</c:v>
                </c:pt>
                <c:pt idx="17">
                  <c:v>LA RIOJA</c:v>
                </c:pt>
                <c:pt idx="18">
                  <c:v>SAN JUAN</c:v>
                </c:pt>
                <c:pt idx="19">
                  <c:v>JUJUY</c:v>
                </c:pt>
                <c:pt idx="20">
                  <c:v>FORMOSA</c:v>
                </c:pt>
                <c:pt idx="21">
                  <c:v>TIERRA  D. FUEGO</c:v>
                </c:pt>
                <c:pt idx="22">
                  <c:v>CHUBUT</c:v>
                </c:pt>
                <c:pt idx="23">
                  <c:v>MISIONES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0.000000</c:formatCode>
                <c:ptCount val="25"/>
                <c:pt idx="0">
                  <c:v>62.534903539189997</c:v>
                </c:pt>
                <c:pt idx="1">
                  <c:v>60.502426039143302</c:v>
                </c:pt>
                <c:pt idx="2">
                  <c:v>58.9429940715032</c:v>
                </c:pt>
                <c:pt idx="3">
                  <c:v>58.847213285064797</c:v>
                </c:pt>
                <c:pt idx="4">
                  <c:v>59.574842119636301</c:v>
                </c:pt>
                <c:pt idx="5">
                  <c:v>59.296914980871598</c:v>
                </c:pt>
                <c:pt idx="6">
                  <c:v>59.417956015927302</c:v>
                </c:pt>
                <c:pt idx="7">
                  <c:v>58.164796326756502</c:v>
                </c:pt>
                <c:pt idx="8">
                  <c:v>57.034795576553499</c:v>
                </c:pt>
                <c:pt idx="9">
                  <c:v>57.574723053304503</c:v>
                </c:pt>
                <c:pt idx="10">
                  <c:v>58.9907782205049</c:v>
                </c:pt>
                <c:pt idx="11">
                  <c:v>58.238789113687503</c:v>
                </c:pt>
                <c:pt idx="12">
                  <c:v>57.302147631065502</c:v>
                </c:pt>
                <c:pt idx="13">
                  <c:v>57.153169683684901</c:v>
                </c:pt>
                <c:pt idx="14">
                  <c:v>56.897330437795198</c:v>
                </c:pt>
                <c:pt idx="15">
                  <c:v>56.589345429038801</c:v>
                </c:pt>
                <c:pt idx="16">
                  <c:v>56.757068433268998</c:v>
                </c:pt>
                <c:pt idx="17">
                  <c:v>56.949926477363199</c:v>
                </c:pt>
                <c:pt idx="18">
                  <c:v>56.3568077080959</c:v>
                </c:pt>
                <c:pt idx="19">
                  <c:v>56.200601470646397</c:v>
                </c:pt>
                <c:pt idx="20">
                  <c:v>56.925272414150001</c:v>
                </c:pt>
                <c:pt idx="21">
                  <c:v>58.003509410391899</c:v>
                </c:pt>
                <c:pt idx="22">
                  <c:v>55.546105046287003</c:v>
                </c:pt>
                <c:pt idx="23">
                  <c:v>55.105630846762601</c:v>
                </c:pt>
                <c:pt idx="24">
                  <c:v>57.384375503303701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66675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</c:errBars>
          <c:cat>
            <c:strRef>
              <c:f>Sheet1!$A$2:$A$26</c:f>
              <c:strCache>
                <c:ptCount val="25"/>
                <c:pt idx="0">
                  <c:v>CAPITAL FEDERAL</c:v>
                </c:pt>
                <c:pt idx="1">
                  <c:v>CÓRDOBA</c:v>
                </c:pt>
                <c:pt idx="2">
                  <c:v>MENDOZA</c:v>
                </c:pt>
                <c:pt idx="3">
                  <c:v>SANTA FE</c:v>
                </c:pt>
                <c:pt idx="4">
                  <c:v>SAN LUIS</c:v>
                </c:pt>
                <c:pt idx="5">
                  <c:v>ENTRE RÍOS</c:v>
                </c:pt>
                <c:pt idx="6">
                  <c:v>SANTA CRUZ</c:v>
                </c:pt>
                <c:pt idx="7">
                  <c:v>RÍO NEGRO</c:v>
                </c:pt>
                <c:pt idx="8">
                  <c:v>BUENOS AIRES</c:v>
                </c:pt>
                <c:pt idx="9">
                  <c:v>SALTA</c:v>
                </c:pt>
                <c:pt idx="10">
                  <c:v>LA PAMPA</c:v>
                </c:pt>
                <c:pt idx="11">
                  <c:v>CATAMARCA</c:v>
                </c:pt>
                <c:pt idx="12">
                  <c:v>TUCUMÁN</c:v>
                </c:pt>
                <c:pt idx="13">
                  <c:v>NEUQUÉN</c:v>
                </c:pt>
                <c:pt idx="14">
                  <c:v>CHACO</c:v>
                </c:pt>
                <c:pt idx="15">
                  <c:v>SANTIAGO</c:v>
                </c:pt>
                <c:pt idx="16">
                  <c:v>CORRIENTES</c:v>
                </c:pt>
                <c:pt idx="17">
                  <c:v>LA RIOJA</c:v>
                </c:pt>
                <c:pt idx="18">
                  <c:v>SAN JUAN</c:v>
                </c:pt>
                <c:pt idx="19">
                  <c:v>JUJUY</c:v>
                </c:pt>
                <c:pt idx="20">
                  <c:v>FORMOSA</c:v>
                </c:pt>
                <c:pt idx="21">
                  <c:v>TIERRA  D. FUEGO</c:v>
                </c:pt>
                <c:pt idx="22">
                  <c:v>CHUBUT</c:v>
                </c:pt>
                <c:pt idx="23">
                  <c:v>MISIONES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60.855398166835599</c:v>
                </c:pt>
                <c:pt idx="1">
                  <c:v>59.182883627073103</c:v>
                </c:pt>
                <c:pt idx="2">
                  <c:v>57.305255823217898</c:v>
                </c:pt>
                <c:pt idx="3">
                  <c:v>57.322559299306398</c:v>
                </c:pt>
                <c:pt idx="4">
                  <c:v>56.482518073756097</c:v>
                </c:pt>
                <c:pt idx="5">
                  <c:v>56.6890793507296</c:v>
                </c:pt>
                <c:pt idx="6">
                  <c:v>54.782454122699498</c:v>
                </c:pt>
                <c:pt idx="7">
                  <c:v>55.640117530320403</c:v>
                </c:pt>
                <c:pt idx="8">
                  <c:v>56.396668056246803</c:v>
                </c:pt>
                <c:pt idx="9">
                  <c:v>55.664651617743402</c:v>
                </c:pt>
                <c:pt idx="10">
                  <c:v>54.018731790032398</c:v>
                </c:pt>
                <c:pt idx="11">
                  <c:v>54.759003145921398</c:v>
                </c:pt>
                <c:pt idx="12">
                  <c:v>55.656518411162203</c:v>
                </c:pt>
                <c:pt idx="13">
                  <c:v>54.397600420651699</c:v>
                </c:pt>
                <c:pt idx="14">
                  <c:v>54.201957056965703</c:v>
                </c:pt>
                <c:pt idx="15">
                  <c:v>54.3220873736268</c:v>
                </c:pt>
                <c:pt idx="16">
                  <c:v>53.909838304121202</c:v>
                </c:pt>
                <c:pt idx="17">
                  <c:v>53.289107036259502</c:v>
                </c:pt>
                <c:pt idx="18">
                  <c:v>53.747235563824901</c:v>
                </c:pt>
                <c:pt idx="19">
                  <c:v>53.505231990951202</c:v>
                </c:pt>
                <c:pt idx="20">
                  <c:v>52.757759129438803</c:v>
                </c:pt>
                <c:pt idx="21">
                  <c:v>51.611787393260997</c:v>
                </c:pt>
                <c:pt idx="22">
                  <c:v>52.198242845793501</c:v>
                </c:pt>
                <c:pt idx="23">
                  <c:v>52.459216492954702</c:v>
                </c:pt>
                <c:pt idx="24">
                  <c:v>56.994371942393499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666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5">
                    <a:lumMod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Sheet1!$A$2:$A$26</c:f>
              <c:strCache>
                <c:ptCount val="25"/>
                <c:pt idx="0">
                  <c:v>CAPITAL FEDERAL</c:v>
                </c:pt>
                <c:pt idx="1">
                  <c:v>CÓRDOBA</c:v>
                </c:pt>
                <c:pt idx="2">
                  <c:v>MENDOZA</c:v>
                </c:pt>
                <c:pt idx="3">
                  <c:v>SANTA FE</c:v>
                </c:pt>
                <c:pt idx="4">
                  <c:v>SAN LUIS</c:v>
                </c:pt>
                <c:pt idx="5">
                  <c:v>ENTRE RÍOS</c:v>
                </c:pt>
                <c:pt idx="6">
                  <c:v>SANTA CRUZ</c:v>
                </c:pt>
                <c:pt idx="7">
                  <c:v>RÍO NEGRO</c:v>
                </c:pt>
                <c:pt idx="8">
                  <c:v>BUENOS AIRES</c:v>
                </c:pt>
                <c:pt idx="9">
                  <c:v>SALTA</c:v>
                </c:pt>
                <c:pt idx="10">
                  <c:v>LA PAMPA</c:v>
                </c:pt>
                <c:pt idx="11">
                  <c:v>CATAMARCA</c:v>
                </c:pt>
                <c:pt idx="12">
                  <c:v>TUCUMÁN</c:v>
                </c:pt>
                <c:pt idx="13">
                  <c:v>NEUQUÉN</c:v>
                </c:pt>
                <c:pt idx="14">
                  <c:v>CHACO</c:v>
                </c:pt>
                <c:pt idx="15">
                  <c:v>SANTIAGO</c:v>
                </c:pt>
                <c:pt idx="16">
                  <c:v>CORRIENTES</c:v>
                </c:pt>
                <c:pt idx="17">
                  <c:v>LA RIOJA</c:v>
                </c:pt>
                <c:pt idx="18">
                  <c:v>SAN JUAN</c:v>
                </c:pt>
                <c:pt idx="19">
                  <c:v>JUJUY</c:v>
                </c:pt>
                <c:pt idx="20">
                  <c:v>FORMOSA</c:v>
                </c:pt>
                <c:pt idx="21">
                  <c:v>TIERRA  D. FUEGO</c:v>
                </c:pt>
                <c:pt idx="22">
                  <c:v>CHUBUT</c:v>
                </c:pt>
                <c:pt idx="23">
                  <c:v>MISIONES</c:v>
                </c:pt>
                <c:pt idx="24">
                  <c:v>TOTAL PAÍS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61.695150853012798</c:v>
                </c:pt>
                <c:pt idx="1">
                  <c:v>59.842654833108199</c:v>
                </c:pt>
                <c:pt idx="2">
                  <c:v>58.1241249473605</c:v>
                </c:pt>
                <c:pt idx="3">
                  <c:v>58.084886292185601</c:v>
                </c:pt>
                <c:pt idx="4">
                  <c:v>58.028680096696199</c:v>
                </c:pt>
                <c:pt idx="5">
                  <c:v>57.992997165800602</c:v>
                </c:pt>
                <c:pt idx="6">
                  <c:v>57.100205069313397</c:v>
                </c:pt>
                <c:pt idx="7">
                  <c:v>56.902456928538399</c:v>
                </c:pt>
                <c:pt idx="8">
                  <c:v>56.715731816400101</c:v>
                </c:pt>
                <c:pt idx="9">
                  <c:v>56.619687335523899</c:v>
                </c:pt>
                <c:pt idx="10">
                  <c:v>56.504755005268699</c:v>
                </c:pt>
                <c:pt idx="11">
                  <c:v>56.4988961298044</c:v>
                </c:pt>
                <c:pt idx="12">
                  <c:v>56.479333021113803</c:v>
                </c:pt>
                <c:pt idx="13">
                  <c:v>55.775385052168303</c:v>
                </c:pt>
                <c:pt idx="14">
                  <c:v>55.5496437473805</c:v>
                </c:pt>
                <c:pt idx="15">
                  <c:v>55.455716401332801</c:v>
                </c:pt>
                <c:pt idx="16">
                  <c:v>55.333453368695103</c:v>
                </c:pt>
                <c:pt idx="17">
                  <c:v>55.1195167568114</c:v>
                </c:pt>
                <c:pt idx="18">
                  <c:v>55.052021635960401</c:v>
                </c:pt>
                <c:pt idx="19">
                  <c:v>54.852916730798803</c:v>
                </c:pt>
                <c:pt idx="20">
                  <c:v>54.841515771794398</c:v>
                </c:pt>
                <c:pt idx="21">
                  <c:v>54.807648401826498</c:v>
                </c:pt>
                <c:pt idx="22">
                  <c:v>53.872173946040199</c:v>
                </c:pt>
                <c:pt idx="23">
                  <c:v>53.782423669858701</c:v>
                </c:pt>
                <c:pt idx="24">
                  <c:v>57.1893737228486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accent5">
                  <a:lumMod val="25000"/>
                </a:schemeClr>
              </a:solidFill>
              <a:round/>
              <a:headEnd type="none"/>
              <a:tailEnd type="none"/>
            </a:ln>
          </c:spPr>
        </c:hiLowLines>
        <c:axId val="134180864"/>
        <c:axId val="134182400"/>
      </c:stockChart>
      <c:catAx>
        <c:axId val="1341808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5400000" vert="horz"/>
          <a:lstStyle/>
          <a:p>
            <a:pPr>
              <a:defRPr sz="1200" b="1" i="0" baseline="0">
                <a:latin typeface="Arial" pitchFamily="34" charset="0"/>
              </a:defRPr>
            </a:pPr>
            <a:endParaRPr lang="es-AR"/>
          </a:p>
        </c:txPr>
        <c:crossAx val="13418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182400"/>
        <c:scaling>
          <c:orientation val="minMax"/>
          <c:max val="65"/>
          <c:min val="50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0" sourceLinked="0"/>
        <c:majorTickMark val="in"/>
        <c:minorTickMark val="out"/>
        <c:tickLblPos val="nextTo"/>
        <c:txPr>
          <a:bodyPr rot="0" vert="horz"/>
          <a:lstStyle/>
          <a:p>
            <a:pPr>
              <a:defRPr sz="1400" b="1" i="0" baseline="0"/>
            </a:pPr>
            <a:endParaRPr lang="es-AR"/>
          </a:p>
        </c:txPr>
        <c:crossAx val="134180864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31693989071038E-2"/>
          <c:y val="2.2251308900523559E-2"/>
          <c:w val="0.90892531876138416"/>
          <c:h val="0.73298429319371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2014-15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0" vert="horz"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25"/>
                <c:pt idx="0">
                  <c:v>CAPITAL FEDERAL</c:v>
                </c:pt>
                <c:pt idx="1">
                  <c:v>CÓRDOBA</c:v>
                </c:pt>
                <c:pt idx="2">
                  <c:v>MENDOZA</c:v>
                </c:pt>
                <c:pt idx="3">
                  <c:v>ENTRE RÍOS</c:v>
                </c:pt>
                <c:pt idx="4">
                  <c:v>SANTA FE</c:v>
                </c:pt>
                <c:pt idx="5">
                  <c:v>SAN LUIS</c:v>
                </c:pt>
                <c:pt idx="6">
                  <c:v>LA PAMPA</c:v>
                </c:pt>
                <c:pt idx="7">
                  <c:v>RÍO NEGRO</c:v>
                </c:pt>
                <c:pt idx="8">
                  <c:v>BUENOS AIRES</c:v>
                </c:pt>
                <c:pt idx="9">
                  <c:v>SAN JUAN</c:v>
                </c:pt>
                <c:pt idx="10">
                  <c:v>NEUQUÉN</c:v>
                </c:pt>
                <c:pt idx="11">
                  <c:v>CORRIENTES</c:v>
                </c:pt>
                <c:pt idx="12">
                  <c:v>CATAMARCA</c:v>
                </c:pt>
                <c:pt idx="13">
                  <c:v>CHACO</c:v>
                </c:pt>
                <c:pt idx="14">
                  <c:v>LA RIOJA</c:v>
                </c:pt>
                <c:pt idx="15">
                  <c:v>TUCUMÁN</c:v>
                </c:pt>
                <c:pt idx="16">
                  <c:v>SALTA</c:v>
                </c:pt>
                <c:pt idx="17">
                  <c:v>JUJUY</c:v>
                </c:pt>
                <c:pt idx="18">
                  <c:v>FORMOSA</c:v>
                </c:pt>
                <c:pt idx="19">
                  <c:v>SANTIAGO</c:v>
                </c:pt>
                <c:pt idx="20">
                  <c:v>MISIONES</c:v>
                </c:pt>
                <c:pt idx="21">
                  <c:v>SANTA CRUZ</c:v>
                </c:pt>
                <c:pt idx="22">
                  <c:v>CHUBUT</c:v>
                </c:pt>
                <c:pt idx="23">
                  <c:v>TIERRA  D. FUEGO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49.791271347248575</c:v>
                </c:pt>
                <c:pt idx="1">
                  <c:v>43.690637720488468</c:v>
                </c:pt>
                <c:pt idx="2">
                  <c:v>42.389987888574886</c:v>
                </c:pt>
                <c:pt idx="3">
                  <c:v>40.701219512195117</c:v>
                </c:pt>
                <c:pt idx="4">
                  <c:v>40.640138408304502</c:v>
                </c:pt>
                <c:pt idx="5">
                  <c:v>40.361919748229738</c:v>
                </c:pt>
                <c:pt idx="6">
                  <c:v>38.134206219312603</c:v>
                </c:pt>
                <c:pt idx="7">
                  <c:v>36.620416253716556</c:v>
                </c:pt>
                <c:pt idx="8">
                  <c:v>35.943300708741141</c:v>
                </c:pt>
                <c:pt idx="9">
                  <c:v>35.188047398248322</c:v>
                </c:pt>
                <c:pt idx="10">
                  <c:v>34.82699943278503</c:v>
                </c:pt>
                <c:pt idx="11">
                  <c:v>34.448356807511736</c:v>
                </c:pt>
                <c:pt idx="12">
                  <c:v>32.963374028856826</c:v>
                </c:pt>
                <c:pt idx="13">
                  <c:v>32.567049808429118</c:v>
                </c:pt>
                <c:pt idx="14">
                  <c:v>31.901840490797547</c:v>
                </c:pt>
                <c:pt idx="15">
                  <c:v>30.977620730270907</c:v>
                </c:pt>
                <c:pt idx="16">
                  <c:v>30.830612985128763</c:v>
                </c:pt>
                <c:pt idx="17">
                  <c:v>30.206378986866795</c:v>
                </c:pt>
                <c:pt idx="18">
                  <c:v>30.193548387096776</c:v>
                </c:pt>
                <c:pt idx="19">
                  <c:v>30.186046511627907</c:v>
                </c:pt>
                <c:pt idx="20">
                  <c:v>28.169014084507044</c:v>
                </c:pt>
                <c:pt idx="21">
                  <c:v>28.008298755186722</c:v>
                </c:pt>
                <c:pt idx="22">
                  <c:v>27.359389895138225</c:v>
                </c:pt>
                <c:pt idx="23">
                  <c:v>26.937269372693727</c:v>
                </c:pt>
                <c:pt idx="24">
                  <c:v>37.089732096077491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3"/>
        <c:axId val="126392576"/>
        <c:axId val="126406656"/>
      </c:barChart>
      <c:catAx>
        <c:axId val="1263925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5400000" vert="horz"/>
          <a:lstStyle/>
          <a:p>
            <a:pPr>
              <a:defRPr sz="1000" b="1"/>
            </a:pPr>
            <a:endParaRPr lang="es-AR"/>
          </a:p>
        </c:txPr>
        <c:crossAx val="126406656"/>
        <c:crosses val="autoZero"/>
        <c:auto val="0"/>
        <c:lblAlgn val="ctr"/>
        <c:lblOffset val="500"/>
        <c:tickLblSkip val="1"/>
        <c:tickMarkSkip val="1"/>
        <c:noMultiLvlLbl val="0"/>
      </c:catAx>
      <c:valAx>
        <c:axId val="126406656"/>
        <c:scaling>
          <c:orientation val="minMax"/>
          <c:max val="5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/>
                </a:pPr>
                <a:r>
                  <a:rPr lang="es-AR" sz="1000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1.9125683060109287E-2"/>
              <c:y val="0.23036649214659685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 rot="0" vert="horz"/>
          <a:lstStyle/>
          <a:p>
            <a:pPr>
              <a:defRPr sz="1100"/>
            </a:pPr>
            <a:endParaRPr lang="es-AR"/>
          </a:p>
        </c:txPr>
        <c:crossAx val="126392576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431693989071038E-2"/>
          <c:y val="2.2251308900523559E-2"/>
          <c:w val="0.90892531876138416"/>
          <c:h val="0.73298429319371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2014-15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" sourceLinked="0"/>
              <c:spPr/>
              <c:txPr>
                <a:bodyPr rot="0" vert="horz"/>
                <a:lstStyle/>
                <a:p>
                  <a:pPr>
                    <a:defRPr sz="10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0" vert="horz"/>
              <a:lstStyle/>
              <a:p>
                <a:pPr>
                  <a:defRPr sz="10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25"/>
                <c:pt idx="0">
                  <c:v>CAPITAL FEDERAL</c:v>
                </c:pt>
                <c:pt idx="1">
                  <c:v>ENTRE RÍOS</c:v>
                </c:pt>
                <c:pt idx="2">
                  <c:v>CÓRDOBA</c:v>
                </c:pt>
                <c:pt idx="3">
                  <c:v>SANTA FE</c:v>
                </c:pt>
                <c:pt idx="4">
                  <c:v>SAN LUIS</c:v>
                </c:pt>
                <c:pt idx="5">
                  <c:v>LA PAMPA</c:v>
                </c:pt>
                <c:pt idx="6">
                  <c:v>MENDOZA</c:v>
                </c:pt>
                <c:pt idx="7">
                  <c:v>BUENOS AIRES</c:v>
                </c:pt>
                <c:pt idx="8">
                  <c:v>RÍO NEGRO</c:v>
                </c:pt>
                <c:pt idx="9">
                  <c:v>CORRIENTES</c:v>
                </c:pt>
                <c:pt idx="10">
                  <c:v>CHACO</c:v>
                </c:pt>
                <c:pt idx="11">
                  <c:v>NEUQUÉN</c:v>
                </c:pt>
                <c:pt idx="12">
                  <c:v>TUCUMÁN</c:v>
                </c:pt>
                <c:pt idx="13">
                  <c:v>SALTA</c:v>
                </c:pt>
                <c:pt idx="14">
                  <c:v>SAN JUAN</c:v>
                </c:pt>
                <c:pt idx="15">
                  <c:v>CATAMARCA</c:v>
                </c:pt>
                <c:pt idx="16">
                  <c:v>CHUBUT</c:v>
                </c:pt>
                <c:pt idx="17">
                  <c:v>JUJUY</c:v>
                </c:pt>
                <c:pt idx="18">
                  <c:v>LA RIOJA</c:v>
                </c:pt>
                <c:pt idx="19">
                  <c:v>FORMOSA</c:v>
                </c:pt>
                <c:pt idx="20">
                  <c:v>MISIONES</c:v>
                </c:pt>
                <c:pt idx="21">
                  <c:v>SANTIAGO</c:v>
                </c:pt>
                <c:pt idx="22">
                  <c:v>SANTA CRUZ</c:v>
                </c:pt>
                <c:pt idx="23">
                  <c:v>TIERRA  D. FUEGO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16.944971537001898</c:v>
                </c:pt>
                <c:pt idx="1">
                  <c:v>9.7052845528455283</c:v>
                </c:pt>
                <c:pt idx="2">
                  <c:v>9.1180461329715072</c:v>
                </c:pt>
                <c:pt idx="3">
                  <c:v>8.0795847750865057</c:v>
                </c:pt>
                <c:pt idx="4">
                  <c:v>7.7104642014162073</c:v>
                </c:pt>
                <c:pt idx="5">
                  <c:v>7.6923076923076925</c:v>
                </c:pt>
                <c:pt idx="6">
                  <c:v>7.1457408155026245</c:v>
                </c:pt>
                <c:pt idx="7">
                  <c:v>6.6486668916638543</c:v>
                </c:pt>
                <c:pt idx="8">
                  <c:v>6.1942517343904857</c:v>
                </c:pt>
                <c:pt idx="9">
                  <c:v>6.103286384976526</c:v>
                </c:pt>
                <c:pt idx="10">
                  <c:v>5.6923918992884506</c:v>
                </c:pt>
                <c:pt idx="11">
                  <c:v>5.5587067498581968</c:v>
                </c:pt>
                <c:pt idx="12">
                  <c:v>4.8292108362779746</c:v>
                </c:pt>
                <c:pt idx="13">
                  <c:v>4.0986579615524121</c:v>
                </c:pt>
                <c:pt idx="14">
                  <c:v>3.863987635239567</c:v>
                </c:pt>
                <c:pt idx="15">
                  <c:v>3.7735849056603774</c:v>
                </c:pt>
                <c:pt idx="16">
                  <c:v>3.7178265014299336</c:v>
                </c:pt>
                <c:pt idx="17">
                  <c:v>3.3771106941838651</c:v>
                </c:pt>
                <c:pt idx="18">
                  <c:v>3.3128834355828225</c:v>
                </c:pt>
                <c:pt idx="19">
                  <c:v>3.225806451612903</c:v>
                </c:pt>
                <c:pt idx="20">
                  <c:v>3.211267605633803</c:v>
                </c:pt>
                <c:pt idx="21">
                  <c:v>2.7906976744186047</c:v>
                </c:pt>
                <c:pt idx="22">
                  <c:v>2.6970954356846475</c:v>
                </c:pt>
                <c:pt idx="23">
                  <c:v>2.214022140221402</c:v>
                </c:pt>
                <c:pt idx="24">
                  <c:v>7.0183609076831726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3"/>
        <c:axId val="126837888"/>
        <c:axId val="126839424"/>
      </c:barChart>
      <c:catAx>
        <c:axId val="1268378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5400000" vert="horz"/>
          <a:lstStyle/>
          <a:p>
            <a:pPr>
              <a:defRPr sz="1000" b="1"/>
            </a:pPr>
            <a:endParaRPr lang="es-AR"/>
          </a:p>
        </c:txPr>
        <c:crossAx val="126839424"/>
        <c:crosses val="autoZero"/>
        <c:auto val="0"/>
        <c:lblAlgn val="ctr"/>
        <c:lblOffset val="500"/>
        <c:tickLblSkip val="1"/>
        <c:tickMarkSkip val="1"/>
        <c:noMultiLvlLbl val="0"/>
      </c:catAx>
      <c:valAx>
        <c:axId val="126839424"/>
        <c:scaling>
          <c:orientation val="minMax"/>
          <c:max val="18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/>
                </a:pPr>
                <a:r>
                  <a:rPr lang="es-AR" sz="1000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1.9125683060109287E-2"/>
              <c:y val="0.23036649214659685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 rot="0" vert="horz"/>
          <a:lstStyle/>
          <a:p>
            <a:pPr>
              <a:defRPr sz="1100"/>
            </a:pPr>
            <a:endParaRPr lang="es-AR"/>
          </a:p>
        </c:txPr>
        <c:crossAx val="126837888"/>
        <c:crosses val="autoZero"/>
        <c:crossBetween val="between"/>
        <c:majorUnit val="5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7349925966457E-2"/>
          <c:y val="4.9828178694158072E-2"/>
          <c:w val="0.90832259343131172"/>
          <c:h val="0.786941580756013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PERITONEAL</c:v>
                </c:pt>
              </c:strCache>
            </c:strRef>
          </c:tx>
          <c:spPr>
            <a:solidFill>
              <a:srgbClr val="993366"/>
            </a:solidFill>
            <a:ln w="4351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925</c:v>
                </c:pt>
                <c:pt idx="1">
                  <c:v>904</c:v>
                </c:pt>
                <c:pt idx="2">
                  <c:v>934</c:v>
                </c:pt>
                <c:pt idx="3">
                  <c:v>952</c:v>
                </c:pt>
                <c:pt idx="4">
                  <c:v>999</c:v>
                </c:pt>
                <c:pt idx="5">
                  <c:v>1020</c:v>
                </c:pt>
                <c:pt idx="6">
                  <c:v>1100</c:v>
                </c:pt>
                <c:pt idx="7">
                  <c:v>1312</c:v>
                </c:pt>
                <c:pt idx="8">
                  <c:v>1419</c:v>
                </c:pt>
                <c:pt idx="9">
                  <c:v>1520</c:v>
                </c:pt>
                <c:pt idx="10">
                  <c:v>1636</c:v>
                </c:pt>
                <c:pt idx="11">
                  <c:v>1727</c:v>
                </c:pt>
                <c:pt idx="12">
                  <c:v>1773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HEMODIÁLISIS</c:v>
                </c:pt>
              </c:strCache>
            </c:strRef>
          </c:tx>
          <c:spPr>
            <a:solidFill>
              <a:schemeClr val="accent1"/>
            </a:solidFill>
            <a:ln w="4351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20109</c:v>
                </c:pt>
                <c:pt idx="1">
                  <c:v>21429</c:v>
                </c:pt>
                <c:pt idx="2">
                  <c:v>22372</c:v>
                </c:pt>
                <c:pt idx="3">
                  <c:v>23266</c:v>
                </c:pt>
                <c:pt idx="4">
                  <c:v>23779</c:v>
                </c:pt>
                <c:pt idx="5">
                  <c:v>24428</c:v>
                </c:pt>
                <c:pt idx="6">
                  <c:v>24879</c:v>
                </c:pt>
                <c:pt idx="7">
                  <c:v>25260</c:v>
                </c:pt>
                <c:pt idx="8">
                  <c:v>25922</c:v>
                </c:pt>
                <c:pt idx="9">
                  <c:v>26446</c:v>
                </c:pt>
                <c:pt idx="10">
                  <c:v>26721</c:v>
                </c:pt>
                <c:pt idx="11">
                  <c:v>26845</c:v>
                </c:pt>
                <c:pt idx="12">
                  <c:v>27187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34366720"/>
        <c:axId val="134368256"/>
      </c:barChart>
      <c:catAx>
        <c:axId val="13436672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17403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4368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368256"/>
        <c:scaling>
          <c:orientation val="minMax"/>
          <c:max val="1"/>
        </c:scaling>
        <c:delete val="0"/>
        <c:axPos val="l"/>
        <c:majorGridlines>
          <c:spPr>
            <a:ln w="4351">
              <a:solidFill>
                <a:srgbClr val="969696"/>
              </a:solidFill>
              <a:prstDash val="sysDash"/>
            </a:ln>
          </c:spPr>
        </c:majorGridlines>
        <c:numFmt formatCode="0%" sourceLinked="1"/>
        <c:majorTickMark val="out"/>
        <c:minorTickMark val="in"/>
        <c:tickLblPos val="nextTo"/>
        <c:spPr>
          <a:ln w="17403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4366720"/>
        <c:crosses val="autoZero"/>
        <c:crossBetween val="between"/>
        <c:majorUnit val="0.1"/>
      </c:valAx>
      <c:spPr>
        <a:noFill/>
        <a:ln w="17403">
          <a:solidFill>
            <a:srgbClr val="33333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6715686274509809"/>
          <c:y val="0.31443298969072164"/>
          <c:w val="0.56740196078431382"/>
          <c:h val="6.7010309278350527E-2"/>
        </c:manualLayout>
      </c:layout>
      <c:overlay val="0"/>
      <c:spPr>
        <a:solidFill>
          <a:srgbClr val="FFFFFF"/>
        </a:solidFill>
        <a:ln w="17403">
          <a:solidFill>
            <a:srgbClr val="808080"/>
          </a:solidFill>
          <a:prstDash val="solid"/>
        </a:ln>
      </c:spPr>
      <c:txPr>
        <a:bodyPr/>
        <a:lstStyle/>
        <a:p>
          <a:pPr>
            <a:defRPr sz="1384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30585915755468E-2"/>
          <c:y val="2.3426061493411421E-2"/>
          <c:w val="0.90366075756498254"/>
          <c:h val="0.868206529574387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0-19</c:v>
                </c:pt>
              </c:strCache>
            </c:strRef>
          </c:tx>
          <c:spPr>
            <a:ln w="12188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9"/>
              <c:numFmt formatCode="0.0" sourceLinked="0"/>
              <c:spPr>
                <a:noFill/>
                <a:ln w="24375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375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0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Sheet1!$B$2:$N$2</c:f>
              <c:numCache>
                <c:formatCode>0.0</c:formatCode>
                <c:ptCount val="13"/>
                <c:pt idx="0">
                  <c:v>26.58</c:v>
                </c:pt>
                <c:pt idx="1">
                  <c:v>29.14</c:v>
                </c:pt>
                <c:pt idx="2">
                  <c:v>29.59</c:v>
                </c:pt>
                <c:pt idx="3">
                  <c:v>30.3</c:v>
                </c:pt>
                <c:pt idx="4">
                  <c:v>32.24</c:v>
                </c:pt>
                <c:pt idx="5">
                  <c:v>30.04</c:v>
                </c:pt>
                <c:pt idx="6">
                  <c:v>29.45</c:v>
                </c:pt>
                <c:pt idx="7">
                  <c:v>33.5</c:v>
                </c:pt>
                <c:pt idx="8">
                  <c:v>31.9</c:v>
                </c:pt>
                <c:pt idx="9">
                  <c:v>34</c:v>
                </c:pt>
                <c:pt idx="10">
                  <c:v>34.664246823956439</c:v>
                </c:pt>
                <c:pt idx="11">
                  <c:v>35.99290780141844</c:v>
                </c:pt>
                <c:pt idx="12">
                  <c:v>37.976782752902153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20-44</c:v>
                </c:pt>
              </c:strCache>
            </c:strRef>
          </c:tx>
          <c:spPr>
            <a:ln w="12188">
              <a:solidFill>
                <a:srgbClr val="00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9"/>
              <c:numFmt formatCode="0.0" sourceLinked="0"/>
              <c:spPr>
                <a:noFill/>
                <a:ln w="24375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375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0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Sheet1!$B$3:$N$3</c:f>
              <c:numCache>
                <c:formatCode>0.0</c:formatCode>
                <c:ptCount val="13"/>
                <c:pt idx="0">
                  <c:v>6.17</c:v>
                </c:pt>
                <c:pt idx="1">
                  <c:v>5.98</c:v>
                </c:pt>
                <c:pt idx="2">
                  <c:v>5.65</c:v>
                </c:pt>
                <c:pt idx="3">
                  <c:v>5.5</c:v>
                </c:pt>
                <c:pt idx="4">
                  <c:v>5.46</c:v>
                </c:pt>
                <c:pt idx="5">
                  <c:v>5.47</c:v>
                </c:pt>
                <c:pt idx="6">
                  <c:v>5.52</c:v>
                </c:pt>
                <c:pt idx="7">
                  <c:v>6.7</c:v>
                </c:pt>
                <c:pt idx="8">
                  <c:v>7.3</c:v>
                </c:pt>
                <c:pt idx="9">
                  <c:v>7.77</c:v>
                </c:pt>
                <c:pt idx="10">
                  <c:v>8.3707771675819611</c:v>
                </c:pt>
                <c:pt idx="11">
                  <c:v>8.4918032786885238</c:v>
                </c:pt>
                <c:pt idx="12">
                  <c:v>8.249077194671802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45-64</c:v>
                </c:pt>
              </c:strCache>
            </c:strRef>
          </c:tx>
          <c:spPr>
            <a:ln w="12188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9"/>
              <c:numFmt formatCode="0.0" sourceLinked="0"/>
              <c:spPr>
                <a:noFill/>
                <a:ln w="24375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375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0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Sheet1!$B$4:$N$4</c:f>
              <c:numCache>
                <c:formatCode>0.0</c:formatCode>
                <c:ptCount val="13"/>
                <c:pt idx="0">
                  <c:v>3.97</c:v>
                </c:pt>
                <c:pt idx="1">
                  <c:v>3.5</c:v>
                </c:pt>
                <c:pt idx="2">
                  <c:v>3.67</c:v>
                </c:pt>
                <c:pt idx="3">
                  <c:v>3.51</c:v>
                </c:pt>
                <c:pt idx="4">
                  <c:v>3.68</c:v>
                </c:pt>
                <c:pt idx="5">
                  <c:v>3.64</c:v>
                </c:pt>
                <c:pt idx="6">
                  <c:v>4.05</c:v>
                </c:pt>
                <c:pt idx="7">
                  <c:v>4.5</c:v>
                </c:pt>
                <c:pt idx="8">
                  <c:v>4.7</c:v>
                </c:pt>
                <c:pt idx="9">
                  <c:v>4.93</c:v>
                </c:pt>
                <c:pt idx="10">
                  <c:v>5.4173283924475033</c:v>
                </c:pt>
                <c:pt idx="11">
                  <c:v>5.6094737779360697</c:v>
                </c:pt>
                <c:pt idx="12">
                  <c:v>5.5526361884743389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65-74</c:v>
                </c:pt>
              </c:strCache>
            </c:strRef>
          </c:tx>
          <c:spPr>
            <a:ln w="12188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9"/>
              <c:numFmt formatCode="0.0" sourceLinked="0"/>
              <c:spPr>
                <a:noFill/>
                <a:ln w="24375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375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0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Sheet1!$B$5:$N$5</c:f>
              <c:numCache>
                <c:formatCode>0.0</c:formatCode>
                <c:ptCount val="13"/>
                <c:pt idx="0">
                  <c:v>2.36</c:v>
                </c:pt>
                <c:pt idx="1">
                  <c:v>2.0099999999999998</c:v>
                </c:pt>
                <c:pt idx="2">
                  <c:v>1.79</c:v>
                </c:pt>
                <c:pt idx="3">
                  <c:v>1.85</c:v>
                </c:pt>
                <c:pt idx="4">
                  <c:v>2</c:v>
                </c:pt>
                <c:pt idx="5">
                  <c:v>2.2200000000000002</c:v>
                </c:pt>
                <c:pt idx="6">
                  <c:v>2.58</c:v>
                </c:pt>
                <c:pt idx="7">
                  <c:v>3.3</c:v>
                </c:pt>
                <c:pt idx="8">
                  <c:v>3.6</c:v>
                </c:pt>
                <c:pt idx="9">
                  <c:v>3.57</c:v>
                </c:pt>
                <c:pt idx="10">
                  <c:v>3.612739660909523</c:v>
                </c:pt>
                <c:pt idx="11">
                  <c:v>3.8092335822032606</c:v>
                </c:pt>
                <c:pt idx="12">
                  <c:v>4.0712468193384224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75 y más</c:v>
                </c:pt>
              </c:strCache>
            </c:strRef>
          </c:tx>
          <c:spPr>
            <a:ln w="12188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9"/>
              <c:numFmt formatCode="0.0" sourceLinked="0"/>
              <c:spPr>
                <a:noFill/>
                <a:ln w="24375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375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 formatCode="0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Sheet1!$B$6:$N$6</c:f>
              <c:numCache>
                <c:formatCode>0.0</c:formatCode>
                <c:ptCount val="13"/>
                <c:pt idx="0">
                  <c:v>1.86</c:v>
                </c:pt>
                <c:pt idx="1">
                  <c:v>1.53</c:v>
                </c:pt>
                <c:pt idx="2">
                  <c:v>1.6</c:v>
                </c:pt>
                <c:pt idx="3">
                  <c:v>1.55</c:v>
                </c:pt>
                <c:pt idx="4">
                  <c:v>1.69</c:v>
                </c:pt>
                <c:pt idx="5">
                  <c:v>1.73</c:v>
                </c:pt>
                <c:pt idx="6">
                  <c:v>1.68</c:v>
                </c:pt>
                <c:pt idx="7">
                  <c:v>1.9</c:v>
                </c:pt>
                <c:pt idx="8">
                  <c:v>2.2999999999999998</c:v>
                </c:pt>
                <c:pt idx="9">
                  <c:v>2.42</c:v>
                </c:pt>
                <c:pt idx="10">
                  <c:v>2.4084778420038537</c:v>
                </c:pt>
                <c:pt idx="11">
                  <c:v>3.0627126883811377</c:v>
                </c:pt>
                <c:pt idx="12">
                  <c:v>3.0792152967469582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20096"/>
        <c:axId val="40422400"/>
      </c:lineChart>
      <c:catAx>
        <c:axId val="4042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0422400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40422400"/>
        <c:scaling>
          <c:logBase val="10"/>
          <c:orientation val="minMax"/>
          <c:max val="100"/>
          <c:min val="1"/>
        </c:scaling>
        <c:delete val="0"/>
        <c:axPos val="l"/>
        <c:majorGridlines>
          <c:spPr>
            <a:ln w="3047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96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(%)</a:t>
                </a:r>
              </a:p>
            </c:rich>
          </c:tx>
          <c:layout>
            <c:manualLayout>
              <c:xMode val="edge"/>
              <c:yMode val="edge"/>
              <c:x val="0"/>
              <c:y val="0.31332357247437781"/>
            </c:manualLayout>
          </c:layout>
          <c:overlay val="0"/>
          <c:spPr>
            <a:noFill/>
            <a:ln w="24375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30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0420096"/>
        <c:crosses val="autoZero"/>
        <c:crossBetween val="between"/>
        <c:majorUnit val="10"/>
        <c:minorUnit val="10"/>
      </c:valAx>
      <c:spPr>
        <a:noFill/>
        <a:ln w="1218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214155981134203"/>
          <c:y val="7.3237710385414892E-3"/>
          <c:w val="0.27766990291262134"/>
          <c:h val="0.16689816959547024"/>
        </c:manualLayout>
      </c:layout>
      <c:overlay val="0"/>
      <c:spPr>
        <a:solidFill>
          <a:schemeClr val="bg1"/>
        </a:solidFill>
        <a:ln w="3047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8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s-A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11394712853227E-2"/>
          <c:y val="2.2251308900523559E-2"/>
          <c:w val="0.90884229717411125"/>
          <c:h val="0.73298429319371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2011-2013</c:v>
                </c:pt>
              </c:strCache>
            </c:strRef>
          </c:tx>
          <c:spPr>
            <a:solidFill>
              <a:schemeClr val="accent5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Lbls>
            <c:delete val="1"/>
          </c:dLbls>
          <c:cat>
            <c:strRef>
              <c:f>Sheet1!$A$2:$A$26</c:f>
              <c:strCache>
                <c:ptCount val="25"/>
                <c:pt idx="0">
                  <c:v>NEUQUÉN</c:v>
                </c:pt>
                <c:pt idx="1">
                  <c:v>LA PAMPA</c:v>
                </c:pt>
                <c:pt idx="2">
                  <c:v>CAPITAL FEDERAL</c:v>
                </c:pt>
                <c:pt idx="3">
                  <c:v>RÍO NEGRO</c:v>
                </c:pt>
                <c:pt idx="4">
                  <c:v>CHACO</c:v>
                </c:pt>
                <c:pt idx="5">
                  <c:v>JUJUY</c:v>
                </c:pt>
                <c:pt idx="6">
                  <c:v>CORRIENTES</c:v>
                </c:pt>
                <c:pt idx="7">
                  <c:v>MISIONES</c:v>
                </c:pt>
                <c:pt idx="8">
                  <c:v>SALTA</c:v>
                </c:pt>
                <c:pt idx="9">
                  <c:v>SAN JUAN</c:v>
                </c:pt>
                <c:pt idx="10">
                  <c:v>SANTA FE</c:v>
                </c:pt>
                <c:pt idx="11">
                  <c:v>CÓRDOBA</c:v>
                </c:pt>
                <c:pt idx="12">
                  <c:v>ENTRE RÍOS</c:v>
                </c:pt>
                <c:pt idx="13">
                  <c:v>MENDOZA</c:v>
                </c:pt>
                <c:pt idx="14">
                  <c:v>SAN LUIS</c:v>
                </c:pt>
                <c:pt idx="15">
                  <c:v>TUCUMÁN</c:v>
                </c:pt>
                <c:pt idx="16">
                  <c:v>FORMOSA</c:v>
                </c:pt>
                <c:pt idx="17">
                  <c:v>BUENOS AIRES</c:v>
                </c:pt>
                <c:pt idx="18">
                  <c:v>CHUBUT</c:v>
                </c:pt>
                <c:pt idx="19">
                  <c:v>TIERRA  D. FUEGO</c:v>
                </c:pt>
                <c:pt idx="20">
                  <c:v>SANTIAGO</c:v>
                </c:pt>
                <c:pt idx="21">
                  <c:v>CATAMARCA</c:v>
                </c:pt>
                <c:pt idx="22">
                  <c:v>SANTA CRUZ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0.0</c:formatCode>
                <c:ptCount val="25"/>
                <c:pt idx="0">
                  <c:v>15.71665744327615</c:v>
                </c:pt>
                <c:pt idx="1">
                  <c:v>10.583941605839415</c:v>
                </c:pt>
                <c:pt idx="2">
                  <c:v>11.705202312138727</c:v>
                </c:pt>
                <c:pt idx="3">
                  <c:v>9.120521172638437</c:v>
                </c:pt>
                <c:pt idx="4">
                  <c:v>8.3587553386211102</c:v>
                </c:pt>
                <c:pt idx="5">
                  <c:v>5.3719008264462813</c:v>
                </c:pt>
                <c:pt idx="6">
                  <c:v>4.0136054421768712</c:v>
                </c:pt>
                <c:pt idx="7">
                  <c:v>6.7443286327406495</c:v>
                </c:pt>
                <c:pt idx="8">
                  <c:v>6.9352963967454482</c:v>
                </c:pt>
                <c:pt idx="9">
                  <c:v>4.3949771689497714</c:v>
                </c:pt>
                <c:pt idx="10">
                  <c:v>4.6473779385171792</c:v>
                </c:pt>
                <c:pt idx="11">
                  <c:v>4.6933486898934635</c:v>
                </c:pt>
                <c:pt idx="12">
                  <c:v>5.23943661971831</c:v>
                </c:pt>
                <c:pt idx="13">
                  <c:v>3.6204744069912609</c:v>
                </c:pt>
                <c:pt idx="14">
                  <c:v>5.4237288135593218</c:v>
                </c:pt>
                <c:pt idx="15">
                  <c:v>3.1517960602549246</c:v>
                </c:pt>
                <c:pt idx="16">
                  <c:v>1.7964071856287425</c:v>
                </c:pt>
                <c:pt idx="17">
                  <c:v>3.5954141510073945</c:v>
                </c:pt>
                <c:pt idx="18">
                  <c:v>3.167898627243928</c:v>
                </c:pt>
                <c:pt idx="19">
                  <c:v>1.4423076923076923</c:v>
                </c:pt>
                <c:pt idx="20">
                  <c:v>2.3268698060941828</c:v>
                </c:pt>
                <c:pt idx="21">
                  <c:v>0.97087378640776689</c:v>
                </c:pt>
                <c:pt idx="22">
                  <c:v>0</c:v>
                </c:pt>
                <c:pt idx="23">
                  <c:v>0.76824583866837381</c:v>
                </c:pt>
                <c:pt idx="24">
                  <c:v>5.1918074231487932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2014-2016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800" b="0" baseline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25"/>
                <c:pt idx="0">
                  <c:v>NEUQUÉN</c:v>
                </c:pt>
                <c:pt idx="1">
                  <c:v>LA PAMPA</c:v>
                </c:pt>
                <c:pt idx="2">
                  <c:v>CAPITAL FEDERAL</c:v>
                </c:pt>
                <c:pt idx="3">
                  <c:v>RÍO NEGRO</c:v>
                </c:pt>
                <c:pt idx="4">
                  <c:v>CHACO</c:v>
                </c:pt>
                <c:pt idx="5">
                  <c:v>JUJUY</c:v>
                </c:pt>
                <c:pt idx="6">
                  <c:v>CORRIENTES</c:v>
                </c:pt>
                <c:pt idx="7">
                  <c:v>MISIONES</c:v>
                </c:pt>
                <c:pt idx="8">
                  <c:v>SALTA</c:v>
                </c:pt>
                <c:pt idx="9">
                  <c:v>SAN JUAN</c:v>
                </c:pt>
                <c:pt idx="10">
                  <c:v>SANTA FE</c:v>
                </c:pt>
                <c:pt idx="11">
                  <c:v>CÓRDOBA</c:v>
                </c:pt>
                <c:pt idx="12">
                  <c:v>ENTRE RÍOS</c:v>
                </c:pt>
                <c:pt idx="13">
                  <c:v>MENDOZA</c:v>
                </c:pt>
                <c:pt idx="14">
                  <c:v>SAN LUIS</c:v>
                </c:pt>
                <c:pt idx="15">
                  <c:v>TUCUMÁN</c:v>
                </c:pt>
                <c:pt idx="16">
                  <c:v>FORMOSA</c:v>
                </c:pt>
                <c:pt idx="17">
                  <c:v>BUENOS AIRES</c:v>
                </c:pt>
                <c:pt idx="18">
                  <c:v>CHUBUT</c:v>
                </c:pt>
                <c:pt idx="19">
                  <c:v>TIERRA  D. FUEGO</c:v>
                </c:pt>
                <c:pt idx="20">
                  <c:v>SANTIAGO</c:v>
                </c:pt>
                <c:pt idx="21">
                  <c:v>CATAMARCA</c:v>
                </c:pt>
                <c:pt idx="22">
                  <c:v>SANTA CRUZ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0.0</c:formatCode>
                <c:ptCount val="25"/>
                <c:pt idx="0">
                  <c:v>17.525225703664365</c:v>
                </c:pt>
                <c:pt idx="1">
                  <c:v>15.397350993377485</c:v>
                </c:pt>
                <c:pt idx="2">
                  <c:v>14.10239958937508</c:v>
                </c:pt>
                <c:pt idx="3">
                  <c:v>10.374064837905236</c:v>
                </c:pt>
                <c:pt idx="4">
                  <c:v>7.9062159214830965</c:v>
                </c:pt>
                <c:pt idx="5">
                  <c:v>6.4861460957178849</c:v>
                </c:pt>
                <c:pt idx="6">
                  <c:v>6.4391500321957507</c:v>
                </c:pt>
                <c:pt idx="7">
                  <c:v>6.3862928348909653</c:v>
                </c:pt>
                <c:pt idx="8">
                  <c:v>6.343549536707056</c:v>
                </c:pt>
                <c:pt idx="9">
                  <c:v>6.1786085150571131</c:v>
                </c:pt>
                <c:pt idx="10">
                  <c:v>5.9732592463969443</c:v>
                </c:pt>
                <c:pt idx="11">
                  <c:v>5.7296570275722924</c:v>
                </c:pt>
                <c:pt idx="12">
                  <c:v>4.6428571428571432</c:v>
                </c:pt>
                <c:pt idx="13">
                  <c:v>4.4574425171440097</c:v>
                </c:pt>
                <c:pt idx="14">
                  <c:v>4.365400161681487</c:v>
                </c:pt>
                <c:pt idx="15">
                  <c:v>4.2907385697538105</c:v>
                </c:pt>
                <c:pt idx="16">
                  <c:v>4.0575916230366493</c:v>
                </c:pt>
                <c:pt idx="17">
                  <c:v>3.9610216841825197</c:v>
                </c:pt>
                <c:pt idx="18">
                  <c:v>3.0214424951267054</c:v>
                </c:pt>
                <c:pt idx="19">
                  <c:v>2.5547445255474455</c:v>
                </c:pt>
                <c:pt idx="20">
                  <c:v>1.8266978922716628</c:v>
                </c:pt>
                <c:pt idx="21">
                  <c:v>1.3563501849568433</c:v>
                </c:pt>
                <c:pt idx="22">
                  <c:v>1.2847965738758029</c:v>
                </c:pt>
                <c:pt idx="23">
                  <c:v>0.36945812807881773</c:v>
                </c:pt>
                <c:pt idx="24">
                  <c:v>5.9798111516026502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39"/>
        <c:axId val="134798336"/>
        <c:axId val="134823296"/>
      </c:barChart>
      <c:catAx>
        <c:axId val="1347983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4823296"/>
        <c:crosses val="autoZero"/>
        <c:auto val="0"/>
        <c:lblAlgn val="ctr"/>
        <c:lblOffset val="500"/>
        <c:tickLblSkip val="1"/>
        <c:tickMarkSkip val="1"/>
        <c:noMultiLvlLbl val="0"/>
      </c:catAx>
      <c:valAx>
        <c:axId val="134823296"/>
        <c:scaling>
          <c:orientation val="minMax"/>
          <c:max val="2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1.9143117593436645E-2"/>
              <c:y val="0.23036649214659685"/>
            </c:manualLayout>
          </c:layout>
          <c:overlay val="0"/>
          <c:spPr>
            <a:noFill/>
            <a:ln w="24686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4798336"/>
        <c:crosses val="autoZero"/>
        <c:crossBetween val="between"/>
        <c:majorUnit val="5"/>
        <c:minorUnit val="1"/>
      </c:valAx>
      <c:spPr>
        <a:noFill/>
        <a:ln w="12343">
          <a:solidFill>
            <a:srgbClr val="FFFFFF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68437499999999996"/>
          <c:y val="0.20625771384876104"/>
          <c:w val="0.13596309055118111"/>
          <c:h val="9.0219935106536878E-2"/>
        </c:manualLayout>
      </c:layout>
      <c:overlay val="1"/>
      <c:spPr>
        <a:ln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60975609756115E-2"/>
          <c:y val="5.6026310735548299E-2"/>
          <c:w val="0.89681050656660433"/>
          <c:h val="0.8150257345880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22225">
                <a:solidFill>
                  <a:schemeClr val="tx1"/>
                </a:solidFill>
                <a:prstDash val="solid"/>
              </a:ln>
            </c:spPr>
          </c:dPt>
          <c:dLbls>
            <c:numFmt formatCode="0.0" sourceLinked="0"/>
            <c:spPr>
              <a:noFill/>
              <a:ln w="25321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0-19</c:v>
                </c:pt>
                <c:pt idx="1">
                  <c:v>20-44</c:v>
                </c:pt>
                <c:pt idx="2">
                  <c:v>45-64</c:v>
                </c:pt>
                <c:pt idx="3">
                  <c:v>65-74</c:v>
                </c:pt>
                <c:pt idx="4">
                  <c:v>75 o más</c:v>
                </c:pt>
                <c:pt idx="5">
                  <c:v>TOTAL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37.276180140000001</c:v>
                </c:pt>
                <c:pt idx="1">
                  <c:v>37.445408960000002</c:v>
                </c:pt>
                <c:pt idx="2">
                  <c:v>37.92568395</c:v>
                </c:pt>
                <c:pt idx="3">
                  <c:v>36.784865660000001</c:v>
                </c:pt>
                <c:pt idx="4">
                  <c:v>35.400500630000003</c:v>
                </c:pt>
                <c:pt idx="5">
                  <c:v>37.131667880000002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7A8AF"/>
              </a:solidFill>
              <a:ln w="22225"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0-19</c:v>
                </c:pt>
                <c:pt idx="1">
                  <c:v>20-44</c:v>
                </c:pt>
                <c:pt idx="2">
                  <c:v>45-64</c:v>
                </c:pt>
                <c:pt idx="3">
                  <c:v>65-74</c:v>
                </c:pt>
                <c:pt idx="4">
                  <c:v>75 o más</c:v>
                </c:pt>
                <c:pt idx="5">
                  <c:v>TOTAL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36.89</c:v>
                </c:pt>
                <c:pt idx="1">
                  <c:v>36.853000000000002</c:v>
                </c:pt>
                <c:pt idx="2">
                  <c:v>37.491</c:v>
                </c:pt>
                <c:pt idx="3">
                  <c:v>37.137999999999998</c:v>
                </c:pt>
                <c:pt idx="4">
                  <c:v>34.383000000000003</c:v>
                </c:pt>
                <c:pt idx="5">
                  <c:v>36.746000000000002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42556160"/>
        <c:axId val="142559872"/>
      </c:barChart>
      <c:catAx>
        <c:axId val="142556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GRUPOS ETARIOS</a:t>
                </a:r>
              </a:p>
            </c:rich>
          </c:tx>
          <c:layout>
            <c:manualLayout>
              <c:xMode val="edge"/>
              <c:yMode val="edge"/>
              <c:x val="0.44371482176360233"/>
              <c:y val="0.93430656934306566"/>
            </c:manualLayout>
          </c:layout>
          <c:overlay val="0"/>
          <c:spPr>
            <a:noFill/>
            <a:ln w="25321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42559872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42559872"/>
        <c:scaling>
          <c:orientation val="minMax"/>
          <c:max val="40"/>
          <c:min val="20"/>
        </c:scaling>
        <c:delete val="0"/>
        <c:axPos val="l"/>
        <c:title>
          <c:tx>
            <c:rich>
              <a:bodyPr/>
              <a:lstStyle/>
              <a:p>
                <a:pPr>
                  <a:defRPr sz="13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1.1257035647279551E-2"/>
              <c:y val="0.21021897810218976"/>
            </c:manualLayout>
          </c:layout>
          <c:overlay val="0"/>
          <c:spPr>
            <a:noFill/>
            <a:ln w="25321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42556160"/>
        <c:crosses val="autoZero"/>
        <c:crossBetween val="between"/>
        <c:majorUnit val="5"/>
        <c:minorUnit val="1"/>
      </c:valAx>
      <c:spPr>
        <a:noFill/>
        <a:ln w="12661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475069730703725"/>
          <c:y val="4.8780487804878049E-3"/>
          <c:w val="0.11198479500407275"/>
          <c:h val="0.10479815632801998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917986952469717E-2"/>
          <c:y val="4.3296089385474863E-2"/>
          <c:w val="0.93476234855545204"/>
          <c:h val="0.6885474860335195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66675">
              <a:noFill/>
              <a:headEnd type="none"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</c:errBars>
          <c:cat>
            <c:strRef>
              <c:f>Sheet1!$A$2:$A$26</c:f>
              <c:strCache>
                <c:ptCount val="25"/>
                <c:pt idx="0">
                  <c:v>TIERRA D. FUEGO</c:v>
                </c:pt>
                <c:pt idx="1">
                  <c:v>MENDOZA</c:v>
                </c:pt>
                <c:pt idx="2">
                  <c:v>MISIONES</c:v>
                </c:pt>
                <c:pt idx="3">
                  <c:v>SAN JUAN</c:v>
                </c:pt>
                <c:pt idx="4">
                  <c:v>SANTIAGO</c:v>
                </c:pt>
                <c:pt idx="5">
                  <c:v>CAPITAL FEDERAL</c:v>
                </c:pt>
                <c:pt idx="6">
                  <c:v>SANTA FE</c:v>
                </c:pt>
                <c:pt idx="7">
                  <c:v>NEUQUÉN</c:v>
                </c:pt>
                <c:pt idx="8">
                  <c:v>ENTRE RÍOS</c:v>
                </c:pt>
                <c:pt idx="9">
                  <c:v>RÍO NEGRO</c:v>
                </c:pt>
                <c:pt idx="10">
                  <c:v>CÓRDOBA</c:v>
                </c:pt>
                <c:pt idx="11">
                  <c:v>CHUBUT</c:v>
                </c:pt>
                <c:pt idx="12">
                  <c:v>JUJUY</c:v>
                </c:pt>
                <c:pt idx="13">
                  <c:v>CHACO</c:v>
                </c:pt>
                <c:pt idx="14">
                  <c:v>SAN LUIS</c:v>
                </c:pt>
                <c:pt idx="15">
                  <c:v>TUCUMÁN</c:v>
                </c:pt>
                <c:pt idx="16">
                  <c:v>SANTA CRUZ</c:v>
                </c:pt>
                <c:pt idx="17">
                  <c:v>SALTA</c:v>
                </c:pt>
                <c:pt idx="18">
                  <c:v>BUENOS AIRES</c:v>
                </c:pt>
                <c:pt idx="19">
                  <c:v>CORRIENTES</c:v>
                </c:pt>
                <c:pt idx="20">
                  <c:v>CATAMARCA</c:v>
                </c:pt>
                <c:pt idx="21">
                  <c:v>LA PAMPA</c:v>
                </c:pt>
                <c:pt idx="22">
                  <c:v>FORMOSA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11.4581</c:v>
                </c:pt>
                <c:pt idx="1">
                  <c:v>11.069100000000001</c:v>
                </c:pt>
                <c:pt idx="2">
                  <c:v>10.926399999999999</c:v>
                </c:pt>
                <c:pt idx="3">
                  <c:v>10.887600000000001</c:v>
                </c:pt>
                <c:pt idx="4">
                  <c:v>10.8786</c:v>
                </c:pt>
                <c:pt idx="5">
                  <c:v>10.743499999999999</c:v>
                </c:pt>
                <c:pt idx="6">
                  <c:v>10.7439</c:v>
                </c:pt>
                <c:pt idx="7">
                  <c:v>10.7544</c:v>
                </c:pt>
                <c:pt idx="8">
                  <c:v>10.720800000000001</c:v>
                </c:pt>
                <c:pt idx="9">
                  <c:v>10.6822</c:v>
                </c:pt>
                <c:pt idx="10">
                  <c:v>10.6447</c:v>
                </c:pt>
                <c:pt idx="11">
                  <c:v>10.7067</c:v>
                </c:pt>
                <c:pt idx="12">
                  <c:v>10.665800000000001</c:v>
                </c:pt>
                <c:pt idx="13">
                  <c:v>10.5983</c:v>
                </c:pt>
                <c:pt idx="14">
                  <c:v>10.581099999999999</c:v>
                </c:pt>
                <c:pt idx="15">
                  <c:v>10.5322</c:v>
                </c:pt>
                <c:pt idx="16">
                  <c:v>10.6357</c:v>
                </c:pt>
                <c:pt idx="17">
                  <c:v>10.511900000000001</c:v>
                </c:pt>
                <c:pt idx="18">
                  <c:v>10.438800000000001</c:v>
                </c:pt>
                <c:pt idx="19">
                  <c:v>10.4613</c:v>
                </c:pt>
                <c:pt idx="20">
                  <c:v>10.2559</c:v>
                </c:pt>
                <c:pt idx="21">
                  <c:v>10.229100000000001</c:v>
                </c:pt>
                <c:pt idx="22">
                  <c:v>10.1348</c:v>
                </c:pt>
                <c:pt idx="23">
                  <c:v>9.6202000000000005</c:v>
                </c:pt>
                <c:pt idx="24">
                  <c:v>10.567259999999999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66675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</c:errBars>
          <c:cat>
            <c:strRef>
              <c:f>Sheet1!$A$2:$A$26</c:f>
              <c:strCache>
                <c:ptCount val="25"/>
                <c:pt idx="0">
                  <c:v>TIERRA D. FUEGO</c:v>
                </c:pt>
                <c:pt idx="1">
                  <c:v>MENDOZA</c:v>
                </c:pt>
                <c:pt idx="2">
                  <c:v>MISIONES</c:v>
                </c:pt>
                <c:pt idx="3">
                  <c:v>SAN JUAN</c:v>
                </c:pt>
                <c:pt idx="4">
                  <c:v>SANTIAGO</c:v>
                </c:pt>
                <c:pt idx="5">
                  <c:v>CAPITAL FEDERAL</c:v>
                </c:pt>
                <c:pt idx="6">
                  <c:v>SANTA FE</c:v>
                </c:pt>
                <c:pt idx="7">
                  <c:v>NEUQUÉN</c:v>
                </c:pt>
                <c:pt idx="8">
                  <c:v>ENTRE RÍOS</c:v>
                </c:pt>
                <c:pt idx="9">
                  <c:v>RÍO NEGRO</c:v>
                </c:pt>
                <c:pt idx="10">
                  <c:v>CÓRDOBA</c:v>
                </c:pt>
                <c:pt idx="11">
                  <c:v>CHUBUT</c:v>
                </c:pt>
                <c:pt idx="12">
                  <c:v>JUJUY</c:v>
                </c:pt>
                <c:pt idx="13">
                  <c:v>CHACO</c:v>
                </c:pt>
                <c:pt idx="14">
                  <c:v>SAN LUIS</c:v>
                </c:pt>
                <c:pt idx="15">
                  <c:v>TUCUMÁN</c:v>
                </c:pt>
                <c:pt idx="16">
                  <c:v>SANTA CRUZ</c:v>
                </c:pt>
                <c:pt idx="17">
                  <c:v>SALTA</c:v>
                </c:pt>
                <c:pt idx="18">
                  <c:v>BUENOS AIRES</c:v>
                </c:pt>
                <c:pt idx="19">
                  <c:v>CORRIENTES</c:v>
                </c:pt>
                <c:pt idx="20">
                  <c:v>CATAMARCA</c:v>
                </c:pt>
                <c:pt idx="21">
                  <c:v>LA PAMPA</c:v>
                </c:pt>
                <c:pt idx="22">
                  <c:v>FORMOSA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11.0419</c:v>
                </c:pt>
                <c:pt idx="1">
                  <c:v>10.976699999999999</c:v>
                </c:pt>
                <c:pt idx="2">
                  <c:v>10.7676</c:v>
                </c:pt>
                <c:pt idx="3">
                  <c:v>10.7402</c:v>
                </c:pt>
                <c:pt idx="4">
                  <c:v>10.7338</c:v>
                </c:pt>
                <c:pt idx="5">
                  <c:v>10.6708</c:v>
                </c:pt>
                <c:pt idx="6">
                  <c:v>10.660500000000001</c:v>
                </c:pt>
                <c:pt idx="7">
                  <c:v>10.6044</c:v>
                </c:pt>
                <c:pt idx="8">
                  <c:v>10.577400000000001</c:v>
                </c:pt>
                <c:pt idx="9">
                  <c:v>10.5337</c:v>
                </c:pt>
                <c:pt idx="10">
                  <c:v>10.569599999999999</c:v>
                </c:pt>
                <c:pt idx="11">
                  <c:v>10.500999999999999</c:v>
                </c:pt>
                <c:pt idx="12">
                  <c:v>10.504200000000001</c:v>
                </c:pt>
                <c:pt idx="13">
                  <c:v>10.446</c:v>
                </c:pt>
                <c:pt idx="14">
                  <c:v>10.3971</c:v>
                </c:pt>
                <c:pt idx="15">
                  <c:v>10.4336</c:v>
                </c:pt>
                <c:pt idx="16">
                  <c:v>10.303800000000001</c:v>
                </c:pt>
                <c:pt idx="17">
                  <c:v>10.388999999999999</c:v>
                </c:pt>
                <c:pt idx="18">
                  <c:v>10.4016</c:v>
                </c:pt>
                <c:pt idx="19">
                  <c:v>10.2951</c:v>
                </c:pt>
                <c:pt idx="20">
                  <c:v>10.031000000000001</c:v>
                </c:pt>
                <c:pt idx="21">
                  <c:v>9.9664999999999999</c:v>
                </c:pt>
                <c:pt idx="22">
                  <c:v>9.9007000000000005</c:v>
                </c:pt>
                <c:pt idx="23">
                  <c:v>9.3842999999999996</c:v>
                </c:pt>
                <c:pt idx="24">
                  <c:v>10.54501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666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rgbClr val="F96F6F"/>
              </a:solidFill>
              <a:ln>
                <a:solidFill>
                  <a:schemeClr val="accent5">
                    <a:lumMod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Sheet1!$A$2:$A$26</c:f>
              <c:strCache>
                <c:ptCount val="25"/>
                <c:pt idx="0">
                  <c:v>TIERRA D. FUEGO</c:v>
                </c:pt>
                <c:pt idx="1">
                  <c:v>MENDOZA</c:v>
                </c:pt>
                <c:pt idx="2">
                  <c:v>MISIONES</c:v>
                </c:pt>
                <c:pt idx="3">
                  <c:v>SAN JUAN</c:v>
                </c:pt>
                <c:pt idx="4">
                  <c:v>SANTIAGO</c:v>
                </c:pt>
                <c:pt idx="5">
                  <c:v>CAPITAL FEDERAL</c:v>
                </c:pt>
                <c:pt idx="6">
                  <c:v>SANTA FE</c:v>
                </c:pt>
                <c:pt idx="7">
                  <c:v>NEUQUÉN</c:v>
                </c:pt>
                <c:pt idx="8">
                  <c:v>ENTRE RÍOS</c:v>
                </c:pt>
                <c:pt idx="9">
                  <c:v>RÍO NEGRO</c:v>
                </c:pt>
                <c:pt idx="10">
                  <c:v>CÓRDOBA</c:v>
                </c:pt>
                <c:pt idx="11">
                  <c:v>CHUBUT</c:v>
                </c:pt>
                <c:pt idx="12">
                  <c:v>JUJUY</c:v>
                </c:pt>
                <c:pt idx="13">
                  <c:v>CHACO</c:v>
                </c:pt>
                <c:pt idx="14">
                  <c:v>SAN LUIS</c:v>
                </c:pt>
                <c:pt idx="15">
                  <c:v>TUCUMÁN</c:v>
                </c:pt>
                <c:pt idx="16">
                  <c:v>SANTA CRUZ</c:v>
                </c:pt>
                <c:pt idx="17">
                  <c:v>SALTA</c:v>
                </c:pt>
                <c:pt idx="18">
                  <c:v>BUENOS AIRES</c:v>
                </c:pt>
                <c:pt idx="19">
                  <c:v>CORRIENTES</c:v>
                </c:pt>
                <c:pt idx="20">
                  <c:v>CATAMARCA</c:v>
                </c:pt>
                <c:pt idx="21">
                  <c:v>LA PAMPA</c:v>
                </c:pt>
                <c:pt idx="22">
                  <c:v>FORMOSA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11.25</c:v>
                </c:pt>
                <c:pt idx="1">
                  <c:v>11.0229</c:v>
                </c:pt>
                <c:pt idx="2">
                  <c:v>10.847</c:v>
                </c:pt>
                <c:pt idx="3">
                  <c:v>10.8139</c:v>
                </c:pt>
                <c:pt idx="4">
                  <c:v>10.8062</c:v>
                </c:pt>
                <c:pt idx="5">
                  <c:v>10.7072</c:v>
                </c:pt>
                <c:pt idx="6">
                  <c:v>10.702199999999999</c:v>
                </c:pt>
                <c:pt idx="7">
                  <c:v>10.679399999999999</c:v>
                </c:pt>
                <c:pt idx="8">
                  <c:v>10.649100000000001</c:v>
                </c:pt>
                <c:pt idx="9">
                  <c:v>10.608000000000001</c:v>
                </c:pt>
                <c:pt idx="10">
                  <c:v>10.607200000000001</c:v>
                </c:pt>
                <c:pt idx="11">
                  <c:v>10.603899999999999</c:v>
                </c:pt>
                <c:pt idx="12">
                  <c:v>10.585000000000001</c:v>
                </c:pt>
                <c:pt idx="13">
                  <c:v>10.5221</c:v>
                </c:pt>
                <c:pt idx="14">
                  <c:v>10.489100000000001</c:v>
                </c:pt>
                <c:pt idx="15">
                  <c:v>10.482900000000001</c:v>
                </c:pt>
                <c:pt idx="16">
                  <c:v>10.4697</c:v>
                </c:pt>
                <c:pt idx="17">
                  <c:v>10.4505</c:v>
                </c:pt>
                <c:pt idx="18">
                  <c:v>10.420199999999999</c:v>
                </c:pt>
                <c:pt idx="19">
                  <c:v>10.3782</c:v>
                </c:pt>
                <c:pt idx="20">
                  <c:v>10.1435</c:v>
                </c:pt>
                <c:pt idx="21">
                  <c:v>10.097799999999999</c:v>
                </c:pt>
                <c:pt idx="22">
                  <c:v>10.017799999999999</c:v>
                </c:pt>
                <c:pt idx="23">
                  <c:v>9.5022000000000002</c:v>
                </c:pt>
                <c:pt idx="24">
                  <c:v>10.55613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accent5">
                  <a:lumMod val="25000"/>
                </a:schemeClr>
              </a:solidFill>
              <a:round/>
              <a:headEnd type="none"/>
              <a:tailEnd type="none"/>
            </a:ln>
          </c:spPr>
        </c:hiLowLines>
        <c:axId val="178337280"/>
        <c:axId val="178338816"/>
      </c:stockChart>
      <c:catAx>
        <c:axId val="1783372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5400000" vert="horz"/>
          <a:lstStyle/>
          <a:p>
            <a:pPr>
              <a:defRPr sz="1100" b="1" i="0" baseline="0">
                <a:latin typeface="Arial" pitchFamily="34" charset="0"/>
              </a:defRPr>
            </a:pPr>
            <a:endParaRPr lang="es-AR"/>
          </a:p>
        </c:txPr>
        <c:crossAx val="178338816"/>
        <c:crossesAt val="9.3000000000000007"/>
        <c:auto val="1"/>
        <c:lblAlgn val="ctr"/>
        <c:lblOffset val="100"/>
        <c:tickLblSkip val="1"/>
        <c:tickMarkSkip val="1"/>
        <c:noMultiLvlLbl val="0"/>
      </c:catAx>
      <c:valAx>
        <c:axId val="178338816"/>
        <c:scaling>
          <c:orientation val="minMax"/>
          <c:max val="11.3"/>
          <c:min val="9.3000000000000007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s-ES_tradnl" sz="1200" dirty="0" smtClean="0"/>
                  <a:t>gr/dL</a:t>
                </a:r>
                <a:endParaRPr lang="es-AR" sz="1200" dirty="0"/>
              </a:p>
            </c:rich>
          </c:tx>
          <c:layout>
            <c:manualLayout>
              <c:xMode val="edge"/>
              <c:yMode val="edge"/>
              <c:x val="3.7664783427495289E-2"/>
              <c:y val="4.6049494763429422E-3"/>
            </c:manualLayout>
          </c:layout>
          <c:overlay val="0"/>
        </c:title>
        <c:numFmt formatCode="0.0" sourceLinked="0"/>
        <c:majorTickMark val="in"/>
        <c:minorTickMark val="out"/>
        <c:tickLblPos val="nextTo"/>
        <c:txPr>
          <a:bodyPr rot="0" vert="horz"/>
          <a:lstStyle/>
          <a:p>
            <a:pPr>
              <a:defRPr sz="1200" b="1" i="0" baseline="0"/>
            </a:pPr>
            <a:endParaRPr lang="es-AR"/>
          </a:p>
        </c:txPr>
        <c:crossAx val="178337280"/>
        <c:crosses val="autoZero"/>
        <c:crossBetween val="between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31693989071038E-2"/>
          <c:y val="2.2251308900523559E-2"/>
          <c:w val="0.90892531876138416"/>
          <c:h val="0.73298429319371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rgbClr val="D3EBED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24"/>
              <c:layout>
                <c:manualLayout>
                  <c:x val="-2.5195613185836494E-2"/>
                  <c:y val="6.2992125984252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 b="1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Sheet1!$A$2:$A$26</c:f>
              <c:strCache>
                <c:ptCount val="25"/>
                <c:pt idx="0">
                  <c:v>TIERRA D. FUEGO</c:v>
                </c:pt>
                <c:pt idx="1">
                  <c:v>MISIONES</c:v>
                </c:pt>
                <c:pt idx="2">
                  <c:v>SAN JUAN</c:v>
                </c:pt>
                <c:pt idx="3">
                  <c:v>CHUBUT</c:v>
                </c:pt>
                <c:pt idx="4">
                  <c:v>SANTIAGO</c:v>
                </c:pt>
                <c:pt idx="5">
                  <c:v>SANTA FE</c:v>
                </c:pt>
                <c:pt idx="6">
                  <c:v>MENDOZA</c:v>
                </c:pt>
                <c:pt idx="7">
                  <c:v>CAPITAL FEDERAL</c:v>
                </c:pt>
                <c:pt idx="8">
                  <c:v>ENTRE RÍOS</c:v>
                </c:pt>
                <c:pt idx="9">
                  <c:v>SANTA CRUZ</c:v>
                </c:pt>
                <c:pt idx="10">
                  <c:v>NEUQUÉN</c:v>
                </c:pt>
                <c:pt idx="11">
                  <c:v>CHACO</c:v>
                </c:pt>
                <c:pt idx="12">
                  <c:v>TUCUMÁN</c:v>
                </c:pt>
                <c:pt idx="13">
                  <c:v>SAN LUIS</c:v>
                </c:pt>
                <c:pt idx="14">
                  <c:v>CÓRDOBA</c:v>
                </c:pt>
                <c:pt idx="15">
                  <c:v>CORRIENTES</c:v>
                </c:pt>
                <c:pt idx="16">
                  <c:v>RÍO NEGRO</c:v>
                </c:pt>
                <c:pt idx="17">
                  <c:v>BUENOS AIRES</c:v>
                </c:pt>
                <c:pt idx="18">
                  <c:v>FORMOSA</c:v>
                </c:pt>
                <c:pt idx="19">
                  <c:v>LA PAMPA</c:v>
                </c:pt>
                <c:pt idx="20">
                  <c:v>SALTA</c:v>
                </c:pt>
                <c:pt idx="21">
                  <c:v>JUJUY</c:v>
                </c:pt>
                <c:pt idx="22">
                  <c:v>CATAMARCA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37.096774193548384</c:v>
                </c:pt>
                <c:pt idx="1">
                  <c:v>51.463963963963963</c:v>
                </c:pt>
                <c:pt idx="2">
                  <c:v>41.020608439646715</c:v>
                </c:pt>
                <c:pt idx="3">
                  <c:v>45.756457564575648</c:v>
                </c:pt>
                <c:pt idx="4">
                  <c:v>38.044579533941238</c:v>
                </c:pt>
                <c:pt idx="5">
                  <c:v>40.485451999377624</c:v>
                </c:pt>
                <c:pt idx="6">
                  <c:v>42.07349547310492</c:v>
                </c:pt>
                <c:pt idx="7">
                  <c:v>40.062180768376635</c:v>
                </c:pt>
                <c:pt idx="8">
                  <c:v>40.58988764044944</c:v>
                </c:pt>
                <c:pt idx="9">
                  <c:v>31.347150259067359</c:v>
                </c:pt>
                <c:pt idx="10">
                  <c:v>38.924518993586581</c:v>
                </c:pt>
                <c:pt idx="11">
                  <c:v>33.679294239750909</c:v>
                </c:pt>
                <c:pt idx="12">
                  <c:v>38.114997036158861</c:v>
                </c:pt>
                <c:pt idx="13">
                  <c:v>36.806596701649177</c:v>
                </c:pt>
                <c:pt idx="14">
                  <c:v>35.358782314568735</c:v>
                </c:pt>
                <c:pt idx="15">
                  <c:v>33.839859731151371</c:v>
                </c:pt>
                <c:pt idx="16">
                  <c:v>35.249621785173979</c:v>
                </c:pt>
                <c:pt idx="17">
                  <c:v>35.476899713801764</c:v>
                </c:pt>
                <c:pt idx="18">
                  <c:v>36.70360110803324</c:v>
                </c:pt>
                <c:pt idx="19">
                  <c:v>30.805687203791468</c:v>
                </c:pt>
                <c:pt idx="20">
                  <c:v>35.322195704057279</c:v>
                </c:pt>
                <c:pt idx="21">
                  <c:v>28.689982216953172</c:v>
                </c:pt>
                <c:pt idx="22">
                  <c:v>26.521239954075774</c:v>
                </c:pt>
                <c:pt idx="23">
                  <c:v>23.019271948608136</c:v>
                </c:pt>
                <c:pt idx="24">
                  <c:v>37.131667877333165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.0" sourceLinked="0"/>
            <c:txPr>
              <a:bodyPr rot="0" vert="horz"/>
              <a:lstStyle/>
              <a:p>
                <a:pPr>
                  <a:defRPr sz="8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25"/>
                <c:pt idx="0">
                  <c:v>TIERRA D. FUEGO</c:v>
                </c:pt>
                <c:pt idx="1">
                  <c:v>MISIONES</c:v>
                </c:pt>
                <c:pt idx="2">
                  <c:v>SAN JUAN</c:v>
                </c:pt>
                <c:pt idx="3">
                  <c:v>CHUBUT</c:v>
                </c:pt>
                <c:pt idx="4">
                  <c:v>SANTIAGO</c:v>
                </c:pt>
                <c:pt idx="5">
                  <c:v>SANTA FE</c:v>
                </c:pt>
                <c:pt idx="6">
                  <c:v>MENDOZA</c:v>
                </c:pt>
                <c:pt idx="7">
                  <c:v>CAPITAL FEDERAL</c:v>
                </c:pt>
                <c:pt idx="8">
                  <c:v>ENTRE RÍOS</c:v>
                </c:pt>
                <c:pt idx="9">
                  <c:v>SANTA CRUZ</c:v>
                </c:pt>
                <c:pt idx="10">
                  <c:v>NEUQUÉN</c:v>
                </c:pt>
                <c:pt idx="11">
                  <c:v>CHACO</c:v>
                </c:pt>
                <c:pt idx="12">
                  <c:v>TUCUMÁN</c:v>
                </c:pt>
                <c:pt idx="13">
                  <c:v>SAN LUIS</c:v>
                </c:pt>
                <c:pt idx="14">
                  <c:v>CÓRDOBA</c:v>
                </c:pt>
                <c:pt idx="15">
                  <c:v>CORRIENTES</c:v>
                </c:pt>
                <c:pt idx="16">
                  <c:v>RÍO NEGRO</c:v>
                </c:pt>
                <c:pt idx="17">
                  <c:v>BUENOS AIRES</c:v>
                </c:pt>
                <c:pt idx="18">
                  <c:v>FORMOSA</c:v>
                </c:pt>
                <c:pt idx="19">
                  <c:v>LA PAMPA</c:v>
                </c:pt>
                <c:pt idx="20">
                  <c:v>SALTA</c:v>
                </c:pt>
                <c:pt idx="21">
                  <c:v>JUJUY</c:v>
                </c:pt>
                <c:pt idx="22">
                  <c:v>CATAMARCA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61.7241</c:v>
                </c:pt>
                <c:pt idx="1">
                  <c:v>50.276200000000003</c:v>
                </c:pt>
                <c:pt idx="2">
                  <c:v>44.381999999999998</c:v>
                </c:pt>
                <c:pt idx="3">
                  <c:v>41.919199999999996</c:v>
                </c:pt>
                <c:pt idx="4">
                  <c:v>41.868200000000002</c:v>
                </c:pt>
                <c:pt idx="5">
                  <c:v>41.776400000000002</c:v>
                </c:pt>
                <c:pt idx="6">
                  <c:v>41.458399999999997</c:v>
                </c:pt>
                <c:pt idx="7">
                  <c:v>41.193199999999997</c:v>
                </c:pt>
                <c:pt idx="8">
                  <c:v>40.114600000000003</c:v>
                </c:pt>
                <c:pt idx="9">
                  <c:v>39.0351</c:v>
                </c:pt>
                <c:pt idx="10">
                  <c:v>36.453200000000002</c:v>
                </c:pt>
                <c:pt idx="11">
                  <c:v>36.254600000000003</c:v>
                </c:pt>
                <c:pt idx="12">
                  <c:v>35.978299999999997</c:v>
                </c:pt>
                <c:pt idx="13">
                  <c:v>35.622900000000001</c:v>
                </c:pt>
                <c:pt idx="14">
                  <c:v>35.201799999999999</c:v>
                </c:pt>
                <c:pt idx="15">
                  <c:v>34.708500000000001</c:v>
                </c:pt>
                <c:pt idx="16">
                  <c:v>34.578200000000002</c:v>
                </c:pt>
                <c:pt idx="17">
                  <c:v>34.398899999999998</c:v>
                </c:pt>
                <c:pt idx="18">
                  <c:v>31.515799999999999</c:v>
                </c:pt>
                <c:pt idx="19">
                  <c:v>31.4129</c:v>
                </c:pt>
                <c:pt idx="20">
                  <c:v>31.409700000000001</c:v>
                </c:pt>
                <c:pt idx="21">
                  <c:v>30.509399999999999</c:v>
                </c:pt>
                <c:pt idx="22">
                  <c:v>22.2334</c:v>
                </c:pt>
                <c:pt idx="23">
                  <c:v>16.9435</c:v>
                </c:pt>
                <c:pt idx="24">
                  <c:v>36.746200000000002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51"/>
        <c:axId val="184459648"/>
        <c:axId val="184480128"/>
      </c:barChart>
      <c:catAx>
        <c:axId val="1844596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480128"/>
        <c:crosses val="autoZero"/>
        <c:auto val="0"/>
        <c:lblAlgn val="ctr"/>
        <c:lblOffset val="500"/>
        <c:tickLblSkip val="1"/>
        <c:tickMarkSkip val="1"/>
        <c:noMultiLvlLbl val="0"/>
      </c:catAx>
      <c:valAx>
        <c:axId val="184480128"/>
        <c:scaling>
          <c:orientation val="minMax"/>
          <c:max val="6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1.9125683060109287E-2"/>
              <c:y val="0.23036649214659685"/>
            </c:manualLayout>
          </c:layout>
          <c:overlay val="0"/>
          <c:spPr>
            <a:noFill/>
            <a:ln w="24686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459648"/>
        <c:crosses val="autoZero"/>
        <c:crossBetween val="between"/>
        <c:majorUnit val="10"/>
        <c:minorUnit val="2"/>
      </c:valAx>
      <c:spPr>
        <a:noFill/>
        <a:ln w="12343">
          <a:solidFill>
            <a:srgbClr val="FFFFFF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83886570959902684"/>
          <c:y val="0.12226821253642509"/>
          <c:w val="0.10589019520706848"/>
          <c:h val="9.0219935106536878E-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012203982976701E-2"/>
          <c:y val="5.8606723435958095E-2"/>
          <c:w val="0.93476234855545204"/>
          <c:h val="0.75325927838083351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66675">
              <a:noFill/>
              <a:headEnd type="none"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</c:errBars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9.4830000000000005</c:v>
                </c:pt>
                <c:pt idx="1">
                  <c:v>9.5008999999999997</c:v>
                </c:pt>
                <c:pt idx="2">
                  <c:v>9.6795000000000009</c:v>
                </c:pt>
                <c:pt idx="3">
                  <c:v>9.9183000000000003</c:v>
                </c:pt>
                <c:pt idx="4">
                  <c:v>10.220599999999999</c:v>
                </c:pt>
                <c:pt idx="5">
                  <c:v>10.3749</c:v>
                </c:pt>
                <c:pt idx="6">
                  <c:v>10.341699999999999</c:v>
                </c:pt>
                <c:pt idx="7">
                  <c:v>10.456200000000001</c:v>
                </c:pt>
                <c:pt idx="8">
                  <c:v>10.4559</c:v>
                </c:pt>
                <c:pt idx="9">
                  <c:v>10.3384</c:v>
                </c:pt>
                <c:pt idx="10">
                  <c:v>10.458500000000001</c:v>
                </c:pt>
                <c:pt idx="11">
                  <c:v>10.321899999999999</c:v>
                </c:pt>
                <c:pt idx="12">
                  <c:v>10.4145</c:v>
                </c:pt>
                <c:pt idx="13">
                  <c:v>10.5479</c:v>
                </c:pt>
                <c:pt idx="14">
                  <c:v>10.515000000000001</c:v>
                </c:pt>
                <c:pt idx="15">
                  <c:v>10.4849</c:v>
                </c:pt>
                <c:pt idx="16">
                  <c:v>10.5924</c:v>
                </c:pt>
                <c:pt idx="17">
                  <c:v>10.666</c:v>
                </c:pt>
                <c:pt idx="18">
                  <c:v>10.704000000000001</c:v>
                </c:pt>
                <c:pt idx="19">
                  <c:v>10.721399999999999</c:v>
                </c:pt>
                <c:pt idx="20">
                  <c:v>10.656599999999999</c:v>
                </c:pt>
                <c:pt idx="21">
                  <c:v>10.7492</c:v>
                </c:pt>
                <c:pt idx="22">
                  <c:v>10.7441</c:v>
                </c:pt>
                <c:pt idx="23">
                  <c:v>10.7319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66675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</c:errBars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9.0968999999999998</c:v>
                </c:pt>
                <c:pt idx="1">
                  <c:v>9.2315000000000005</c:v>
                </c:pt>
                <c:pt idx="2">
                  <c:v>9.4525000000000006</c:v>
                </c:pt>
                <c:pt idx="3">
                  <c:v>9.7052999999999994</c:v>
                </c:pt>
                <c:pt idx="4">
                  <c:v>9.9946999999999999</c:v>
                </c:pt>
                <c:pt idx="5">
                  <c:v>10.1518</c:v>
                </c:pt>
                <c:pt idx="6">
                  <c:v>10.139200000000001</c:v>
                </c:pt>
                <c:pt idx="7">
                  <c:v>10.2395</c:v>
                </c:pt>
                <c:pt idx="8">
                  <c:v>10.229100000000001</c:v>
                </c:pt>
                <c:pt idx="9">
                  <c:v>10.104100000000001</c:v>
                </c:pt>
                <c:pt idx="10">
                  <c:v>10.2324</c:v>
                </c:pt>
                <c:pt idx="11">
                  <c:v>10.102600000000001</c:v>
                </c:pt>
                <c:pt idx="12">
                  <c:v>10.188800000000001</c:v>
                </c:pt>
                <c:pt idx="13">
                  <c:v>10.329599999999999</c:v>
                </c:pt>
                <c:pt idx="14">
                  <c:v>10.3055</c:v>
                </c:pt>
                <c:pt idx="15">
                  <c:v>10.269500000000001</c:v>
                </c:pt>
                <c:pt idx="16">
                  <c:v>10.3788</c:v>
                </c:pt>
                <c:pt idx="17">
                  <c:v>10.4339</c:v>
                </c:pt>
                <c:pt idx="18">
                  <c:v>10.4925</c:v>
                </c:pt>
                <c:pt idx="19">
                  <c:v>10.4901</c:v>
                </c:pt>
                <c:pt idx="20">
                  <c:v>10.404199999999999</c:v>
                </c:pt>
                <c:pt idx="21">
                  <c:v>10.511799999999999</c:v>
                </c:pt>
                <c:pt idx="22">
                  <c:v>10.478999999999999</c:v>
                </c:pt>
                <c:pt idx="23">
                  <c:v>10.4975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666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rgbClr val="F96F6F"/>
              </a:solidFill>
              <a:ln>
                <a:solidFill>
                  <a:schemeClr val="accent5">
                    <a:lumMod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txPr>
              <a:bodyPr/>
              <a:lstStyle/>
              <a:p>
                <a:pPr>
                  <a:defRPr sz="600"/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9.2899999999999991</c:v>
                </c:pt>
                <c:pt idx="1">
                  <c:v>9.3661999999999992</c:v>
                </c:pt>
                <c:pt idx="2">
                  <c:v>9.5660000000000007</c:v>
                </c:pt>
                <c:pt idx="3">
                  <c:v>9.8117999999999999</c:v>
                </c:pt>
                <c:pt idx="4">
                  <c:v>10.1076</c:v>
                </c:pt>
                <c:pt idx="5">
                  <c:v>10.263299999999999</c:v>
                </c:pt>
                <c:pt idx="6">
                  <c:v>10.240399999999999</c:v>
                </c:pt>
                <c:pt idx="7">
                  <c:v>10.347799999999999</c:v>
                </c:pt>
                <c:pt idx="8">
                  <c:v>10.342499999999999</c:v>
                </c:pt>
                <c:pt idx="9">
                  <c:v>10.221299999999999</c:v>
                </c:pt>
                <c:pt idx="10">
                  <c:v>10.345499999999999</c:v>
                </c:pt>
                <c:pt idx="11">
                  <c:v>10.212199999999999</c:v>
                </c:pt>
                <c:pt idx="12">
                  <c:v>10.301600000000001</c:v>
                </c:pt>
                <c:pt idx="13">
                  <c:v>10.438700000000001</c:v>
                </c:pt>
                <c:pt idx="14">
                  <c:v>10.4102</c:v>
                </c:pt>
                <c:pt idx="15">
                  <c:v>10.3772</c:v>
                </c:pt>
                <c:pt idx="16">
                  <c:v>10.4856</c:v>
                </c:pt>
                <c:pt idx="17">
                  <c:v>10.549899999999999</c:v>
                </c:pt>
                <c:pt idx="18">
                  <c:v>10.5982</c:v>
                </c:pt>
                <c:pt idx="19">
                  <c:v>10.6058</c:v>
                </c:pt>
                <c:pt idx="20">
                  <c:v>10.5304</c:v>
                </c:pt>
                <c:pt idx="21">
                  <c:v>10.6305</c:v>
                </c:pt>
                <c:pt idx="22">
                  <c:v>10.611599999999999</c:v>
                </c:pt>
                <c:pt idx="23">
                  <c:v>10.614699999999999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accent5">
                  <a:lumMod val="25000"/>
                </a:schemeClr>
              </a:solidFill>
              <a:round/>
              <a:headEnd type="none"/>
              <a:tailEnd type="none"/>
            </a:ln>
          </c:spPr>
        </c:hiLowLines>
        <c:axId val="107597824"/>
        <c:axId val="107599744"/>
      </c:stockChart>
      <c:catAx>
        <c:axId val="10759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s-ES_tradnl" sz="1400" dirty="0" smtClean="0"/>
                  <a:t>Cursando el mes</a:t>
                </a:r>
                <a:r>
                  <a:rPr lang="es-ES_tradnl" sz="1400" baseline="0" dirty="0" smtClean="0"/>
                  <a:t> </a:t>
                </a:r>
                <a:endParaRPr lang="es-AR" sz="1400" dirty="0"/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200" b="1" i="0" baseline="0">
                <a:latin typeface="Arial" pitchFamily="34" charset="0"/>
              </a:defRPr>
            </a:pPr>
            <a:endParaRPr lang="es-AR"/>
          </a:p>
        </c:txPr>
        <c:crossAx val="107599744"/>
        <c:crossesAt val="9"/>
        <c:auto val="1"/>
        <c:lblAlgn val="ctr"/>
        <c:lblOffset val="100"/>
        <c:tickLblSkip val="1"/>
        <c:tickMarkSkip val="1"/>
        <c:noMultiLvlLbl val="0"/>
      </c:catAx>
      <c:valAx>
        <c:axId val="107599744"/>
        <c:scaling>
          <c:orientation val="minMax"/>
          <c:max val="10.8"/>
          <c:min val="9"/>
        </c:scaling>
        <c:delete val="0"/>
        <c:axPos val="l"/>
        <c:majorGridlines>
          <c:spPr>
            <a:ln w="3175">
              <a:solidFill>
                <a:srgbClr val="FFFFFF">
                  <a:lumMod val="75000"/>
                </a:srgb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s-ES_tradnl" sz="1200" dirty="0" smtClean="0"/>
                  <a:t>gr/dL</a:t>
                </a:r>
                <a:endParaRPr lang="es-AR" sz="1200" dirty="0"/>
              </a:p>
            </c:rich>
          </c:tx>
          <c:layout>
            <c:manualLayout>
              <c:xMode val="edge"/>
              <c:yMode val="edge"/>
              <c:x val="4.3691148775894535E-2"/>
              <c:y val="1.0829679055268368E-2"/>
            </c:manualLayout>
          </c:layout>
          <c:overlay val="0"/>
        </c:title>
        <c:numFmt formatCode="0.0" sourceLinked="0"/>
        <c:majorTickMark val="in"/>
        <c:minorTickMark val="out"/>
        <c:tickLblPos val="nextTo"/>
        <c:txPr>
          <a:bodyPr rot="0" vert="horz"/>
          <a:lstStyle/>
          <a:p>
            <a:pPr>
              <a:defRPr sz="1200" b="1" i="0" baseline="0"/>
            </a:pPr>
            <a:endParaRPr lang="es-AR"/>
          </a:p>
        </c:txPr>
        <c:crossAx val="107597824"/>
        <c:crosses val="autoZero"/>
        <c:crossBetween val="between"/>
        <c:majorUnit val="0.5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110808356039965E-2"/>
          <c:y val="2.0942408376963352E-2"/>
          <c:w val="0.91916439600363309"/>
          <c:h val="0.73560209424083778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30144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  <c:spPr>
              <a:ln w="13398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Sheet1!$A$2:$A$26</c:f>
              <c:strCache>
                <c:ptCount val="25"/>
                <c:pt idx="0">
                  <c:v>LA RIOJA</c:v>
                </c:pt>
                <c:pt idx="1">
                  <c:v>CATAMARCA</c:v>
                </c:pt>
                <c:pt idx="2">
                  <c:v>SAN JUAN</c:v>
                </c:pt>
                <c:pt idx="3">
                  <c:v>SALTA </c:v>
                </c:pt>
                <c:pt idx="4">
                  <c:v>TUCUMÁN</c:v>
                </c:pt>
                <c:pt idx="5">
                  <c:v>JUJUY</c:v>
                </c:pt>
                <c:pt idx="6">
                  <c:v>SANTIAGO</c:v>
                </c:pt>
                <c:pt idx="7">
                  <c:v>TIERRA D. FUEGO</c:v>
                </c:pt>
                <c:pt idx="8">
                  <c:v>MENDOZA</c:v>
                </c:pt>
                <c:pt idx="9">
                  <c:v>RÍO NEGRO</c:v>
                </c:pt>
                <c:pt idx="10">
                  <c:v>CÓRDOBA</c:v>
                </c:pt>
                <c:pt idx="11">
                  <c:v>CHUBUT</c:v>
                </c:pt>
                <c:pt idx="12">
                  <c:v>LA PAMPA</c:v>
                </c:pt>
                <c:pt idx="13">
                  <c:v>MISIONES </c:v>
                </c:pt>
                <c:pt idx="14">
                  <c:v>NEUQUÉN</c:v>
                </c:pt>
                <c:pt idx="15">
                  <c:v>SAN LUIS</c:v>
                </c:pt>
                <c:pt idx="16">
                  <c:v>SANTA FE</c:v>
                </c:pt>
                <c:pt idx="17">
                  <c:v>ENTRE RÍOS</c:v>
                </c:pt>
                <c:pt idx="18">
                  <c:v>CORRIENTES</c:v>
                </c:pt>
                <c:pt idx="19">
                  <c:v>BUENOS AIRES</c:v>
                </c:pt>
                <c:pt idx="20">
                  <c:v>CAPITAL</c:v>
                </c:pt>
                <c:pt idx="21">
                  <c:v>CHACO</c:v>
                </c:pt>
                <c:pt idx="22">
                  <c:v>SANTA CRUZ</c:v>
                </c:pt>
                <c:pt idx="23">
                  <c:v>FORMOSA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340.95995985998587</c:v>
                </c:pt>
                <c:pt idx="1">
                  <c:v>320.58096248966604</c:v>
                </c:pt>
                <c:pt idx="2">
                  <c:v>291.60779655640027</c:v>
                </c:pt>
                <c:pt idx="3">
                  <c:v>253.19592465659227</c:v>
                </c:pt>
                <c:pt idx="4">
                  <c:v>248.72848049362383</c:v>
                </c:pt>
                <c:pt idx="5">
                  <c:v>257.79750653507335</c:v>
                </c:pt>
                <c:pt idx="6">
                  <c:v>247.14614667319168</c:v>
                </c:pt>
                <c:pt idx="7">
                  <c:v>294.26234960884409</c:v>
                </c:pt>
                <c:pt idx="8">
                  <c:v>201.33243714112598</c:v>
                </c:pt>
                <c:pt idx="9">
                  <c:v>214.75154883115246</c:v>
                </c:pt>
                <c:pt idx="10">
                  <c:v>189.8747834247738</c:v>
                </c:pt>
                <c:pt idx="11">
                  <c:v>215.04583120064919</c:v>
                </c:pt>
                <c:pt idx="12">
                  <c:v>219.55945575522432</c:v>
                </c:pt>
                <c:pt idx="13">
                  <c:v>199.93844223559327</c:v>
                </c:pt>
                <c:pt idx="14">
                  <c:v>205.78365228599577</c:v>
                </c:pt>
                <c:pt idx="15">
                  <c:v>197.40554801966658</c:v>
                </c:pt>
                <c:pt idx="16">
                  <c:v>163.65995345271105</c:v>
                </c:pt>
                <c:pt idx="17">
                  <c:v>170.59712516836905</c:v>
                </c:pt>
                <c:pt idx="18">
                  <c:v>174.68019026716576</c:v>
                </c:pt>
                <c:pt idx="19">
                  <c:v>151.64487762390721</c:v>
                </c:pt>
                <c:pt idx="20">
                  <c:v>156.51375016712564</c:v>
                </c:pt>
                <c:pt idx="21">
                  <c:v>164.42912698377802</c:v>
                </c:pt>
                <c:pt idx="22">
                  <c:v>187.66750878619459</c:v>
                </c:pt>
                <c:pt idx="23">
                  <c:v>165.49303309648107</c:v>
                </c:pt>
                <c:pt idx="24">
                  <c:v>166.66723782358187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30144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  <c:spPr>
              <a:ln w="13398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Sheet1!$A$2:$A$26</c:f>
              <c:strCache>
                <c:ptCount val="25"/>
                <c:pt idx="0">
                  <c:v>LA RIOJA</c:v>
                </c:pt>
                <c:pt idx="1">
                  <c:v>CATAMARCA</c:v>
                </c:pt>
                <c:pt idx="2">
                  <c:v>SAN JUAN</c:v>
                </c:pt>
                <c:pt idx="3">
                  <c:v>SALTA </c:v>
                </c:pt>
                <c:pt idx="4">
                  <c:v>TUCUMÁN</c:v>
                </c:pt>
                <c:pt idx="5">
                  <c:v>JUJUY</c:v>
                </c:pt>
                <c:pt idx="6">
                  <c:v>SANTIAGO</c:v>
                </c:pt>
                <c:pt idx="7">
                  <c:v>TIERRA D. FUEGO</c:v>
                </c:pt>
                <c:pt idx="8">
                  <c:v>MENDOZA</c:v>
                </c:pt>
                <c:pt idx="9">
                  <c:v>RÍO NEGRO</c:v>
                </c:pt>
                <c:pt idx="10">
                  <c:v>CÓRDOBA</c:v>
                </c:pt>
                <c:pt idx="11">
                  <c:v>CHUBUT</c:v>
                </c:pt>
                <c:pt idx="12">
                  <c:v>LA PAMPA</c:v>
                </c:pt>
                <c:pt idx="13">
                  <c:v>MISIONES </c:v>
                </c:pt>
                <c:pt idx="14">
                  <c:v>NEUQUÉN</c:v>
                </c:pt>
                <c:pt idx="15">
                  <c:v>SAN LUIS</c:v>
                </c:pt>
                <c:pt idx="16">
                  <c:v>SANTA FE</c:v>
                </c:pt>
                <c:pt idx="17">
                  <c:v>ENTRE RÍOS</c:v>
                </c:pt>
                <c:pt idx="18">
                  <c:v>CORRIENTES</c:v>
                </c:pt>
                <c:pt idx="19">
                  <c:v>BUENOS AIRES</c:v>
                </c:pt>
                <c:pt idx="20">
                  <c:v>CAPITAL</c:v>
                </c:pt>
                <c:pt idx="21">
                  <c:v>CHACO</c:v>
                </c:pt>
                <c:pt idx="22">
                  <c:v>SANTA CRUZ</c:v>
                </c:pt>
                <c:pt idx="23">
                  <c:v>FORMOSA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224.10882028047402</c:v>
                </c:pt>
                <c:pt idx="1">
                  <c:v>213.0957744936272</c:v>
                </c:pt>
                <c:pt idx="2">
                  <c:v>215.95998561708004</c:v>
                </c:pt>
                <c:pt idx="3">
                  <c:v>196.90868596423124</c:v>
                </c:pt>
                <c:pt idx="4">
                  <c:v>199.64092853285499</c:v>
                </c:pt>
                <c:pt idx="5">
                  <c:v>183.31404668998593</c:v>
                </c:pt>
                <c:pt idx="6">
                  <c:v>182.38955787983195</c:v>
                </c:pt>
                <c:pt idx="7">
                  <c:v>128.95870108411376</c:v>
                </c:pt>
                <c:pt idx="8">
                  <c:v>162.70580897581306</c:v>
                </c:pt>
                <c:pt idx="9">
                  <c:v>150.02836970925804</c:v>
                </c:pt>
                <c:pt idx="10">
                  <c:v>162.85302427393563</c:v>
                </c:pt>
                <c:pt idx="11">
                  <c:v>141.34700026478774</c:v>
                </c:pt>
                <c:pt idx="12">
                  <c:v>132.936847443278</c:v>
                </c:pt>
                <c:pt idx="13">
                  <c:v>147.01436362163787</c:v>
                </c:pt>
                <c:pt idx="14">
                  <c:v>136.18913125331994</c:v>
                </c:pt>
                <c:pt idx="15">
                  <c:v>123.46292420258285</c:v>
                </c:pt>
                <c:pt idx="16">
                  <c:v>138.21640776885519</c:v>
                </c:pt>
                <c:pt idx="17">
                  <c:v>128.7428691494944</c:v>
                </c:pt>
                <c:pt idx="18">
                  <c:v>125.41833453413143</c:v>
                </c:pt>
                <c:pt idx="19">
                  <c:v>140.19806608737031</c:v>
                </c:pt>
                <c:pt idx="20">
                  <c:v>131.80292311367114</c:v>
                </c:pt>
                <c:pt idx="21">
                  <c:v>116.47261335328571</c:v>
                </c:pt>
                <c:pt idx="22">
                  <c:v>93.972182585803623</c:v>
                </c:pt>
                <c:pt idx="23">
                  <c:v>100.59626959010792</c:v>
                </c:pt>
                <c:pt idx="24">
                  <c:v>159.06770440419109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0144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gradFill>
                <a:gsLst>
                  <a:gs pos="0">
                    <a:srgbClr val="BBE0E3">
                      <a:shade val="30000"/>
                      <a:satMod val="115000"/>
                    </a:srgbClr>
                  </a:gs>
                  <a:gs pos="50000">
                    <a:srgbClr val="BBE0E3">
                      <a:shade val="67500"/>
                      <a:satMod val="115000"/>
                    </a:srgbClr>
                  </a:gs>
                  <a:gs pos="100000">
                    <a:srgbClr val="BBE0E3">
                      <a:shade val="100000"/>
                      <a:satMod val="115000"/>
                    </a:srgbClr>
                  </a:gs>
                </a:gsLst>
                <a:lin ang="5400000" scaled="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Sheet1!$A$2:$A$26</c:f>
              <c:strCache>
                <c:ptCount val="25"/>
                <c:pt idx="0">
                  <c:v>LA RIOJA</c:v>
                </c:pt>
                <c:pt idx="1">
                  <c:v>CATAMARCA</c:v>
                </c:pt>
                <c:pt idx="2">
                  <c:v>SAN JUAN</c:v>
                </c:pt>
                <c:pt idx="3">
                  <c:v>SALTA </c:v>
                </c:pt>
                <c:pt idx="4">
                  <c:v>TUCUMÁN</c:v>
                </c:pt>
                <c:pt idx="5">
                  <c:v>JUJUY</c:v>
                </c:pt>
                <c:pt idx="6">
                  <c:v>SANTIAGO</c:v>
                </c:pt>
                <c:pt idx="7">
                  <c:v>TIERRA D. FUEGO</c:v>
                </c:pt>
                <c:pt idx="8">
                  <c:v>MENDOZA</c:v>
                </c:pt>
                <c:pt idx="9">
                  <c:v>RÍO NEGRO</c:v>
                </c:pt>
                <c:pt idx="10">
                  <c:v>CÓRDOBA</c:v>
                </c:pt>
                <c:pt idx="11">
                  <c:v>CHUBUT</c:v>
                </c:pt>
                <c:pt idx="12">
                  <c:v>LA PAMPA</c:v>
                </c:pt>
                <c:pt idx="13">
                  <c:v>MISIONES </c:v>
                </c:pt>
                <c:pt idx="14">
                  <c:v>NEUQUÉN</c:v>
                </c:pt>
                <c:pt idx="15">
                  <c:v>SAN LUIS</c:v>
                </c:pt>
                <c:pt idx="16">
                  <c:v>SANTA FE</c:v>
                </c:pt>
                <c:pt idx="17">
                  <c:v>ENTRE RÍOS</c:v>
                </c:pt>
                <c:pt idx="18">
                  <c:v>CORRIENTES</c:v>
                </c:pt>
                <c:pt idx="19">
                  <c:v>BUENOS AIRES</c:v>
                </c:pt>
                <c:pt idx="20">
                  <c:v>CAPITAL</c:v>
                </c:pt>
                <c:pt idx="21">
                  <c:v>CHACO</c:v>
                </c:pt>
                <c:pt idx="22">
                  <c:v>SANTA CRUZ</c:v>
                </c:pt>
                <c:pt idx="23">
                  <c:v>FORMOSA</c:v>
                </c:pt>
                <c:pt idx="24">
                  <c:v>TOTAL PAÍS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278.01051295437253</c:v>
                </c:pt>
                <c:pt idx="1">
                  <c:v>262.78608439069524</c:v>
                </c:pt>
                <c:pt idx="2">
                  <c:v>251.67465510308566</c:v>
                </c:pt>
                <c:pt idx="3">
                  <c:v>223.73513016357185</c:v>
                </c:pt>
                <c:pt idx="4">
                  <c:v>223.17872021675191</c:v>
                </c:pt>
                <c:pt idx="5">
                  <c:v>218.20282243160176</c:v>
                </c:pt>
                <c:pt idx="6">
                  <c:v>212.94146590599317</c:v>
                </c:pt>
                <c:pt idx="7">
                  <c:v>199.32863680510843</c:v>
                </c:pt>
                <c:pt idx="8">
                  <c:v>181.25184860656566</c:v>
                </c:pt>
                <c:pt idx="9">
                  <c:v>180.24129745071605</c:v>
                </c:pt>
                <c:pt idx="10">
                  <c:v>175.97595272045871</c:v>
                </c:pt>
                <c:pt idx="11">
                  <c:v>175.34317479783377</c:v>
                </c:pt>
                <c:pt idx="12">
                  <c:v>172.25654031833227</c:v>
                </c:pt>
                <c:pt idx="13">
                  <c:v>171.96611968933561</c:v>
                </c:pt>
                <c:pt idx="14">
                  <c:v>168.3350598484019</c:v>
                </c:pt>
                <c:pt idx="15">
                  <c:v>157.24134906349158</c:v>
                </c:pt>
                <c:pt idx="16">
                  <c:v>150.53641369506352</c:v>
                </c:pt>
                <c:pt idx="17">
                  <c:v>148.57511654113782</c:v>
                </c:pt>
                <c:pt idx="18">
                  <c:v>148.53644209444175</c:v>
                </c:pt>
                <c:pt idx="19">
                  <c:v>145.83715722478274</c:v>
                </c:pt>
                <c:pt idx="20">
                  <c:v>143.76157637321216</c:v>
                </c:pt>
                <c:pt idx="21">
                  <c:v>138.91911443674712</c:v>
                </c:pt>
                <c:pt idx="22">
                  <c:v>134.93417762208571</c:v>
                </c:pt>
                <c:pt idx="23">
                  <c:v>130.07697128142559</c:v>
                </c:pt>
                <c:pt idx="24">
                  <c:v>162.8341380371003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349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30586752"/>
        <c:axId val="30588288"/>
      </c:stockChart>
      <c:catAx>
        <c:axId val="305867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34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30588288"/>
        <c:crossesAt val="80"/>
        <c:auto val="1"/>
        <c:lblAlgn val="ctr"/>
        <c:lblOffset val="100"/>
        <c:tickLblSkip val="1"/>
        <c:tickMarkSkip val="1"/>
        <c:noMultiLvlLbl val="0"/>
      </c:catAx>
      <c:valAx>
        <c:axId val="30588288"/>
        <c:scaling>
          <c:orientation val="minMax"/>
          <c:max val="320"/>
          <c:min val="80"/>
        </c:scaling>
        <c:delete val="0"/>
        <c:axPos val="l"/>
        <c:title>
          <c:tx>
            <c:rich>
              <a:bodyPr/>
              <a:lstStyle/>
              <a:p>
                <a:pPr>
                  <a:defRPr sz="124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NUEVOS PACIENTES POR MILLÓN DE HABITANTES/AÑO</a:t>
                </a:r>
              </a:p>
            </c:rich>
          </c:tx>
          <c:layout>
            <c:manualLayout>
              <c:xMode val="edge"/>
              <c:yMode val="edge"/>
              <c:x val="0"/>
              <c:y val="2.6178010471204188E-2"/>
            </c:manualLayout>
          </c:layout>
          <c:overlay val="0"/>
          <c:spPr>
            <a:noFill/>
            <a:ln w="26795">
              <a:noFill/>
            </a:ln>
          </c:spPr>
        </c:title>
        <c:numFmt formatCode="General" sourceLinked="1"/>
        <c:majorTickMark val="in"/>
        <c:minorTickMark val="out"/>
        <c:tickLblPos val="nextTo"/>
        <c:spPr>
          <a:ln w="33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30586752"/>
        <c:crosses val="autoZero"/>
        <c:crossBetween val="between"/>
        <c:majorUnit val="20"/>
        <c:minorUnit val="5"/>
      </c:valAx>
      <c:spPr>
        <a:noFill/>
        <a:ln w="1339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2664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012203982976701E-2"/>
          <c:y val="5.8606723435958095E-2"/>
          <c:w val="0.93476234855545204"/>
          <c:h val="0.75325927838083351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66675">
              <a:noFill/>
              <a:headEnd type="none"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</c:errBars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29.730499999999999</c:v>
                </c:pt>
                <c:pt idx="1">
                  <c:v>29.458500000000001</c:v>
                </c:pt>
                <c:pt idx="2">
                  <c:v>29.933</c:v>
                </c:pt>
                <c:pt idx="3">
                  <c:v>30.631499999999999</c:v>
                </c:pt>
                <c:pt idx="4">
                  <c:v>31.5806</c:v>
                </c:pt>
                <c:pt idx="5">
                  <c:v>31.976900000000001</c:v>
                </c:pt>
                <c:pt idx="6">
                  <c:v>31.974599999999999</c:v>
                </c:pt>
                <c:pt idx="7">
                  <c:v>32.269799999999996</c:v>
                </c:pt>
                <c:pt idx="8">
                  <c:v>32.280099999999997</c:v>
                </c:pt>
                <c:pt idx="9">
                  <c:v>31.891999999999999</c:v>
                </c:pt>
                <c:pt idx="10">
                  <c:v>32.1477</c:v>
                </c:pt>
                <c:pt idx="11">
                  <c:v>31.8553</c:v>
                </c:pt>
                <c:pt idx="12">
                  <c:v>32.090699999999998</c:v>
                </c:pt>
                <c:pt idx="13">
                  <c:v>32.441000000000003</c:v>
                </c:pt>
                <c:pt idx="14">
                  <c:v>32.439900000000002</c:v>
                </c:pt>
                <c:pt idx="15">
                  <c:v>32.299300000000002</c:v>
                </c:pt>
                <c:pt idx="16">
                  <c:v>32.564500000000002</c:v>
                </c:pt>
                <c:pt idx="17">
                  <c:v>32.872100000000003</c:v>
                </c:pt>
                <c:pt idx="18">
                  <c:v>33.030700000000003</c:v>
                </c:pt>
                <c:pt idx="19">
                  <c:v>32.844200000000001</c:v>
                </c:pt>
                <c:pt idx="20">
                  <c:v>32.948399999999999</c:v>
                </c:pt>
                <c:pt idx="21">
                  <c:v>33.192</c:v>
                </c:pt>
                <c:pt idx="22">
                  <c:v>33.018999999999998</c:v>
                </c:pt>
                <c:pt idx="23">
                  <c:v>33.181399999999996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66675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</c:errBars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28.5685</c:v>
                </c:pt>
                <c:pt idx="1">
                  <c:v>28.685400000000001</c:v>
                </c:pt>
                <c:pt idx="2">
                  <c:v>29.275300000000001</c:v>
                </c:pt>
                <c:pt idx="3">
                  <c:v>30.009599999999999</c:v>
                </c:pt>
                <c:pt idx="4">
                  <c:v>30.887499999999999</c:v>
                </c:pt>
                <c:pt idx="5">
                  <c:v>31.305399999999999</c:v>
                </c:pt>
                <c:pt idx="6">
                  <c:v>31.3733</c:v>
                </c:pt>
                <c:pt idx="7">
                  <c:v>31.6203</c:v>
                </c:pt>
                <c:pt idx="8">
                  <c:v>31.594000000000001</c:v>
                </c:pt>
                <c:pt idx="9">
                  <c:v>31.197500000000002</c:v>
                </c:pt>
                <c:pt idx="10">
                  <c:v>31.4572</c:v>
                </c:pt>
                <c:pt idx="11">
                  <c:v>31.184699999999999</c:v>
                </c:pt>
                <c:pt idx="12">
                  <c:v>31.411899999999999</c:v>
                </c:pt>
                <c:pt idx="13">
                  <c:v>31.777100000000001</c:v>
                </c:pt>
                <c:pt idx="14">
                  <c:v>31.806899999999999</c:v>
                </c:pt>
                <c:pt idx="15">
                  <c:v>31.6599</c:v>
                </c:pt>
                <c:pt idx="16">
                  <c:v>31.9209</c:v>
                </c:pt>
                <c:pt idx="17">
                  <c:v>32.172899999999998</c:v>
                </c:pt>
                <c:pt idx="18">
                  <c:v>32.397199999999998</c:v>
                </c:pt>
                <c:pt idx="19">
                  <c:v>32.154899999999998</c:v>
                </c:pt>
                <c:pt idx="20">
                  <c:v>32.202399999999997</c:v>
                </c:pt>
                <c:pt idx="21">
                  <c:v>32.454300000000003</c:v>
                </c:pt>
                <c:pt idx="22">
                  <c:v>32.2117</c:v>
                </c:pt>
                <c:pt idx="23">
                  <c:v>32.457299999999996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666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rgbClr val="F96F6F"/>
              </a:solidFill>
              <a:ln>
                <a:solidFill>
                  <a:schemeClr val="accent5">
                    <a:lumMod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txPr>
              <a:bodyPr/>
              <a:lstStyle/>
              <a:p>
                <a:pPr>
                  <a:defRPr sz="6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29.1495</c:v>
                </c:pt>
                <c:pt idx="1">
                  <c:v>29.071899999999999</c:v>
                </c:pt>
                <c:pt idx="2">
                  <c:v>29.604099999999999</c:v>
                </c:pt>
                <c:pt idx="3">
                  <c:v>30.320499999999999</c:v>
                </c:pt>
                <c:pt idx="4">
                  <c:v>31.234000000000002</c:v>
                </c:pt>
                <c:pt idx="5">
                  <c:v>31.641100000000002</c:v>
                </c:pt>
                <c:pt idx="6">
                  <c:v>31.673999999999999</c:v>
                </c:pt>
                <c:pt idx="7">
                  <c:v>31.9451</c:v>
                </c:pt>
                <c:pt idx="8">
                  <c:v>31.937100000000001</c:v>
                </c:pt>
                <c:pt idx="9">
                  <c:v>31.544699999999999</c:v>
                </c:pt>
                <c:pt idx="10">
                  <c:v>31.802499999999998</c:v>
                </c:pt>
                <c:pt idx="11">
                  <c:v>31.52</c:v>
                </c:pt>
                <c:pt idx="12">
                  <c:v>31.751300000000001</c:v>
                </c:pt>
                <c:pt idx="13">
                  <c:v>32.109000000000002</c:v>
                </c:pt>
                <c:pt idx="14">
                  <c:v>32.123399999999997</c:v>
                </c:pt>
                <c:pt idx="15">
                  <c:v>31.979600000000001</c:v>
                </c:pt>
                <c:pt idx="16">
                  <c:v>32.242699999999999</c:v>
                </c:pt>
                <c:pt idx="17">
                  <c:v>32.522500000000001</c:v>
                </c:pt>
                <c:pt idx="18">
                  <c:v>32.713900000000002</c:v>
                </c:pt>
                <c:pt idx="19">
                  <c:v>32.499600000000001</c:v>
                </c:pt>
                <c:pt idx="20">
                  <c:v>32.575400000000002</c:v>
                </c:pt>
                <c:pt idx="21">
                  <c:v>32.823099999999997</c:v>
                </c:pt>
                <c:pt idx="22">
                  <c:v>32.615400000000001</c:v>
                </c:pt>
                <c:pt idx="23">
                  <c:v>32.819400000000002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accent5">
                  <a:lumMod val="25000"/>
                </a:schemeClr>
              </a:solidFill>
              <a:round/>
              <a:headEnd type="none"/>
              <a:tailEnd type="none"/>
            </a:ln>
          </c:spPr>
        </c:hiLowLines>
        <c:axId val="107697664"/>
        <c:axId val="107699584"/>
      </c:stockChart>
      <c:catAx>
        <c:axId val="107697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s-ES_tradnl" sz="1400" dirty="0" smtClean="0"/>
                  <a:t>Cursando el mes</a:t>
                </a:r>
                <a:r>
                  <a:rPr lang="es-ES_tradnl" sz="1400" baseline="0" dirty="0" smtClean="0"/>
                  <a:t> </a:t>
                </a:r>
                <a:endParaRPr lang="es-AR" sz="1400" dirty="0"/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200" b="1" i="0" baseline="0">
                <a:latin typeface="Arial" pitchFamily="34" charset="0"/>
              </a:defRPr>
            </a:pPr>
            <a:endParaRPr lang="es-AR"/>
          </a:p>
        </c:txPr>
        <c:crossAx val="107699584"/>
        <c:crossesAt val="28"/>
        <c:auto val="1"/>
        <c:lblAlgn val="ctr"/>
        <c:lblOffset val="100"/>
        <c:tickLblSkip val="1"/>
        <c:tickMarkSkip val="1"/>
        <c:noMultiLvlLbl val="0"/>
      </c:catAx>
      <c:valAx>
        <c:axId val="107699584"/>
        <c:scaling>
          <c:orientation val="minMax"/>
          <c:max val="33.5"/>
          <c:min val="28"/>
        </c:scaling>
        <c:delete val="0"/>
        <c:axPos val="l"/>
        <c:majorGridlines>
          <c:spPr>
            <a:ln w="3175">
              <a:solidFill>
                <a:srgbClr val="FFFFFF">
                  <a:lumMod val="75000"/>
                </a:srgb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s-ES_tradnl" sz="1200" dirty="0" smtClean="0"/>
                  <a:t>%</a:t>
                </a:r>
                <a:endParaRPr lang="es-AR" sz="1200" dirty="0"/>
              </a:p>
            </c:rich>
          </c:tx>
          <c:layout>
            <c:manualLayout>
              <c:xMode val="edge"/>
              <c:yMode val="edge"/>
              <c:x val="2.8625235404896421E-2"/>
              <c:y val="1.0829679055268368E-2"/>
            </c:manualLayout>
          </c:layout>
          <c:overlay val="0"/>
        </c:title>
        <c:numFmt formatCode="0.0" sourceLinked="0"/>
        <c:majorTickMark val="in"/>
        <c:minorTickMark val="out"/>
        <c:tickLblPos val="nextTo"/>
        <c:txPr>
          <a:bodyPr rot="0" vert="horz"/>
          <a:lstStyle/>
          <a:p>
            <a:pPr>
              <a:defRPr sz="1200" b="1" i="0" baseline="0"/>
            </a:pPr>
            <a:endParaRPr lang="es-AR"/>
          </a:p>
        </c:txPr>
        <c:crossAx val="107697664"/>
        <c:crosses val="autoZero"/>
        <c:crossBetween val="between"/>
        <c:majorUnit val="2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60975609756115E-2"/>
          <c:y val="5.6026310735548299E-2"/>
          <c:w val="0.89681050656660433"/>
          <c:h val="0.8150257345880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22225">
                <a:solidFill>
                  <a:schemeClr val="tx1"/>
                </a:solidFill>
                <a:prstDash val="solid"/>
              </a:ln>
            </c:spPr>
          </c:dPt>
          <c:dLbls>
            <c:numFmt formatCode="0.0" sourceLinked="0"/>
            <c:spPr>
              <a:noFill/>
              <a:ln w="25321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0-19</c:v>
                </c:pt>
                <c:pt idx="1">
                  <c:v>20-44</c:v>
                </c:pt>
                <c:pt idx="2">
                  <c:v>45-64</c:v>
                </c:pt>
                <c:pt idx="3">
                  <c:v>65-74</c:v>
                </c:pt>
                <c:pt idx="4">
                  <c:v>75 o más</c:v>
                </c:pt>
                <c:pt idx="5">
                  <c:v>TOTAL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83.44</c:v>
                </c:pt>
                <c:pt idx="1">
                  <c:v>80.441000000000003</c:v>
                </c:pt>
                <c:pt idx="2">
                  <c:v>75.856999999999999</c:v>
                </c:pt>
                <c:pt idx="3">
                  <c:v>76.92</c:v>
                </c:pt>
                <c:pt idx="4">
                  <c:v>76.884</c:v>
                </c:pt>
                <c:pt idx="5">
                  <c:v>77.263999999999996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7A8AF"/>
              </a:solidFill>
              <a:ln w="22225"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0-19</c:v>
                </c:pt>
                <c:pt idx="1">
                  <c:v>20-44</c:v>
                </c:pt>
                <c:pt idx="2">
                  <c:v>45-64</c:v>
                </c:pt>
                <c:pt idx="3">
                  <c:v>65-74</c:v>
                </c:pt>
                <c:pt idx="4">
                  <c:v>75 o más</c:v>
                </c:pt>
                <c:pt idx="5">
                  <c:v>TOTAL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78.703699999999998</c:v>
                </c:pt>
                <c:pt idx="1">
                  <c:v>79.326300000000003</c:v>
                </c:pt>
                <c:pt idx="2">
                  <c:v>74.851799999999997</c:v>
                </c:pt>
                <c:pt idx="3">
                  <c:v>75.845799999999997</c:v>
                </c:pt>
                <c:pt idx="4">
                  <c:v>75.536799999999999</c:v>
                </c:pt>
                <c:pt idx="5">
                  <c:v>76.105199999999996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07405696"/>
        <c:axId val="107407616"/>
      </c:barChart>
      <c:catAx>
        <c:axId val="107405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GRUPOS ETARIOS</a:t>
                </a:r>
              </a:p>
            </c:rich>
          </c:tx>
          <c:layout>
            <c:manualLayout>
              <c:xMode val="edge"/>
              <c:yMode val="edge"/>
              <c:x val="0.44371482176360233"/>
              <c:y val="0.93430656934306566"/>
            </c:manualLayout>
          </c:layout>
          <c:overlay val="0"/>
          <c:spPr>
            <a:noFill/>
            <a:ln w="25321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7407616"/>
        <c:crossesAt val="40"/>
        <c:auto val="0"/>
        <c:lblAlgn val="ctr"/>
        <c:lblOffset val="0"/>
        <c:tickLblSkip val="1"/>
        <c:tickMarkSkip val="1"/>
        <c:noMultiLvlLbl val="0"/>
      </c:catAx>
      <c:valAx>
        <c:axId val="107407616"/>
        <c:scaling>
          <c:orientation val="minMax"/>
          <c:max val="90"/>
          <c:min val="40"/>
        </c:scaling>
        <c:delete val="0"/>
        <c:axPos val="l"/>
        <c:title>
          <c:tx>
            <c:rich>
              <a:bodyPr/>
              <a:lstStyle/>
              <a:p>
                <a:pPr>
                  <a:defRPr sz="13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1.1257035647279551E-2"/>
              <c:y val="0.21021897810218976"/>
            </c:manualLayout>
          </c:layout>
          <c:overlay val="0"/>
          <c:spPr>
            <a:noFill/>
            <a:ln w="25321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7405696"/>
        <c:crosses val="autoZero"/>
        <c:crossBetween val="between"/>
        <c:majorUnit val="10"/>
        <c:minorUnit val="5"/>
      </c:valAx>
      <c:spPr>
        <a:noFill/>
        <a:ln w="12661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377891047318145"/>
          <c:y val="5.3658536585365853E-2"/>
          <c:w val="0.11198479500407275"/>
          <c:h val="0.10479815632801998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63855421686745"/>
          <c:y val="4.9668874172185434E-2"/>
          <c:w val="0.74939759036144582"/>
          <c:h val="0.753311258278145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1.30 o +</c:v>
                </c:pt>
              </c:strCache>
            </c:strRef>
          </c:tx>
          <c:spPr>
            <a:solidFill>
              <a:srgbClr val="99CCFF"/>
            </a:solidFill>
            <a:ln w="4360">
              <a:solidFill>
                <a:srgbClr val="000000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99CCFF"/>
              </a:solidFill>
              <a:ln w="34877">
                <a:solidFill>
                  <a:srgbClr val="000000"/>
                </a:solidFill>
                <a:prstDash val="solid"/>
              </a:ln>
            </c:spPr>
          </c:dPt>
          <c:dLbls>
            <c:numFmt formatCode="0.0" sourceLinked="0"/>
            <c:spPr>
              <a:noFill/>
              <a:ln w="34877">
                <a:noFill/>
              </a:ln>
            </c:spPr>
            <c:txPr>
              <a:bodyPr/>
              <a:lstStyle/>
              <a:p>
                <a:pPr>
                  <a:defRPr sz="137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FAV PROTÉSICA</c:v>
                </c:pt>
                <c:pt idx="1">
                  <c:v>FAV NATIVA</c:v>
                </c:pt>
                <c:pt idx="2">
                  <c:v>CATÉTER PERMANENTE</c:v>
                </c:pt>
                <c:pt idx="3">
                  <c:v>CATÉTER TRANSITORIO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80.363608999999997</c:v>
                </c:pt>
                <c:pt idx="1">
                  <c:v>78.362842999999998</c:v>
                </c:pt>
                <c:pt idx="2">
                  <c:v>69.363761999999994</c:v>
                </c:pt>
                <c:pt idx="3">
                  <c:v>65.096273999999994</c:v>
                </c:pt>
                <c:pt idx="4">
                  <c:v>76.665574000000007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1.00-1.29</c:v>
                </c:pt>
              </c:strCache>
            </c:strRef>
          </c:tx>
          <c:spPr>
            <a:solidFill>
              <a:srgbClr val="FFFF99"/>
            </a:solidFill>
            <a:ln w="4360">
              <a:solidFill>
                <a:srgbClr val="000000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FFF99"/>
              </a:solidFill>
              <a:ln w="34877">
                <a:solidFill>
                  <a:srgbClr val="000000"/>
                </a:solidFill>
                <a:prstDash val="solid"/>
              </a:ln>
            </c:spPr>
          </c:dPt>
          <c:dLbls>
            <c:numFmt formatCode="0.0" sourceLinked="0"/>
            <c:spPr>
              <a:noFill/>
              <a:ln w="34877">
                <a:noFill/>
              </a:ln>
            </c:spPr>
            <c:txPr>
              <a:bodyPr/>
              <a:lstStyle/>
              <a:p>
                <a:pPr>
                  <a:defRPr sz="137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FAV PROTÉSICA</c:v>
                </c:pt>
                <c:pt idx="1">
                  <c:v>FAV NATIVA</c:v>
                </c:pt>
                <c:pt idx="2">
                  <c:v>CATÉTER PERMANENTE</c:v>
                </c:pt>
                <c:pt idx="3">
                  <c:v>CATÉTER TRANSITORIO</c:v>
                </c:pt>
                <c:pt idx="4">
                  <c:v>TOTAL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14.297980000000001</c:v>
                </c:pt>
                <c:pt idx="1">
                  <c:v>15.471781</c:v>
                </c:pt>
                <c:pt idx="2">
                  <c:v>20.807400000000001</c:v>
                </c:pt>
                <c:pt idx="3">
                  <c:v>20.525130999999998</c:v>
                </c:pt>
                <c:pt idx="4">
                  <c:v>16.177633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&lt; 1.00</c:v>
                </c:pt>
              </c:strCache>
            </c:strRef>
          </c:tx>
          <c:spPr>
            <a:solidFill>
              <a:srgbClr val="FF99CC"/>
            </a:solidFill>
            <a:ln w="4360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F99CC"/>
              </a:solidFill>
              <a:ln w="34877">
                <a:solidFill>
                  <a:schemeClr val="tx1"/>
                </a:solidFill>
                <a:prstDash val="solid"/>
              </a:ln>
            </c:spPr>
          </c:dPt>
          <c:dLbls>
            <c:numFmt formatCode="0.0" sourceLinked="0"/>
            <c:spPr>
              <a:noFill/>
              <a:ln w="34877">
                <a:noFill/>
              </a:ln>
            </c:spPr>
            <c:txPr>
              <a:bodyPr/>
              <a:lstStyle/>
              <a:p>
                <a:pPr>
                  <a:defRPr sz="137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FAV PROTÉSICA</c:v>
                </c:pt>
                <c:pt idx="1">
                  <c:v>FAV NATIVA</c:v>
                </c:pt>
                <c:pt idx="2">
                  <c:v>CATÉTER PERMANENTE</c:v>
                </c:pt>
                <c:pt idx="3">
                  <c:v>CATÉTER TRANSITORIO</c:v>
                </c:pt>
                <c:pt idx="4">
                  <c:v>TOTAL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5.3384099999999997</c:v>
                </c:pt>
                <c:pt idx="1">
                  <c:v>6.1653760000000002</c:v>
                </c:pt>
                <c:pt idx="2">
                  <c:v>9.8288379999999993</c:v>
                </c:pt>
                <c:pt idx="3">
                  <c:v>14.378595000000001</c:v>
                </c:pt>
                <c:pt idx="4">
                  <c:v>7.1567939999999997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08187008"/>
        <c:axId val="108196992"/>
      </c:barChart>
      <c:catAx>
        <c:axId val="10818700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17439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37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196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196992"/>
        <c:scaling>
          <c:orientation val="minMax"/>
          <c:max val="1"/>
        </c:scaling>
        <c:delete val="0"/>
        <c:axPos val="l"/>
        <c:majorGridlines>
          <c:spPr>
            <a:ln w="4360">
              <a:solidFill>
                <a:srgbClr val="969696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 w="17439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187008"/>
        <c:crosses val="autoZero"/>
        <c:crossBetween val="between"/>
        <c:majorUnit val="0.1"/>
      </c:valAx>
      <c:spPr>
        <a:noFill/>
        <a:ln w="17439">
          <a:solidFill>
            <a:srgbClr val="33333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0187264338185"/>
          <c:y val="0.33546121762238534"/>
          <c:w val="0.12370830052135522"/>
          <c:h val="0.16995263010995318"/>
        </c:manualLayout>
      </c:layout>
      <c:overlay val="0"/>
      <c:spPr>
        <a:solidFill>
          <a:schemeClr val="bg1"/>
        </a:solidFill>
        <a:ln w="4360">
          <a:solidFill>
            <a:schemeClr val="tx1"/>
          </a:solidFill>
          <a:prstDash val="solid"/>
        </a:ln>
      </c:spPr>
      <c:txPr>
        <a:bodyPr/>
        <a:lstStyle/>
        <a:p>
          <a:pPr>
            <a:defRPr sz="151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917986952469717E-2"/>
          <c:y val="4.3296089385474863E-2"/>
          <c:w val="0.93476234855545204"/>
          <c:h val="0.6885474860335195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66675">
              <a:noFill/>
              <a:headEnd type="none"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</c:errBars>
          <c:cat>
            <c:strRef>
              <c:f>Sheet1!$A$2:$A$26</c:f>
              <c:strCache>
                <c:ptCount val="25"/>
                <c:pt idx="0">
                  <c:v>TUCUMÁN</c:v>
                </c:pt>
                <c:pt idx="1">
                  <c:v>MISIONES</c:v>
                </c:pt>
                <c:pt idx="2">
                  <c:v>SANTA CRUZ</c:v>
                </c:pt>
                <c:pt idx="3">
                  <c:v>CHACO</c:v>
                </c:pt>
                <c:pt idx="4">
                  <c:v>SAN LUIS</c:v>
                </c:pt>
                <c:pt idx="5">
                  <c:v>SANTIAGO </c:v>
                </c:pt>
                <c:pt idx="6">
                  <c:v>RÍO NEGRO</c:v>
                </c:pt>
                <c:pt idx="7">
                  <c:v>MENDOZA</c:v>
                </c:pt>
                <c:pt idx="8">
                  <c:v>SAN JUAN</c:v>
                </c:pt>
                <c:pt idx="9">
                  <c:v>BUENOS AIRES</c:v>
                </c:pt>
                <c:pt idx="10">
                  <c:v>FORMOSA</c:v>
                </c:pt>
                <c:pt idx="11">
                  <c:v>SANTA FE</c:v>
                </c:pt>
                <c:pt idx="12">
                  <c:v>ENTRE RÍOS</c:v>
                </c:pt>
                <c:pt idx="13">
                  <c:v>CÓRDOBA</c:v>
                </c:pt>
                <c:pt idx="14">
                  <c:v>CAPITAL FEDERAL</c:v>
                </c:pt>
                <c:pt idx="15">
                  <c:v>SALTA</c:v>
                </c:pt>
                <c:pt idx="16">
                  <c:v>JUJUY</c:v>
                </c:pt>
                <c:pt idx="17">
                  <c:v>NEUQUÉN</c:v>
                </c:pt>
                <c:pt idx="18">
                  <c:v>CORRIENTES</c:v>
                </c:pt>
                <c:pt idx="19">
                  <c:v>CATAMARCA</c:v>
                </c:pt>
                <c:pt idx="20">
                  <c:v>LA PAMPA</c:v>
                </c:pt>
                <c:pt idx="21">
                  <c:v>LA RIOJA</c:v>
                </c:pt>
                <c:pt idx="22">
                  <c:v>CHUBUT</c:v>
                </c:pt>
                <c:pt idx="23">
                  <c:v>TIERRA D. FUEGO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1.6824399999999999</c:v>
                </c:pt>
                <c:pt idx="1">
                  <c:v>1.6879200000000001</c:v>
                </c:pt>
                <c:pt idx="2">
                  <c:v>1.70729</c:v>
                </c:pt>
                <c:pt idx="3">
                  <c:v>1.6826399999999999</c:v>
                </c:pt>
                <c:pt idx="4">
                  <c:v>1.67506</c:v>
                </c:pt>
                <c:pt idx="5">
                  <c:v>1.61968</c:v>
                </c:pt>
                <c:pt idx="6">
                  <c:v>1.6139399999999999</c:v>
                </c:pt>
                <c:pt idx="7">
                  <c:v>1.59491</c:v>
                </c:pt>
                <c:pt idx="8">
                  <c:v>1.5966</c:v>
                </c:pt>
                <c:pt idx="9">
                  <c:v>1.5785199999999999</c:v>
                </c:pt>
                <c:pt idx="10">
                  <c:v>1.6000700000000001</c:v>
                </c:pt>
                <c:pt idx="11">
                  <c:v>1.5763499999999999</c:v>
                </c:pt>
                <c:pt idx="12">
                  <c:v>1.57717</c:v>
                </c:pt>
                <c:pt idx="13">
                  <c:v>1.56569</c:v>
                </c:pt>
                <c:pt idx="14">
                  <c:v>1.56456</c:v>
                </c:pt>
                <c:pt idx="15">
                  <c:v>1.5560400000000001</c:v>
                </c:pt>
                <c:pt idx="16">
                  <c:v>1.5576700000000001</c:v>
                </c:pt>
                <c:pt idx="17">
                  <c:v>1.55393</c:v>
                </c:pt>
                <c:pt idx="18">
                  <c:v>1.53684</c:v>
                </c:pt>
                <c:pt idx="19">
                  <c:v>1.54322</c:v>
                </c:pt>
                <c:pt idx="20">
                  <c:v>1.4398200000000001</c:v>
                </c:pt>
                <c:pt idx="21">
                  <c:v>1.39402</c:v>
                </c:pt>
                <c:pt idx="22">
                  <c:v>1.36958</c:v>
                </c:pt>
                <c:pt idx="23">
                  <c:v>1.28912</c:v>
                </c:pt>
                <c:pt idx="24">
                  <c:v>1.5739011239183101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66675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</c:errBars>
          <c:cat>
            <c:strRef>
              <c:f>Sheet1!$A$2:$A$26</c:f>
              <c:strCache>
                <c:ptCount val="25"/>
                <c:pt idx="0">
                  <c:v>TUCUMÁN</c:v>
                </c:pt>
                <c:pt idx="1">
                  <c:v>MISIONES</c:v>
                </c:pt>
                <c:pt idx="2">
                  <c:v>SANTA CRUZ</c:v>
                </c:pt>
                <c:pt idx="3">
                  <c:v>CHACO</c:v>
                </c:pt>
                <c:pt idx="4">
                  <c:v>SAN LUIS</c:v>
                </c:pt>
                <c:pt idx="5">
                  <c:v>SANTIAGO </c:v>
                </c:pt>
                <c:pt idx="6">
                  <c:v>RÍO NEGRO</c:v>
                </c:pt>
                <c:pt idx="7">
                  <c:v>MENDOZA</c:v>
                </c:pt>
                <c:pt idx="8">
                  <c:v>SAN JUAN</c:v>
                </c:pt>
                <c:pt idx="9">
                  <c:v>BUENOS AIRES</c:v>
                </c:pt>
                <c:pt idx="10">
                  <c:v>FORMOSA</c:v>
                </c:pt>
                <c:pt idx="11">
                  <c:v>SANTA FE</c:v>
                </c:pt>
                <c:pt idx="12">
                  <c:v>ENTRE RÍOS</c:v>
                </c:pt>
                <c:pt idx="13">
                  <c:v>CÓRDOBA</c:v>
                </c:pt>
                <c:pt idx="14">
                  <c:v>CAPITAL FEDERAL</c:v>
                </c:pt>
                <c:pt idx="15">
                  <c:v>SALTA</c:v>
                </c:pt>
                <c:pt idx="16">
                  <c:v>JUJUY</c:v>
                </c:pt>
                <c:pt idx="17">
                  <c:v>NEUQUÉN</c:v>
                </c:pt>
                <c:pt idx="18">
                  <c:v>CORRIENTES</c:v>
                </c:pt>
                <c:pt idx="19">
                  <c:v>CATAMARCA</c:v>
                </c:pt>
                <c:pt idx="20">
                  <c:v>LA PAMPA</c:v>
                </c:pt>
                <c:pt idx="21">
                  <c:v>LA RIOJA</c:v>
                </c:pt>
                <c:pt idx="22">
                  <c:v>CHUBUT</c:v>
                </c:pt>
                <c:pt idx="23">
                  <c:v>TIERRA D. FUEGO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1.65856</c:v>
                </c:pt>
                <c:pt idx="1">
                  <c:v>1.64882</c:v>
                </c:pt>
                <c:pt idx="2">
                  <c:v>1.62774</c:v>
                </c:pt>
                <c:pt idx="3">
                  <c:v>1.64499</c:v>
                </c:pt>
                <c:pt idx="4">
                  <c:v>1.63049</c:v>
                </c:pt>
                <c:pt idx="5">
                  <c:v>1.5850200000000001</c:v>
                </c:pt>
                <c:pt idx="6">
                  <c:v>1.5767500000000001</c:v>
                </c:pt>
                <c:pt idx="7">
                  <c:v>1.5724899999999999</c:v>
                </c:pt>
                <c:pt idx="8">
                  <c:v>1.5606500000000001</c:v>
                </c:pt>
                <c:pt idx="9">
                  <c:v>1.56952</c:v>
                </c:pt>
                <c:pt idx="10">
                  <c:v>1.5425199999999999</c:v>
                </c:pt>
                <c:pt idx="11">
                  <c:v>1.5559099999999999</c:v>
                </c:pt>
                <c:pt idx="12">
                  <c:v>1.54233</c:v>
                </c:pt>
                <c:pt idx="13">
                  <c:v>1.5473699999999999</c:v>
                </c:pt>
                <c:pt idx="14">
                  <c:v>1.546</c:v>
                </c:pt>
                <c:pt idx="15">
                  <c:v>1.5258799999999999</c:v>
                </c:pt>
                <c:pt idx="16">
                  <c:v>1.51803</c:v>
                </c:pt>
                <c:pt idx="17">
                  <c:v>1.5148699999999999</c:v>
                </c:pt>
                <c:pt idx="18">
                  <c:v>1.49621</c:v>
                </c:pt>
                <c:pt idx="19">
                  <c:v>1.48963</c:v>
                </c:pt>
                <c:pt idx="20">
                  <c:v>1.3726700000000001</c:v>
                </c:pt>
                <c:pt idx="21">
                  <c:v>1.3379000000000001</c:v>
                </c:pt>
                <c:pt idx="22">
                  <c:v>1.3199700000000001</c:v>
                </c:pt>
                <c:pt idx="23">
                  <c:v>1.18872</c:v>
                </c:pt>
                <c:pt idx="24">
                  <c:v>1.56845501504087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666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rgbClr val="BBE0E3">
                  <a:lumMod val="75000"/>
                </a:srgbClr>
              </a:solidFill>
              <a:ln>
                <a:solidFill>
                  <a:schemeClr val="accent5">
                    <a:lumMod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12"/>
            <c:marker>
              <c:spPr>
                <a:solidFill>
                  <a:srgbClr val="BBE0E3">
                    <a:lumMod val="90000"/>
                  </a:srgbClr>
                </a:solidFill>
                <a:ln>
                  <a:solidFill>
                    <a:schemeClr val="accent5">
                      <a:lumMod val="2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</c:dPt>
          <c:cat>
            <c:strRef>
              <c:f>Sheet1!$A$2:$A$26</c:f>
              <c:strCache>
                <c:ptCount val="25"/>
                <c:pt idx="0">
                  <c:v>TUCUMÁN</c:v>
                </c:pt>
                <c:pt idx="1">
                  <c:v>MISIONES</c:v>
                </c:pt>
                <c:pt idx="2">
                  <c:v>SANTA CRUZ</c:v>
                </c:pt>
                <c:pt idx="3">
                  <c:v>CHACO</c:v>
                </c:pt>
                <c:pt idx="4">
                  <c:v>SAN LUIS</c:v>
                </c:pt>
                <c:pt idx="5">
                  <c:v>SANTIAGO </c:v>
                </c:pt>
                <c:pt idx="6">
                  <c:v>RÍO NEGRO</c:v>
                </c:pt>
                <c:pt idx="7">
                  <c:v>MENDOZA</c:v>
                </c:pt>
                <c:pt idx="8">
                  <c:v>SAN JUAN</c:v>
                </c:pt>
                <c:pt idx="9">
                  <c:v>BUENOS AIRES</c:v>
                </c:pt>
                <c:pt idx="10">
                  <c:v>FORMOSA</c:v>
                </c:pt>
                <c:pt idx="11">
                  <c:v>SANTA FE</c:v>
                </c:pt>
                <c:pt idx="12">
                  <c:v>ENTRE RÍOS</c:v>
                </c:pt>
                <c:pt idx="13">
                  <c:v>CÓRDOBA</c:v>
                </c:pt>
                <c:pt idx="14">
                  <c:v>CAPITAL FEDERAL</c:v>
                </c:pt>
                <c:pt idx="15">
                  <c:v>SALTA</c:v>
                </c:pt>
                <c:pt idx="16">
                  <c:v>JUJUY</c:v>
                </c:pt>
                <c:pt idx="17">
                  <c:v>NEUQUÉN</c:v>
                </c:pt>
                <c:pt idx="18">
                  <c:v>CORRIENTES</c:v>
                </c:pt>
                <c:pt idx="19">
                  <c:v>CATAMARCA</c:v>
                </c:pt>
                <c:pt idx="20">
                  <c:v>LA PAMPA</c:v>
                </c:pt>
                <c:pt idx="21">
                  <c:v>LA RIOJA</c:v>
                </c:pt>
                <c:pt idx="22">
                  <c:v>CHUBUT</c:v>
                </c:pt>
                <c:pt idx="23">
                  <c:v>TIERRA D. FUEGO</c:v>
                </c:pt>
                <c:pt idx="24">
                  <c:v>TOTAL PAÍS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1.6705000000000001</c:v>
                </c:pt>
                <c:pt idx="1">
                  <c:v>1.6683699999999999</c:v>
                </c:pt>
                <c:pt idx="2">
                  <c:v>1.6675199999999999</c:v>
                </c:pt>
                <c:pt idx="3">
                  <c:v>1.6638200000000001</c:v>
                </c:pt>
                <c:pt idx="4">
                  <c:v>1.6527799999999999</c:v>
                </c:pt>
                <c:pt idx="5">
                  <c:v>1.6023499999999999</c:v>
                </c:pt>
                <c:pt idx="6">
                  <c:v>1.59535</c:v>
                </c:pt>
                <c:pt idx="7">
                  <c:v>1.5837000000000001</c:v>
                </c:pt>
                <c:pt idx="8">
                  <c:v>1.5786199999999999</c:v>
                </c:pt>
                <c:pt idx="9">
                  <c:v>1.57402</c:v>
                </c:pt>
                <c:pt idx="10">
                  <c:v>1.5712999999999999</c:v>
                </c:pt>
                <c:pt idx="11">
                  <c:v>1.56613</c:v>
                </c:pt>
                <c:pt idx="12">
                  <c:v>1.55975</c:v>
                </c:pt>
                <c:pt idx="13">
                  <c:v>1.55653</c:v>
                </c:pt>
                <c:pt idx="14">
                  <c:v>1.55528</c:v>
                </c:pt>
                <c:pt idx="15">
                  <c:v>1.5409600000000001</c:v>
                </c:pt>
                <c:pt idx="16">
                  <c:v>1.5378499999999999</c:v>
                </c:pt>
                <c:pt idx="17">
                  <c:v>1.5344</c:v>
                </c:pt>
                <c:pt idx="18">
                  <c:v>1.5165299999999999</c:v>
                </c:pt>
                <c:pt idx="19">
                  <c:v>1.5164200000000001</c:v>
                </c:pt>
                <c:pt idx="20">
                  <c:v>1.40625</c:v>
                </c:pt>
                <c:pt idx="21">
                  <c:v>1.3659600000000001</c:v>
                </c:pt>
                <c:pt idx="22">
                  <c:v>1.3447800000000001</c:v>
                </c:pt>
                <c:pt idx="23">
                  <c:v>1.23892</c:v>
                </c:pt>
                <c:pt idx="24">
                  <c:v>1.57117806947959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accent5">
                  <a:lumMod val="25000"/>
                </a:schemeClr>
              </a:solidFill>
              <a:round/>
              <a:headEnd type="none"/>
              <a:tailEnd type="none"/>
            </a:ln>
            <a:effectLst/>
          </c:spPr>
        </c:hiLowLines>
        <c:axId val="107529344"/>
        <c:axId val="107530880"/>
      </c:stockChart>
      <c:catAx>
        <c:axId val="1075293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5400000" vert="horz"/>
          <a:lstStyle/>
          <a:p>
            <a:pPr>
              <a:defRPr sz="1100" b="1" i="0" baseline="0">
                <a:latin typeface="Arial" pitchFamily="34" charset="0"/>
              </a:defRPr>
            </a:pPr>
            <a:endParaRPr lang="es-AR"/>
          </a:p>
        </c:txPr>
        <c:crossAx val="107530880"/>
        <c:crossesAt val="1.2"/>
        <c:auto val="1"/>
        <c:lblAlgn val="ctr"/>
        <c:lblOffset val="100"/>
        <c:tickLblSkip val="1"/>
        <c:tickMarkSkip val="1"/>
        <c:noMultiLvlLbl val="0"/>
      </c:catAx>
      <c:valAx>
        <c:axId val="107530880"/>
        <c:scaling>
          <c:orientation val="minMax"/>
          <c:max val="1.7"/>
          <c:min val="1.2"/>
        </c:scaling>
        <c:delete val="0"/>
        <c:axPos val="l"/>
        <c:numFmt formatCode="0.0" sourceLinked="0"/>
        <c:majorTickMark val="in"/>
        <c:minorTickMark val="out"/>
        <c:tickLblPos val="nextTo"/>
        <c:txPr>
          <a:bodyPr rot="0" vert="horz"/>
          <a:lstStyle/>
          <a:p>
            <a:pPr>
              <a:defRPr sz="1200" b="1" i="0" baseline="0"/>
            </a:pPr>
            <a:endParaRPr lang="es-AR"/>
          </a:p>
        </c:txPr>
        <c:crossAx val="107529344"/>
        <c:crosses val="autoZero"/>
        <c:crossBetween val="between"/>
        <c:majorUnit val="0.1"/>
        <c:minorUnit val="2.0000000000000004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82366758502087E-2"/>
          <c:y val="2.2251308900523559E-2"/>
          <c:w val="0.91929993306065894"/>
          <c:h val="0.73298429319371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rgbClr val="D3EBED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24"/>
              <c:layout>
                <c:manualLayout>
                  <c:x val="-2.5195613185836494E-2"/>
                  <c:y val="6.2992125984252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 b="1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Sheet1!$A$2:$A$26</c:f>
              <c:strCache>
                <c:ptCount val="25"/>
                <c:pt idx="0">
                  <c:v>TUCUMÁN</c:v>
                </c:pt>
                <c:pt idx="1">
                  <c:v>SANTA CRUZ</c:v>
                </c:pt>
                <c:pt idx="2">
                  <c:v>SANTIAGO</c:v>
                </c:pt>
                <c:pt idx="3">
                  <c:v>SAN LUIS</c:v>
                </c:pt>
                <c:pt idx="4">
                  <c:v>MENDOZA</c:v>
                </c:pt>
                <c:pt idx="5">
                  <c:v>MISIONES</c:v>
                </c:pt>
                <c:pt idx="6">
                  <c:v>CHACO</c:v>
                </c:pt>
                <c:pt idx="7">
                  <c:v>RÍO NEGRO</c:v>
                </c:pt>
                <c:pt idx="8">
                  <c:v>ENTRE RÍOS</c:v>
                </c:pt>
                <c:pt idx="9">
                  <c:v>BUENOS AIRES</c:v>
                </c:pt>
                <c:pt idx="10">
                  <c:v>CAPITAL FEDERAL</c:v>
                </c:pt>
                <c:pt idx="11">
                  <c:v>CÓRDOBA</c:v>
                </c:pt>
                <c:pt idx="12">
                  <c:v>SANTA FE</c:v>
                </c:pt>
                <c:pt idx="13">
                  <c:v>NEUQUÉN</c:v>
                </c:pt>
                <c:pt idx="14">
                  <c:v>JUJUY</c:v>
                </c:pt>
                <c:pt idx="15">
                  <c:v>FORMOSA</c:v>
                </c:pt>
                <c:pt idx="16">
                  <c:v>CORRIENTES</c:v>
                </c:pt>
                <c:pt idx="17">
                  <c:v>SALTA</c:v>
                </c:pt>
                <c:pt idx="18">
                  <c:v>SAN JUAN</c:v>
                </c:pt>
                <c:pt idx="19">
                  <c:v>CATAMARCA</c:v>
                </c:pt>
                <c:pt idx="20">
                  <c:v>LA PAMPA</c:v>
                </c:pt>
                <c:pt idx="21">
                  <c:v>CHUBUT</c:v>
                </c:pt>
                <c:pt idx="22">
                  <c:v>LA RIOJA</c:v>
                </c:pt>
                <c:pt idx="23">
                  <c:v>TIERRA D. FUEGO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82.416684000000004</c:v>
                </c:pt>
                <c:pt idx="1">
                  <c:v>79.155672999999993</c:v>
                </c:pt>
                <c:pt idx="2">
                  <c:v>77.002583999999999</c:v>
                </c:pt>
                <c:pt idx="3">
                  <c:v>79.315831000000003</c:v>
                </c:pt>
                <c:pt idx="4">
                  <c:v>84.182454000000007</c:v>
                </c:pt>
                <c:pt idx="5">
                  <c:v>83.494558999999995</c:v>
                </c:pt>
                <c:pt idx="6">
                  <c:v>79.909193999999999</c:v>
                </c:pt>
                <c:pt idx="7">
                  <c:v>85.666667000000004</c:v>
                </c:pt>
                <c:pt idx="8">
                  <c:v>79.468242000000004</c:v>
                </c:pt>
                <c:pt idx="9">
                  <c:v>78.820310000000006</c:v>
                </c:pt>
                <c:pt idx="10">
                  <c:v>78.508550999999997</c:v>
                </c:pt>
                <c:pt idx="11">
                  <c:v>75.545685000000006</c:v>
                </c:pt>
                <c:pt idx="12">
                  <c:v>76.288151999999997</c:v>
                </c:pt>
                <c:pt idx="13">
                  <c:v>79.576221000000004</c:v>
                </c:pt>
                <c:pt idx="14">
                  <c:v>65.900621000000001</c:v>
                </c:pt>
                <c:pt idx="15">
                  <c:v>75.179339999999996</c:v>
                </c:pt>
                <c:pt idx="16">
                  <c:v>73.013947999999999</c:v>
                </c:pt>
                <c:pt idx="17">
                  <c:v>60.618329000000003</c:v>
                </c:pt>
                <c:pt idx="18">
                  <c:v>73.312725</c:v>
                </c:pt>
                <c:pt idx="19">
                  <c:v>66.898955000000001</c:v>
                </c:pt>
                <c:pt idx="20">
                  <c:v>71.153846000000001</c:v>
                </c:pt>
                <c:pt idx="21">
                  <c:v>61.206896999999998</c:v>
                </c:pt>
                <c:pt idx="22">
                  <c:v>44.736842000000003</c:v>
                </c:pt>
                <c:pt idx="23">
                  <c:v>37.704917999999999</c:v>
                </c:pt>
                <c:pt idx="24">
                  <c:v>77.263570000000001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txPr>
              <a:bodyPr rot="0" vert="horz"/>
              <a:lstStyle/>
              <a:p>
                <a:pPr>
                  <a:defRPr sz="8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25"/>
                <c:pt idx="0">
                  <c:v>TUCUMÁN</c:v>
                </c:pt>
                <c:pt idx="1">
                  <c:v>SANTA CRUZ</c:v>
                </c:pt>
                <c:pt idx="2">
                  <c:v>SANTIAGO</c:v>
                </c:pt>
                <c:pt idx="3">
                  <c:v>SAN LUIS</c:v>
                </c:pt>
                <c:pt idx="4">
                  <c:v>MENDOZA</c:v>
                </c:pt>
                <c:pt idx="5">
                  <c:v>MISIONES</c:v>
                </c:pt>
                <c:pt idx="6">
                  <c:v>CHACO</c:v>
                </c:pt>
                <c:pt idx="7">
                  <c:v>RÍO NEGRO</c:v>
                </c:pt>
                <c:pt idx="8">
                  <c:v>ENTRE RÍOS</c:v>
                </c:pt>
                <c:pt idx="9">
                  <c:v>BUENOS AIRES</c:v>
                </c:pt>
                <c:pt idx="10">
                  <c:v>CAPITAL FEDERAL</c:v>
                </c:pt>
                <c:pt idx="11">
                  <c:v>CÓRDOBA</c:v>
                </c:pt>
                <c:pt idx="12">
                  <c:v>SANTA FE</c:v>
                </c:pt>
                <c:pt idx="13">
                  <c:v>NEUQUÉN</c:v>
                </c:pt>
                <c:pt idx="14">
                  <c:v>JUJUY</c:v>
                </c:pt>
                <c:pt idx="15">
                  <c:v>FORMOSA</c:v>
                </c:pt>
                <c:pt idx="16">
                  <c:v>CORRIENTES</c:v>
                </c:pt>
                <c:pt idx="17">
                  <c:v>SALTA</c:v>
                </c:pt>
                <c:pt idx="18">
                  <c:v>SAN JUAN</c:v>
                </c:pt>
                <c:pt idx="19">
                  <c:v>CATAMARCA</c:v>
                </c:pt>
                <c:pt idx="20">
                  <c:v>LA PAMPA</c:v>
                </c:pt>
                <c:pt idx="21">
                  <c:v>CHUBUT</c:v>
                </c:pt>
                <c:pt idx="22">
                  <c:v>LA RIOJA</c:v>
                </c:pt>
                <c:pt idx="23">
                  <c:v>TIERRA D. FUEGO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84.090450000000004</c:v>
                </c:pt>
                <c:pt idx="1">
                  <c:v>84.080717000000007</c:v>
                </c:pt>
                <c:pt idx="2">
                  <c:v>82.205194000000006</c:v>
                </c:pt>
                <c:pt idx="3">
                  <c:v>81.984517999999994</c:v>
                </c:pt>
                <c:pt idx="4">
                  <c:v>81.641738000000004</c:v>
                </c:pt>
                <c:pt idx="5">
                  <c:v>81.527626999999995</c:v>
                </c:pt>
                <c:pt idx="6">
                  <c:v>81.024096</c:v>
                </c:pt>
                <c:pt idx="7">
                  <c:v>79.666830000000004</c:v>
                </c:pt>
                <c:pt idx="8">
                  <c:v>78.666667000000004</c:v>
                </c:pt>
                <c:pt idx="9">
                  <c:v>77.123149999999995</c:v>
                </c:pt>
                <c:pt idx="10">
                  <c:v>76.841463000000005</c:v>
                </c:pt>
                <c:pt idx="11">
                  <c:v>75.818160000000006</c:v>
                </c:pt>
                <c:pt idx="12">
                  <c:v>73.297809000000001</c:v>
                </c:pt>
                <c:pt idx="13">
                  <c:v>73.135135000000005</c:v>
                </c:pt>
                <c:pt idx="14">
                  <c:v>72.327393999999998</c:v>
                </c:pt>
                <c:pt idx="15">
                  <c:v>71.948357000000001</c:v>
                </c:pt>
                <c:pt idx="16">
                  <c:v>70</c:v>
                </c:pt>
                <c:pt idx="17">
                  <c:v>67.343648999999999</c:v>
                </c:pt>
                <c:pt idx="18">
                  <c:v>67.170330000000007</c:v>
                </c:pt>
                <c:pt idx="19">
                  <c:v>66.022379999999998</c:v>
                </c:pt>
                <c:pt idx="20">
                  <c:v>58.626198000000002</c:v>
                </c:pt>
                <c:pt idx="21">
                  <c:v>54.489973999999997</c:v>
                </c:pt>
                <c:pt idx="22">
                  <c:v>53.571429000000002</c:v>
                </c:pt>
                <c:pt idx="23">
                  <c:v>36.071429000000002</c:v>
                </c:pt>
                <c:pt idx="24">
                  <c:v>76.105168000000006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51"/>
        <c:axId val="107427712"/>
        <c:axId val="107428864"/>
      </c:barChart>
      <c:catAx>
        <c:axId val="1074277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7428864"/>
        <c:crossesAt val="30"/>
        <c:auto val="0"/>
        <c:lblAlgn val="ctr"/>
        <c:lblOffset val="500"/>
        <c:tickLblSkip val="1"/>
        <c:tickMarkSkip val="1"/>
        <c:noMultiLvlLbl val="0"/>
      </c:catAx>
      <c:valAx>
        <c:axId val="107428864"/>
        <c:scaling>
          <c:orientation val="minMax"/>
          <c:max val="100"/>
          <c:min val="30"/>
        </c:scaling>
        <c:delete val="0"/>
        <c:axPos val="l"/>
        <c:title>
          <c:tx>
            <c:rich>
              <a:bodyPr/>
              <a:lstStyle/>
              <a:p>
                <a:pPr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4.3047271124870357E-3"/>
              <c:y val="0.23246624093248186"/>
            </c:manualLayout>
          </c:layout>
          <c:overlay val="0"/>
          <c:spPr>
            <a:noFill/>
            <a:ln w="24686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7427712"/>
        <c:crosses val="autoZero"/>
        <c:crossBetween val="between"/>
        <c:majorUnit val="10"/>
        <c:minorUnit val="5"/>
      </c:valAx>
      <c:spPr>
        <a:noFill/>
        <a:ln w="12343">
          <a:solidFill>
            <a:srgbClr val="FFFFFF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83145523513260433"/>
          <c:y val="8.4472936945873892E-2"/>
          <c:w val="0.11330066967349098"/>
          <c:h val="9.0219935106536878E-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3429951690822E-2"/>
          <c:y val="3.536067892503536E-2"/>
          <c:w val="0.90821256038647347"/>
          <c:h val="0.87835926449787827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</c:strCache>
            </c:strRef>
          </c:tx>
          <c:spPr>
            <a:ln w="13374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0.52054789999999995</c:v>
                </c:pt>
                <c:pt idx="1">
                  <c:v>0.44286439999999999</c:v>
                </c:pt>
                <c:pt idx="2">
                  <c:v>0.41221099999999999</c:v>
                </c:pt>
                <c:pt idx="3">
                  <c:v>0.37483400000000006</c:v>
                </c:pt>
                <c:pt idx="4">
                  <c:v>0.34709679999999998</c:v>
                </c:pt>
                <c:pt idx="5">
                  <c:v>0.32723579999999997</c:v>
                </c:pt>
                <c:pt idx="6">
                  <c:v>0.33016699999999999</c:v>
                </c:pt>
                <c:pt idx="7">
                  <c:v>0.33788279999999998</c:v>
                </c:pt>
                <c:pt idx="8">
                  <c:v>0.3408311</c:v>
                </c:pt>
                <c:pt idx="9">
                  <c:v>0.34425060000000002</c:v>
                </c:pt>
                <c:pt idx="10">
                  <c:v>0.34195399999999998</c:v>
                </c:pt>
                <c:pt idx="11">
                  <c:v>0.31289020000000001</c:v>
                </c:pt>
                <c:pt idx="12">
                  <c:v>0.3152567</c:v>
                </c:pt>
                <c:pt idx="13">
                  <c:v>0.27457510000000002</c:v>
                </c:pt>
                <c:pt idx="14">
                  <c:v>0.2518321</c:v>
                </c:pt>
                <c:pt idx="15">
                  <c:v>0.24523159999999999</c:v>
                </c:pt>
                <c:pt idx="16">
                  <c:v>0.2140119</c:v>
                </c:pt>
                <c:pt idx="17">
                  <c:v>0.19858709999999999</c:v>
                </c:pt>
                <c:pt idx="18">
                  <c:v>0.18703040000000001</c:v>
                </c:pt>
                <c:pt idx="19">
                  <c:v>0.1838737</c:v>
                </c:pt>
                <c:pt idx="20">
                  <c:v>0.18983559999999999</c:v>
                </c:pt>
                <c:pt idx="21">
                  <c:v>0.19178740000000002</c:v>
                </c:pt>
                <c:pt idx="22">
                  <c:v>0.17267440000000001</c:v>
                </c:pt>
                <c:pt idx="23">
                  <c:v>0.16632230000000001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3374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07477248"/>
        <c:axId val="1855488"/>
      </c:lineChart>
      <c:catAx>
        <c:axId val="10747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37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85" b="1" i="0" u="none" strike="noStrike" baseline="0">
                <a:solidFill>
                  <a:srgbClr val="FFFFFF"/>
                </a:solidFill>
                <a:latin typeface="?? ?????"/>
                <a:ea typeface="?? ?????"/>
                <a:cs typeface="?? ?????"/>
              </a:defRPr>
            </a:pPr>
            <a:endParaRPr lang="es-AR"/>
          </a:p>
        </c:txPr>
        <c:crossAx val="1855488"/>
        <c:crossesAt val="0.15000000000000002"/>
        <c:auto val="1"/>
        <c:lblAlgn val="ctr"/>
        <c:lblOffset val="100"/>
        <c:tickLblSkip val="1"/>
        <c:tickMarkSkip val="1"/>
        <c:noMultiLvlLbl val="0"/>
      </c:catAx>
      <c:valAx>
        <c:axId val="1855488"/>
        <c:scaling>
          <c:orientation val="minMax"/>
          <c:max val="0.53"/>
          <c:min val="0.15"/>
        </c:scaling>
        <c:delete val="0"/>
        <c:axPos val="l"/>
        <c:numFmt formatCode="0%" sourceLinked="0"/>
        <c:majorTickMark val="out"/>
        <c:minorTickMark val="in"/>
        <c:tickLblPos val="nextTo"/>
        <c:spPr>
          <a:ln w="1337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32" b="1" i="0" u="none" strike="noStrike" baseline="0">
                <a:solidFill>
                  <a:srgbClr val="FFFFFF"/>
                </a:solidFill>
                <a:latin typeface="?? ?????"/>
                <a:ea typeface="?? ?????"/>
                <a:cs typeface="?? ?????"/>
              </a:defRPr>
            </a:pPr>
            <a:endParaRPr lang="es-AR"/>
          </a:p>
        </c:txPr>
        <c:crossAx val="107477248"/>
        <c:crosses val="autoZero"/>
        <c:crossBetween val="between"/>
        <c:majorUnit val="0.02"/>
        <c:minorUnit val="0.01"/>
      </c:valAx>
      <c:spPr>
        <a:noFill/>
        <a:ln w="13374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59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97584541062809E-2"/>
          <c:y val="2.2630834512022632E-2"/>
          <c:w val="0.91111111111111098"/>
          <c:h val="0.83592644978783592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30091">
              <a:noFill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  <c:spPr>
              <a:ln w="13374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1.49374452735202</c:v>
                </c:pt>
                <c:pt idx="1">
                  <c:v>1.4712288421148001</c:v>
                </c:pt>
                <c:pt idx="2">
                  <c:v>1.48038969320867</c:v>
                </c:pt>
                <c:pt idx="3">
                  <c:v>1.47300771014375</c:v>
                </c:pt>
                <c:pt idx="4">
                  <c:v>1.5063258185930299</c:v>
                </c:pt>
                <c:pt idx="5">
                  <c:v>1.49092401240314</c:v>
                </c:pt>
                <c:pt idx="6">
                  <c:v>1.5177657462213701</c:v>
                </c:pt>
                <c:pt idx="7">
                  <c:v>1.51317002267668</c:v>
                </c:pt>
                <c:pt idx="8">
                  <c:v>1.52194069742639</c:v>
                </c:pt>
                <c:pt idx="9">
                  <c:v>1.51763416354596</c:v>
                </c:pt>
                <c:pt idx="10">
                  <c:v>1.5127521548051499</c:v>
                </c:pt>
                <c:pt idx="11">
                  <c:v>1.52886796486903</c:v>
                </c:pt>
                <c:pt idx="12">
                  <c:v>1.54315328894658</c:v>
                </c:pt>
                <c:pt idx="13">
                  <c:v>1.5591826989517801</c:v>
                </c:pt>
                <c:pt idx="14">
                  <c:v>1.5458357814767201</c:v>
                </c:pt>
                <c:pt idx="15">
                  <c:v>1.5485918488275201</c:v>
                </c:pt>
                <c:pt idx="16">
                  <c:v>1.55935152172555</c:v>
                </c:pt>
                <c:pt idx="17">
                  <c:v>1.5645711722887501</c:v>
                </c:pt>
                <c:pt idx="18">
                  <c:v>1.56689460402587</c:v>
                </c:pt>
                <c:pt idx="19">
                  <c:v>1.5609032703093599</c:v>
                </c:pt>
                <c:pt idx="20">
                  <c:v>1.5512900642148</c:v>
                </c:pt>
                <c:pt idx="21">
                  <c:v>1.5645022169926399</c:v>
                </c:pt>
                <c:pt idx="22">
                  <c:v>1.5820182053640199</c:v>
                </c:pt>
                <c:pt idx="23">
                  <c:v>1.5906505023417801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30091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  <c:spPr>
              <a:ln w="13374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1.41206548321655</c:v>
                </c:pt>
                <c:pt idx="1">
                  <c:v>1.42797433324214</c:v>
                </c:pt>
                <c:pt idx="2">
                  <c:v>1.44589204790373</c:v>
                </c:pt>
                <c:pt idx="3">
                  <c:v>1.4407253756221401</c:v>
                </c:pt>
                <c:pt idx="4">
                  <c:v>1.4751716636082099</c:v>
                </c:pt>
                <c:pt idx="5">
                  <c:v>1.4583895947913901</c:v>
                </c:pt>
                <c:pt idx="6">
                  <c:v>1.4868304065304201</c:v>
                </c:pt>
                <c:pt idx="7">
                  <c:v>1.48127909889113</c:v>
                </c:pt>
                <c:pt idx="8">
                  <c:v>1.48874150689317</c:v>
                </c:pt>
                <c:pt idx="9">
                  <c:v>1.4856057131520799</c:v>
                </c:pt>
                <c:pt idx="10">
                  <c:v>1.47702352758539</c:v>
                </c:pt>
                <c:pt idx="11">
                  <c:v>1.49614473557579</c:v>
                </c:pt>
                <c:pt idx="12">
                  <c:v>1.5084072900600001</c:v>
                </c:pt>
                <c:pt idx="13">
                  <c:v>1.5276933638354799</c:v>
                </c:pt>
                <c:pt idx="14">
                  <c:v>1.5151586421958601</c:v>
                </c:pt>
                <c:pt idx="15">
                  <c:v>1.5168419459536999</c:v>
                </c:pt>
                <c:pt idx="16">
                  <c:v>1.52924183668888</c:v>
                </c:pt>
                <c:pt idx="17">
                  <c:v>1.53076572837031</c:v>
                </c:pt>
                <c:pt idx="18">
                  <c:v>1.5343081657667399</c:v>
                </c:pt>
                <c:pt idx="19">
                  <c:v>1.52523497651387</c:v>
                </c:pt>
                <c:pt idx="20">
                  <c:v>1.5153072512593799</c:v>
                </c:pt>
                <c:pt idx="21">
                  <c:v>1.5281235718767101</c:v>
                </c:pt>
                <c:pt idx="22">
                  <c:v>1.54245254212603</c:v>
                </c:pt>
                <c:pt idx="23">
                  <c:v>1.55021913950172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gradFill>
                <a:gsLst>
                  <a:gs pos="8900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>
                <a:solidFill>
                  <a:schemeClr val="accent5">
                    <a:lumMod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3.0551840820579141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20736328231657E-2"/>
                  <c:y val="-1.7867113344500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27761230868716E-3"/>
                  <c:y val="-6.70016750418760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37960205144758E-3"/>
                  <c:y val="-2.0100502512562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551840820579141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827761230868716E-3"/>
                  <c:y val="-1.5633724176437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1655522461737433E-3"/>
                  <c:y val="-6.70016750418760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748328369260614E-2"/>
                  <c:y val="-1.7867113344500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1103681641158283E-3"/>
                  <c:y val="-1.116694584031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1655522461737988E-3"/>
                  <c:y val="-1.7867113344500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1.116694584031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0551840820579141E-3"/>
                  <c:y val="-1.5633724176437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6.1103681641158283E-3"/>
                  <c:y val="-8.93355667225013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2220736328231657E-2"/>
                  <c:y val="-1.7867113344500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4.5827761230868716E-3"/>
                  <c:y val="-1.5633724176437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7.6379602051447858E-3"/>
                  <c:y val="-1.116694584031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0693144287202701E-2"/>
                  <c:y val="-2.0100502512562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3748328369260614E-2"/>
                  <c:y val="-2.0100502512562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1.2220736328231546E-2"/>
                  <c:y val="-2.0100502512562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2220736328231657E-2"/>
                  <c:y val="-2.4567280848687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6.1103681641158283E-3"/>
                  <c:y val="-2.0100502512562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9.1655522461738543E-3"/>
                  <c:y val="-2.2333891680625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1202212225300803E-16"/>
                  <c:y val="-2.9034059184812964E-2"/>
                </c:manualLayout>
              </c:layout>
              <c:numFmt formatCode="0.00_ ;[Red]\-0.00\ " sourceLinked="0"/>
              <c:spPr>
                <a:solidFill>
                  <a:schemeClr val="bg1"/>
                </a:solidFill>
                <a:ln w="26747">
                  <a:noFill/>
                </a:ln>
              </c:spPr>
              <c:txPr>
                <a:bodyPr anchor="ctr" anchorCtr="1"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_ ;[Red]\-0.00\ " sourceLinked="0"/>
            <c:spPr>
              <a:noFill/>
              <a:ln w="26747">
                <a:noFill/>
              </a:ln>
            </c:spPr>
            <c:txPr>
              <a:bodyPr anchor="ctr" anchorCtr="1"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?? ?????"/>
                    <a:ea typeface="?? ?????"/>
                    <a:cs typeface="?? ?????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1.45290500528429</c:v>
                </c:pt>
                <c:pt idx="1">
                  <c:v>1.44960158767847</c:v>
                </c:pt>
                <c:pt idx="2">
                  <c:v>1.4631408705561999</c:v>
                </c:pt>
                <c:pt idx="3">
                  <c:v>1.4568665428829399</c:v>
                </c:pt>
                <c:pt idx="4">
                  <c:v>1.4907487411006199</c:v>
                </c:pt>
                <c:pt idx="5">
                  <c:v>1.47465680359726</c:v>
                </c:pt>
                <c:pt idx="6">
                  <c:v>1.5022980763759</c:v>
                </c:pt>
                <c:pt idx="7">
                  <c:v>1.4972245607839101</c:v>
                </c:pt>
                <c:pt idx="8">
                  <c:v>1.50534110215978</c:v>
                </c:pt>
                <c:pt idx="9">
                  <c:v>1.5016199383490201</c:v>
                </c:pt>
                <c:pt idx="10">
                  <c:v>1.49488784119527</c:v>
                </c:pt>
                <c:pt idx="11">
                  <c:v>1.5125063502224101</c:v>
                </c:pt>
                <c:pt idx="12">
                  <c:v>1.5257802895032899</c:v>
                </c:pt>
                <c:pt idx="13">
                  <c:v>1.54343803139363</c:v>
                </c:pt>
                <c:pt idx="14">
                  <c:v>1.5304972118362901</c:v>
                </c:pt>
                <c:pt idx="15">
                  <c:v>1.53271689739061</c:v>
                </c:pt>
                <c:pt idx="16">
                  <c:v>1.5442966792072199</c:v>
                </c:pt>
                <c:pt idx="17">
                  <c:v>1.5476684503295299</c:v>
                </c:pt>
                <c:pt idx="18">
                  <c:v>1.5506013848963001</c:v>
                </c:pt>
                <c:pt idx="19">
                  <c:v>1.5430691234116101</c:v>
                </c:pt>
                <c:pt idx="20">
                  <c:v>1.53329865773709</c:v>
                </c:pt>
                <c:pt idx="21">
                  <c:v>1.54631289443468</c:v>
                </c:pt>
                <c:pt idx="22">
                  <c:v>1.5622353737450201</c:v>
                </c:pt>
                <c:pt idx="23">
                  <c:v>1.57043482092175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accent5">
                  <a:lumMod val="25000"/>
                </a:schemeClr>
              </a:solidFill>
              <a:prstDash val="solid"/>
            </a:ln>
          </c:spPr>
        </c:hiLowLines>
        <c:axId val="1909120"/>
        <c:axId val="1911040"/>
      </c:stockChart>
      <c:catAx>
        <c:axId val="1909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00" b="1" i="0" u="none" strike="noStrike" baseline="0">
                    <a:solidFill>
                      <a:schemeClr val="tx1"/>
                    </a:solidFill>
                    <a:latin typeface="?? ?????"/>
                    <a:ea typeface="?? ?????"/>
                    <a:cs typeface="?? ?????"/>
                  </a:defRPr>
                </a:pPr>
                <a:r>
                  <a:rPr lang="es-AR" sz="1300"/>
                  <a:t>Cursando el mes</a:t>
                </a:r>
              </a:p>
            </c:rich>
          </c:tx>
          <c:layout>
            <c:manualLayout>
              <c:xMode val="edge"/>
              <c:yMode val="edge"/>
              <c:x val="0.44943201241126429"/>
              <c:y val="0.91267747310480662"/>
            </c:manualLayout>
          </c:layout>
          <c:overlay val="0"/>
          <c:spPr>
            <a:noFill/>
            <a:ln w="26747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3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5" b="1" i="0" u="none" strike="noStrike" baseline="0">
                <a:solidFill>
                  <a:schemeClr val="tx1"/>
                </a:solidFill>
                <a:latin typeface="?? ?????"/>
                <a:ea typeface="?? ?????"/>
                <a:cs typeface="?? ?????"/>
              </a:defRPr>
            </a:pPr>
            <a:endParaRPr lang="es-AR"/>
          </a:p>
        </c:txPr>
        <c:crossAx val="1911040"/>
        <c:crossesAt val="1.44"/>
        <c:auto val="1"/>
        <c:lblAlgn val="ctr"/>
        <c:lblOffset val="100"/>
        <c:tickLblSkip val="1"/>
        <c:tickMarkSkip val="1"/>
        <c:noMultiLvlLbl val="0"/>
      </c:catAx>
      <c:valAx>
        <c:axId val="1911040"/>
        <c:scaling>
          <c:orientation val="minMax"/>
          <c:max val="1.58"/>
          <c:min val="1.44"/>
        </c:scaling>
        <c:delete val="0"/>
        <c:axPos val="l"/>
        <c:numFmt formatCode="#,##0.00" sourceLinked="0"/>
        <c:majorTickMark val="out"/>
        <c:minorTickMark val="in"/>
        <c:tickLblPos val="nextTo"/>
        <c:spPr>
          <a:ln w="33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32" b="1" i="0" u="none" strike="noStrike" baseline="0">
                <a:solidFill>
                  <a:schemeClr val="tx1"/>
                </a:solidFill>
                <a:latin typeface="?? ?????"/>
                <a:ea typeface="?? ?????"/>
                <a:cs typeface="?? ?????"/>
              </a:defRPr>
            </a:pPr>
            <a:endParaRPr lang="es-AR"/>
          </a:p>
        </c:txPr>
        <c:crossAx val="1909120"/>
        <c:crosses val="autoZero"/>
        <c:crossBetween val="between"/>
        <c:majorUnit val="2.0000000000000004E-2"/>
        <c:minorUnit val="0.01"/>
      </c:valAx>
      <c:spPr>
        <a:noFill/>
        <a:ln w="1337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>
        <a:alpha val="10980"/>
      </a:schemeClr>
    </a:solidFill>
    <a:ln>
      <a:noFill/>
    </a:ln>
  </c:spPr>
  <c:txPr>
    <a:bodyPr/>
    <a:lstStyle/>
    <a:p>
      <a:pPr>
        <a:defRPr sz="2159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975903614457845E-2"/>
          <c:y val="4.8013245033112585E-2"/>
          <c:w val="0.80602409638554229"/>
          <c:h val="0.791390728476821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FAV NATIVA</c:v>
                </c:pt>
              </c:strCache>
            </c:strRef>
          </c:tx>
          <c:spPr>
            <a:solidFill>
              <a:srgbClr val="99CC00"/>
            </a:solidFill>
            <a:ln w="4360">
              <a:solidFill>
                <a:srgbClr val="000000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99CC00"/>
              </a:solidFill>
              <a:ln w="34877">
                <a:solidFill>
                  <a:srgbClr val="000000"/>
                </a:solidFill>
                <a:prstDash val="solid"/>
              </a:ln>
            </c:spPr>
          </c:dPt>
          <c:dLbls>
            <c:numFmt formatCode="0.0" sourceLinked="0"/>
            <c:spPr>
              <a:noFill/>
              <a:ln w="3487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 o +</c:v>
                </c:pt>
                <c:pt idx="9">
                  <c:v>TOTAL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9.13978</c:v>
                </c:pt>
                <c:pt idx="1">
                  <c:v>68.57602</c:v>
                </c:pt>
                <c:pt idx="2">
                  <c:v>77.204269999999994</c:v>
                </c:pt>
                <c:pt idx="3">
                  <c:v>78.102189999999993</c:v>
                </c:pt>
                <c:pt idx="4">
                  <c:v>75.740020000000001</c:v>
                </c:pt>
                <c:pt idx="5">
                  <c:v>71.435689999999994</c:v>
                </c:pt>
                <c:pt idx="6">
                  <c:v>67.736959999999996</c:v>
                </c:pt>
                <c:pt idx="7">
                  <c:v>64.811909999999997</c:v>
                </c:pt>
                <c:pt idx="8">
                  <c:v>59.128309999999999</c:v>
                </c:pt>
                <c:pt idx="9">
                  <c:v>69.322670000000002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FAV PROTÉSICA</c:v>
                </c:pt>
              </c:strCache>
            </c:strRef>
          </c:tx>
          <c:spPr>
            <a:solidFill>
              <a:srgbClr val="99CCFF"/>
            </a:solidFill>
            <a:ln w="4360">
              <a:solidFill>
                <a:srgbClr val="000000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99CCFF"/>
              </a:solidFill>
              <a:ln w="34877">
                <a:solidFill>
                  <a:srgbClr val="000000"/>
                </a:solidFill>
                <a:prstDash val="solid"/>
              </a:ln>
            </c:spPr>
          </c:dPt>
          <c:dLbls>
            <c:numFmt formatCode="0.0" sourceLinked="0"/>
            <c:spPr>
              <a:noFill/>
              <a:ln w="3487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 o +</c:v>
                </c:pt>
                <c:pt idx="9">
                  <c:v>TOTAL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2.1505399999999999</c:v>
                </c:pt>
                <c:pt idx="1">
                  <c:v>6.1027800000000001</c:v>
                </c:pt>
                <c:pt idx="2">
                  <c:v>9.4091900000000006</c:v>
                </c:pt>
                <c:pt idx="3">
                  <c:v>11.31756</c:v>
                </c:pt>
                <c:pt idx="4">
                  <c:v>12.29327</c:v>
                </c:pt>
                <c:pt idx="5">
                  <c:v>14.695819999999999</c:v>
                </c:pt>
                <c:pt idx="6">
                  <c:v>15.69312</c:v>
                </c:pt>
                <c:pt idx="7">
                  <c:v>16.162230000000001</c:v>
                </c:pt>
                <c:pt idx="8">
                  <c:v>16.046029999999998</c:v>
                </c:pt>
                <c:pt idx="9">
                  <c:v>14.41863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CATÉTER PERMANENTE</c:v>
                </c:pt>
              </c:strCache>
            </c:strRef>
          </c:tx>
          <c:spPr>
            <a:solidFill>
              <a:srgbClr val="FFFF99"/>
            </a:solidFill>
            <a:ln w="4360">
              <a:solidFill>
                <a:schemeClr val="tx1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FFFF99"/>
              </a:solidFill>
              <a:ln w="34877">
                <a:solidFill>
                  <a:schemeClr val="tx1"/>
                </a:solidFill>
                <a:prstDash val="solid"/>
              </a:ln>
            </c:spPr>
          </c:dPt>
          <c:dLbls>
            <c:numFmt formatCode="0.0" sourceLinked="0"/>
            <c:spPr>
              <a:noFill/>
              <a:ln w="3487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 o +</c:v>
                </c:pt>
                <c:pt idx="9">
                  <c:v>TOTAL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63.978490000000001</c:v>
                </c:pt>
                <c:pt idx="1">
                  <c:v>13.597429999999999</c:v>
                </c:pt>
                <c:pt idx="2">
                  <c:v>5.9081000000000001</c:v>
                </c:pt>
                <c:pt idx="3">
                  <c:v>4.7703300000000004</c:v>
                </c:pt>
                <c:pt idx="4">
                  <c:v>4.8088100000000003</c:v>
                </c:pt>
                <c:pt idx="5">
                  <c:v>5.3061800000000003</c:v>
                </c:pt>
                <c:pt idx="6">
                  <c:v>6.02433</c:v>
                </c:pt>
                <c:pt idx="7">
                  <c:v>7.1143200000000002</c:v>
                </c:pt>
                <c:pt idx="8">
                  <c:v>11.436540000000001</c:v>
                </c:pt>
                <c:pt idx="9">
                  <c:v>6.4881900000000003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CATÉTER TRANSITORIO</c:v>
                </c:pt>
              </c:strCache>
            </c:strRef>
          </c:tx>
          <c:spPr>
            <a:solidFill>
              <a:srgbClr val="FF99CC"/>
            </a:solidFill>
            <a:ln w="4360">
              <a:solidFill>
                <a:schemeClr val="tx1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FF99CC"/>
              </a:solidFill>
              <a:ln w="34877">
                <a:solidFill>
                  <a:schemeClr val="tx1"/>
                </a:solidFill>
                <a:prstDash val="solid"/>
              </a:ln>
            </c:spPr>
          </c:dPt>
          <c:dLbls>
            <c:numFmt formatCode="0.0" sourceLinked="0"/>
            <c:spPr>
              <a:noFill/>
              <a:ln w="3487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 o +</c:v>
                </c:pt>
                <c:pt idx="9">
                  <c:v>TOTAL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24.731179999999998</c:v>
                </c:pt>
                <c:pt idx="1">
                  <c:v>11.72377</c:v>
                </c:pt>
                <c:pt idx="2">
                  <c:v>7.47844</c:v>
                </c:pt>
                <c:pt idx="3">
                  <c:v>5.80992</c:v>
                </c:pt>
                <c:pt idx="4">
                  <c:v>7.1579100000000002</c:v>
                </c:pt>
                <c:pt idx="5">
                  <c:v>8.5623199999999997</c:v>
                </c:pt>
                <c:pt idx="6">
                  <c:v>10.545590000000001</c:v>
                </c:pt>
                <c:pt idx="7">
                  <c:v>11.911530000000001</c:v>
                </c:pt>
                <c:pt idx="8">
                  <c:v>13.38912</c:v>
                </c:pt>
                <c:pt idx="9">
                  <c:v>9.7705099999999998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8459904"/>
        <c:axId val="108461440"/>
      </c:barChart>
      <c:catAx>
        <c:axId val="10845990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17439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37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461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461440"/>
        <c:scaling>
          <c:orientation val="minMax"/>
          <c:max val="1"/>
        </c:scaling>
        <c:delete val="0"/>
        <c:axPos val="l"/>
        <c:majorGridlines>
          <c:spPr>
            <a:ln w="4360">
              <a:solidFill>
                <a:srgbClr val="969696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 w="17439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37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459904"/>
        <c:crosses val="autoZero"/>
        <c:crossBetween val="between"/>
        <c:majorUnit val="0.1"/>
      </c:valAx>
      <c:spPr>
        <a:noFill/>
        <a:ln w="17439">
          <a:solidFill>
            <a:srgbClr val="333333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82366758502087E-2"/>
          <c:y val="2.2251308900523559E-2"/>
          <c:w val="0.91929993306065894"/>
          <c:h val="0.73298429319371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2012-13</c:v>
                </c:pt>
              </c:strCache>
            </c:strRef>
          </c:tx>
          <c:spPr>
            <a:solidFill>
              <a:srgbClr val="D3EBED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24"/>
            <c:invertIfNegative val="0"/>
            <c:bubble3D val="0"/>
            <c:spPr>
              <a:solidFill>
                <a:srgbClr val="D3EBED"/>
              </a:solidFill>
              <a:ln w="19050">
                <a:solidFill>
                  <a:schemeClr val="tx1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Sheet1!$A$2:$A$26</c:f>
              <c:strCache>
                <c:ptCount val="25"/>
                <c:pt idx="0">
                  <c:v>SANTA CRUZ</c:v>
                </c:pt>
                <c:pt idx="1">
                  <c:v>MISIONES</c:v>
                </c:pt>
                <c:pt idx="2">
                  <c:v>MENDOZA</c:v>
                </c:pt>
                <c:pt idx="3">
                  <c:v>SAN LUIS</c:v>
                </c:pt>
                <c:pt idx="4">
                  <c:v>RÍO NEGRO</c:v>
                </c:pt>
                <c:pt idx="5">
                  <c:v>SAN JUAN</c:v>
                </c:pt>
                <c:pt idx="6">
                  <c:v>SANTA FE</c:v>
                </c:pt>
                <c:pt idx="7">
                  <c:v>CATAMARCA</c:v>
                </c:pt>
                <c:pt idx="8">
                  <c:v>TUCUMÁN</c:v>
                </c:pt>
                <c:pt idx="9">
                  <c:v>CÓRDOBA</c:v>
                </c:pt>
                <c:pt idx="10">
                  <c:v>CHACO</c:v>
                </c:pt>
                <c:pt idx="11">
                  <c:v>FORMOSA</c:v>
                </c:pt>
                <c:pt idx="12">
                  <c:v>NEUQUÉN</c:v>
                </c:pt>
                <c:pt idx="13">
                  <c:v>LA PAMPA</c:v>
                </c:pt>
                <c:pt idx="14">
                  <c:v>SANTIAGO </c:v>
                </c:pt>
                <c:pt idx="15">
                  <c:v>ENTRE RÍOS</c:v>
                </c:pt>
                <c:pt idx="16">
                  <c:v>TIERRA D. FUEGO</c:v>
                </c:pt>
                <c:pt idx="17">
                  <c:v>CHUBUT</c:v>
                </c:pt>
                <c:pt idx="18">
                  <c:v>LA RIOJA</c:v>
                </c:pt>
                <c:pt idx="19">
                  <c:v>BUENOS AIRES</c:v>
                </c:pt>
                <c:pt idx="20">
                  <c:v>JUJUY</c:v>
                </c:pt>
                <c:pt idx="21">
                  <c:v>SALTA</c:v>
                </c:pt>
                <c:pt idx="22">
                  <c:v>CORRIENTES</c:v>
                </c:pt>
                <c:pt idx="23">
                  <c:v>CAPITAL FEDERAL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12.7</c:v>
                </c:pt>
                <c:pt idx="1">
                  <c:v>6</c:v>
                </c:pt>
                <c:pt idx="2">
                  <c:v>13.3</c:v>
                </c:pt>
                <c:pt idx="3">
                  <c:v>10.4</c:v>
                </c:pt>
                <c:pt idx="4">
                  <c:v>8.8000000000000007</c:v>
                </c:pt>
                <c:pt idx="5">
                  <c:v>9</c:v>
                </c:pt>
                <c:pt idx="6">
                  <c:v>12.3</c:v>
                </c:pt>
                <c:pt idx="7">
                  <c:v>11.2</c:v>
                </c:pt>
                <c:pt idx="8">
                  <c:v>11</c:v>
                </c:pt>
                <c:pt idx="9">
                  <c:v>12.2</c:v>
                </c:pt>
                <c:pt idx="10">
                  <c:v>15</c:v>
                </c:pt>
                <c:pt idx="11">
                  <c:v>16.3</c:v>
                </c:pt>
                <c:pt idx="12">
                  <c:v>16.5</c:v>
                </c:pt>
                <c:pt idx="13">
                  <c:v>19.600000000000001</c:v>
                </c:pt>
                <c:pt idx="14">
                  <c:v>14.4</c:v>
                </c:pt>
                <c:pt idx="15">
                  <c:v>17.899999999999999</c:v>
                </c:pt>
                <c:pt idx="16">
                  <c:v>16.8</c:v>
                </c:pt>
                <c:pt idx="17">
                  <c:v>9.8000000000000007</c:v>
                </c:pt>
                <c:pt idx="18">
                  <c:v>27.6</c:v>
                </c:pt>
                <c:pt idx="19">
                  <c:v>16.2</c:v>
                </c:pt>
                <c:pt idx="20">
                  <c:v>14.6</c:v>
                </c:pt>
                <c:pt idx="21">
                  <c:v>18.600000000000001</c:v>
                </c:pt>
                <c:pt idx="22">
                  <c:v>15.7</c:v>
                </c:pt>
                <c:pt idx="23">
                  <c:v>22.5</c:v>
                </c:pt>
                <c:pt idx="24">
                  <c:v>15.1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24"/>
            <c:invertIfNegative val="0"/>
            <c:bubble3D val="0"/>
            <c:spPr>
              <a:solidFill>
                <a:srgbClr val="47A8AF"/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numFmt formatCode="#,##0" sourceLinked="0"/>
            <c:txPr>
              <a:bodyPr/>
              <a:lstStyle/>
              <a:p>
                <a:pPr>
                  <a:defRPr sz="11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25"/>
                <c:pt idx="0">
                  <c:v>SANTA CRUZ</c:v>
                </c:pt>
                <c:pt idx="1">
                  <c:v>MISIONES</c:v>
                </c:pt>
                <c:pt idx="2">
                  <c:v>MENDOZA</c:v>
                </c:pt>
                <c:pt idx="3">
                  <c:v>SAN LUIS</c:v>
                </c:pt>
                <c:pt idx="4">
                  <c:v>RÍO NEGRO</c:v>
                </c:pt>
                <c:pt idx="5">
                  <c:v>SAN JUAN</c:v>
                </c:pt>
                <c:pt idx="6">
                  <c:v>SANTA FE</c:v>
                </c:pt>
                <c:pt idx="7">
                  <c:v>CATAMARCA</c:v>
                </c:pt>
                <c:pt idx="8">
                  <c:v>TUCUMÁN</c:v>
                </c:pt>
                <c:pt idx="9">
                  <c:v>CÓRDOBA</c:v>
                </c:pt>
                <c:pt idx="10">
                  <c:v>CHACO</c:v>
                </c:pt>
                <c:pt idx="11">
                  <c:v>FORMOSA</c:v>
                </c:pt>
                <c:pt idx="12">
                  <c:v>NEUQUÉN</c:v>
                </c:pt>
                <c:pt idx="13">
                  <c:v>LA PAMPA</c:v>
                </c:pt>
                <c:pt idx="14">
                  <c:v>SANTIAGO </c:v>
                </c:pt>
                <c:pt idx="15">
                  <c:v>ENTRE RÍOS</c:v>
                </c:pt>
                <c:pt idx="16">
                  <c:v>TIERRA D. FUEGO</c:v>
                </c:pt>
                <c:pt idx="17">
                  <c:v>CHUBUT</c:v>
                </c:pt>
                <c:pt idx="18">
                  <c:v>LA RIOJA</c:v>
                </c:pt>
                <c:pt idx="19">
                  <c:v>BUENOS AIRES</c:v>
                </c:pt>
                <c:pt idx="20">
                  <c:v>JUJUY</c:v>
                </c:pt>
                <c:pt idx="21">
                  <c:v>SALTA</c:v>
                </c:pt>
                <c:pt idx="22">
                  <c:v>CORRIENTES</c:v>
                </c:pt>
                <c:pt idx="23">
                  <c:v>CAPITAL FEDERAL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6.7</c:v>
                </c:pt>
                <c:pt idx="1">
                  <c:v>7</c:v>
                </c:pt>
                <c:pt idx="2">
                  <c:v>8.6999999999999993</c:v>
                </c:pt>
                <c:pt idx="3">
                  <c:v>11.3</c:v>
                </c:pt>
                <c:pt idx="4">
                  <c:v>11.6</c:v>
                </c:pt>
                <c:pt idx="5">
                  <c:v>13.1</c:v>
                </c:pt>
                <c:pt idx="6">
                  <c:v>13.4</c:v>
                </c:pt>
                <c:pt idx="7">
                  <c:v>13.7</c:v>
                </c:pt>
                <c:pt idx="8">
                  <c:v>14.1</c:v>
                </c:pt>
                <c:pt idx="9">
                  <c:v>15.1</c:v>
                </c:pt>
                <c:pt idx="10">
                  <c:v>16.899999999999999</c:v>
                </c:pt>
                <c:pt idx="11">
                  <c:v>17.3</c:v>
                </c:pt>
                <c:pt idx="12">
                  <c:v>17.3</c:v>
                </c:pt>
                <c:pt idx="13">
                  <c:v>17.600000000000001</c:v>
                </c:pt>
                <c:pt idx="14">
                  <c:v>17.7</c:v>
                </c:pt>
                <c:pt idx="15">
                  <c:v>17.8</c:v>
                </c:pt>
                <c:pt idx="16">
                  <c:v>17.8</c:v>
                </c:pt>
                <c:pt idx="17">
                  <c:v>18</c:v>
                </c:pt>
                <c:pt idx="18">
                  <c:v>18.899999999999999</c:v>
                </c:pt>
                <c:pt idx="19">
                  <c:v>19.100000000000001</c:v>
                </c:pt>
                <c:pt idx="20">
                  <c:v>19.5</c:v>
                </c:pt>
                <c:pt idx="21">
                  <c:v>20.3</c:v>
                </c:pt>
                <c:pt idx="22">
                  <c:v>21.3</c:v>
                </c:pt>
                <c:pt idx="23">
                  <c:v>23.3</c:v>
                </c:pt>
                <c:pt idx="24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51"/>
        <c:axId val="107919616"/>
        <c:axId val="107952768"/>
      </c:barChart>
      <c:catAx>
        <c:axId val="1079196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7952768"/>
        <c:crossesAt val="0"/>
        <c:auto val="0"/>
        <c:lblAlgn val="ctr"/>
        <c:lblOffset val="500"/>
        <c:tickLblSkip val="1"/>
        <c:tickMarkSkip val="1"/>
        <c:noMultiLvlLbl val="0"/>
      </c:catAx>
      <c:valAx>
        <c:axId val="107952768"/>
        <c:scaling>
          <c:orientation val="minMax"/>
          <c:max val="3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4.3047271124870357E-3"/>
              <c:y val="0.23246624093248186"/>
            </c:manualLayout>
          </c:layout>
          <c:overlay val="0"/>
          <c:spPr>
            <a:noFill/>
            <a:ln w="24686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7919616"/>
        <c:crosses val="autoZero"/>
        <c:crossBetween val="between"/>
        <c:majorUnit val="5"/>
        <c:minorUnit val="1"/>
      </c:valAx>
      <c:spPr>
        <a:noFill/>
        <a:ln w="12343">
          <a:solidFill>
            <a:srgbClr val="FFFFFF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11708549656947548"/>
          <c:y val="0.20205823878314425"/>
          <c:w val="0.11330066967349098"/>
          <c:h val="9.0219935106536878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2834224598931E-2"/>
          <c:y val="2.2566995768688293E-2"/>
          <c:w val="0.94295900178253123"/>
          <c:h val="0.8787023977433003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CATÉTER TRANSITORIO</c:v>
                </c:pt>
              </c:strCache>
            </c:strRef>
          </c:tx>
          <c:spPr>
            <a:ln w="3185">
              <a:solidFill>
                <a:srgbClr val="00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4.3761496785378891E-2"/>
                  <c:y val="-2.8355671456808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7614707794553203E-2"/>
                  <c:y val="2.5476979216100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4678927978039441E-2"/>
                  <c:y val="2.3136429186843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1743148161525682E-2"/>
                  <c:y val="2.5476979216100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4678927978039441E-2"/>
                  <c:y val="2.3136429186843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1743263743408219E-2"/>
                  <c:y val="2.0795879157586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8807483926894353E-2"/>
                  <c:y val="-2.3674571398294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3368200534566207E-2"/>
                  <c:y val="-1.8993471339780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483">
                <a:noFill/>
              </a:ln>
            </c:spPr>
            <c:txPr>
              <a:bodyPr/>
              <a:lstStyle/>
              <a:p>
                <a:pPr>
                  <a:defRPr sz="8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Sheet1!$B$1:$Z$1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70.237238310145997</c:v>
                </c:pt>
                <c:pt idx="1">
                  <c:v>49.466192200000002</c:v>
                </c:pt>
                <c:pt idx="2">
                  <c:v>40.060060100000001</c:v>
                </c:pt>
                <c:pt idx="3">
                  <c:v>35.856401400000003</c:v>
                </c:pt>
                <c:pt idx="4">
                  <c:v>31.242508999999998</c:v>
                </c:pt>
                <c:pt idx="5">
                  <c:v>27.758554400000001</c:v>
                </c:pt>
                <c:pt idx="6">
                  <c:v>26.975259399999999</c:v>
                </c:pt>
                <c:pt idx="7">
                  <c:v>26.974437200000001</c:v>
                </c:pt>
                <c:pt idx="8">
                  <c:v>26.458990499999999</c:v>
                </c:pt>
                <c:pt idx="9">
                  <c:v>27.428057599999999</c:v>
                </c:pt>
                <c:pt idx="10">
                  <c:v>26.691729299999999</c:v>
                </c:pt>
                <c:pt idx="11">
                  <c:v>26.3622975</c:v>
                </c:pt>
                <c:pt idx="12">
                  <c:v>25.335570499999999</c:v>
                </c:pt>
                <c:pt idx="13">
                  <c:v>23.846485600000001</c:v>
                </c:pt>
                <c:pt idx="14">
                  <c:v>19.041963599999999</c:v>
                </c:pt>
                <c:pt idx="15">
                  <c:v>17.890262799999999</c:v>
                </c:pt>
                <c:pt idx="16">
                  <c:v>15.9118236</c:v>
                </c:pt>
                <c:pt idx="17">
                  <c:v>13.176373399999999</c:v>
                </c:pt>
                <c:pt idx="18">
                  <c:v>11.285122100000001</c:v>
                </c:pt>
                <c:pt idx="19">
                  <c:v>10.611677500000001</c:v>
                </c:pt>
                <c:pt idx="20">
                  <c:v>10.110664</c:v>
                </c:pt>
                <c:pt idx="21">
                  <c:v>11.299765799999999</c:v>
                </c:pt>
                <c:pt idx="22">
                  <c:v>10.6538895</c:v>
                </c:pt>
                <c:pt idx="23">
                  <c:v>9.1463415000000001</c:v>
                </c:pt>
                <c:pt idx="24">
                  <c:v>8.4481725999999995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FÍSTULA NATIVA</c:v>
                </c:pt>
              </c:strCache>
            </c:strRef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8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4.4097146572274794E-2"/>
                  <c:y val="-2.1375119216007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103757160610527E-2"/>
                  <c:y val="-2.002755214404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483">
                <a:noFill/>
              </a:ln>
            </c:spPr>
            <c:txPr>
              <a:bodyPr/>
              <a:lstStyle/>
              <a:p>
                <a:pPr>
                  <a:defRPr sz="8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Sheet1!$B$1:$Z$1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cat>
          <c:val>
            <c:numRef>
              <c:f>Sheet1!$B$3:$Z$3</c:f>
              <c:numCache>
                <c:formatCode>General</c:formatCode>
                <c:ptCount val="25"/>
                <c:pt idx="0">
                  <c:v>23.774161281430004</c:v>
                </c:pt>
                <c:pt idx="1">
                  <c:v>41.103202799999998</c:v>
                </c:pt>
                <c:pt idx="2">
                  <c:v>49.0690691</c:v>
                </c:pt>
                <c:pt idx="3">
                  <c:v>52.378892700000002</c:v>
                </c:pt>
                <c:pt idx="4">
                  <c:v>55.333599700000001</c:v>
                </c:pt>
                <c:pt idx="5">
                  <c:v>58.477508700000001</c:v>
                </c:pt>
                <c:pt idx="6">
                  <c:v>58.978451700000001</c:v>
                </c:pt>
                <c:pt idx="7">
                  <c:v>57.153758099999997</c:v>
                </c:pt>
                <c:pt idx="8">
                  <c:v>56.900630900000003</c:v>
                </c:pt>
                <c:pt idx="9">
                  <c:v>57.239208599999998</c:v>
                </c:pt>
                <c:pt idx="10">
                  <c:v>57.560568099999998</c:v>
                </c:pt>
                <c:pt idx="11">
                  <c:v>58.566519399999997</c:v>
                </c:pt>
                <c:pt idx="12">
                  <c:v>59.270134200000001</c:v>
                </c:pt>
                <c:pt idx="13">
                  <c:v>60.370849499999998</c:v>
                </c:pt>
                <c:pt idx="14">
                  <c:v>63.499604099999999</c:v>
                </c:pt>
                <c:pt idx="15">
                  <c:v>66.344667700000002</c:v>
                </c:pt>
                <c:pt idx="16">
                  <c:v>65.010019999999997</c:v>
                </c:pt>
                <c:pt idx="17">
                  <c:v>69.186286699999997</c:v>
                </c:pt>
                <c:pt idx="18">
                  <c:v>69.599262999999993</c:v>
                </c:pt>
                <c:pt idx="19">
                  <c:v>68.813716400000004</c:v>
                </c:pt>
                <c:pt idx="20">
                  <c:v>69.668008</c:v>
                </c:pt>
                <c:pt idx="21">
                  <c:v>69.145199099999999</c:v>
                </c:pt>
                <c:pt idx="22">
                  <c:v>68.602029299999998</c:v>
                </c:pt>
                <c:pt idx="23">
                  <c:v>71.747967500000001</c:v>
                </c:pt>
                <c:pt idx="24">
                  <c:v>72.318753700000002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FÍSTULA PROTÉSICA</c:v>
                </c:pt>
              </c:strCache>
            </c:strRef>
          </c:tx>
          <c:spPr>
            <a:ln w="3185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28697247706422E-2"/>
                  <c:y val="2.0795879157586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0275258253268799E-2"/>
                  <c:y val="-2.1334021369037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3211038069782561E-2"/>
                  <c:y val="1.1433679040558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7614707794553203E-2"/>
                  <c:y val="-2.6015121427551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483">
                <a:noFill/>
              </a:ln>
            </c:spPr>
            <c:txPr>
              <a:bodyPr/>
              <a:lstStyle/>
              <a:p>
                <a:pPr>
                  <a:defRPr sz="8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Sheet1!$B$1:$Z$1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cat>
          <c:val>
            <c:numRef>
              <c:f>Sheet1!$B$4:$Z$4</c:f>
              <c:numCache>
                <c:formatCode>General</c:formatCode>
                <c:ptCount val="25"/>
                <c:pt idx="0">
                  <c:v>2.8632847338863998</c:v>
                </c:pt>
                <c:pt idx="1">
                  <c:v>5.6939501999999997</c:v>
                </c:pt>
                <c:pt idx="2">
                  <c:v>6.5465464999999998</c:v>
                </c:pt>
                <c:pt idx="3">
                  <c:v>6.4878893</c:v>
                </c:pt>
                <c:pt idx="4">
                  <c:v>7.7107470999999999</c:v>
                </c:pt>
                <c:pt idx="5">
                  <c:v>8.0353709999999996</c:v>
                </c:pt>
                <c:pt idx="6">
                  <c:v>8.4197924999999998</c:v>
                </c:pt>
                <c:pt idx="7">
                  <c:v>10.377718399999999</c:v>
                </c:pt>
                <c:pt idx="8">
                  <c:v>10.410094600000001</c:v>
                </c:pt>
                <c:pt idx="9">
                  <c:v>9.8471223000000005</c:v>
                </c:pt>
                <c:pt idx="10">
                  <c:v>9.1896407999999994</c:v>
                </c:pt>
                <c:pt idx="11">
                  <c:v>9.0819832999999992</c:v>
                </c:pt>
                <c:pt idx="12">
                  <c:v>9.9412751999999998</c:v>
                </c:pt>
                <c:pt idx="13">
                  <c:v>9.6162139</c:v>
                </c:pt>
                <c:pt idx="14">
                  <c:v>10.886777500000001</c:v>
                </c:pt>
                <c:pt idx="15">
                  <c:v>10.0850077</c:v>
                </c:pt>
                <c:pt idx="16">
                  <c:v>11.823647299999999</c:v>
                </c:pt>
                <c:pt idx="17">
                  <c:v>11.276332099999999</c:v>
                </c:pt>
                <c:pt idx="18">
                  <c:v>12.620912000000001</c:v>
                </c:pt>
                <c:pt idx="19">
                  <c:v>14.967562600000001</c:v>
                </c:pt>
                <c:pt idx="20">
                  <c:v>13.682092600000001</c:v>
                </c:pt>
                <c:pt idx="21">
                  <c:v>12.997658100000001</c:v>
                </c:pt>
                <c:pt idx="22">
                  <c:v>13.866967300000001</c:v>
                </c:pt>
                <c:pt idx="23">
                  <c:v>12.7371274</c:v>
                </c:pt>
                <c:pt idx="24">
                  <c:v>12.8819652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CATÉTER PERMANENTE</c:v>
                </c:pt>
              </c:strCache>
            </c:strRef>
          </c:tx>
          <c:spPr>
            <a:ln w="3185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28697247706422E-2"/>
                  <c:y val="-1.3774044774537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483">
                <a:noFill/>
              </a:ln>
            </c:spPr>
            <c:txPr>
              <a:bodyPr/>
              <a:lstStyle/>
              <a:p>
                <a:pPr>
                  <a:defRPr sz="8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Sheet1!$B$1:$Z$1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cat>
          <c:val>
            <c:numRef>
              <c:f>Sheet1!$B$5:$Z$5</c:f>
              <c:numCache>
                <c:formatCode>General</c:formatCode>
                <c:ptCount val="25"/>
                <c:pt idx="0">
                  <c:v>3.1253136745374004</c:v>
                </c:pt>
                <c:pt idx="1">
                  <c:v>3.7366548000000002</c:v>
                </c:pt>
                <c:pt idx="2">
                  <c:v>4.3243242999999998</c:v>
                </c:pt>
                <c:pt idx="3">
                  <c:v>5.2768166000000001</c:v>
                </c:pt>
                <c:pt idx="4">
                  <c:v>5.7131442000000003</c:v>
                </c:pt>
                <c:pt idx="5">
                  <c:v>5.7285659000000004</c:v>
                </c:pt>
                <c:pt idx="6">
                  <c:v>5.6264963999999997</c:v>
                </c:pt>
                <c:pt idx="7">
                  <c:v>5.4940861999999999</c:v>
                </c:pt>
                <c:pt idx="8">
                  <c:v>6.2302838999999999</c:v>
                </c:pt>
                <c:pt idx="9">
                  <c:v>5.4856115000000001</c:v>
                </c:pt>
                <c:pt idx="10">
                  <c:v>6.5580617999999999</c:v>
                </c:pt>
                <c:pt idx="11">
                  <c:v>5.9891997999999997</c:v>
                </c:pt>
                <c:pt idx="12">
                  <c:v>5.4530200999999998</c:v>
                </c:pt>
                <c:pt idx="13">
                  <c:v>6.1664510999999997</c:v>
                </c:pt>
                <c:pt idx="14">
                  <c:v>6.5716548000000001</c:v>
                </c:pt>
                <c:pt idx="15">
                  <c:v>5.6800617999999998</c:v>
                </c:pt>
                <c:pt idx="16">
                  <c:v>7.2545089999999997</c:v>
                </c:pt>
                <c:pt idx="17">
                  <c:v>6.3610078000000003</c:v>
                </c:pt>
                <c:pt idx="18">
                  <c:v>6.4947029000000001</c:v>
                </c:pt>
                <c:pt idx="19">
                  <c:v>5.6070435999999999</c:v>
                </c:pt>
                <c:pt idx="20">
                  <c:v>6.5392353999999999</c:v>
                </c:pt>
                <c:pt idx="21">
                  <c:v>6.5573769999999998</c:v>
                </c:pt>
                <c:pt idx="22">
                  <c:v>6.8771139000000003</c:v>
                </c:pt>
                <c:pt idx="23">
                  <c:v>6.3685637000000002</c:v>
                </c:pt>
                <c:pt idx="24">
                  <c:v>6.3511084000000002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65536"/>
        <c:axId val="108067456"/>
      </c:lineChart>
      <c:catAx>
        <c:axId val="108065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Cursando el Mes</a:t>
                </a:r>
              </a:p>
            </c:rich>
          </c:tx>
          <c:layout>
            <c:manualLayout>
              <c:xMode val="edge"/>
              <c:yMode val="edge"/>
              <c:x val="0.44563279857397509"/>
              <c:y val="0.94922425952045142"/>
            </c:manualLayout>
          </c:layout>
          <c:overlay val="0"/>
          <c:spPr>
            <a:noFill/>
            <a:ln w="2548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0674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08067456"/>
        <c:scaling>
          <c:orientation val="minMax"/>
          <c:max val="75"/>
          <c:min val="0"/>
        </c:scaling>
        <c:delete val="0"/>
        <c:axPos val="l"/>
        <c:majorGridlines>
          <c:spPr>
            <a:ln w="318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3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%</a:t>
                </a:r>
              </a:p>
            </c:rich>
          </c:tx>
          <c:layout>
            <c:manualLayout>
              <c:xMode val="edge"/>
              <c:yMode val="edge"/>
              <c:x val="8.4412916275373815E-3"/>
              <c:y val="0.44839686145141744"/>
            </c:manualLayout>
          </c:layout>
          <c:overlay val="0"/>
          <c:spPr>
            <a:noFill/>
            <a:ln w="2548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7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065536"/>
        <c:crosses val="autoZero"/>
        <c:crossBetween val="between"/>
        <c:majorUnit val="10"/>
      </c:valAx>
      <c:spPr>
        <a:noFill/>
        <a:ln w="635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766488413547246"/>
          <c:y val="0.27785613540197462"/>
          <c:w val="0.25757575757575757"/>
          <c:h val="0.19778882525582489"/>
        </c:manualLayout>
      </c:layout>
      <c:overlay val="0"/>
      <c:spPr>
        <a:solidFill>
          <a:schemeClr val="bg1"/>
        </a:solidFill>
        <a:ln w="3185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10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58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11241333866483E-2"/>
          <c:y val="6.5915965911519409E-2"/>
          <c:w val="0.91540569613480594"/>
          <c:h val="0.85903397489932032"/>
        </c:manualLayout>
      </c:layout>
      <c:lineChart>
        <c:grouping val="standard"/>
        <c:varyColors val="0"/>
        <c:ser>
          <c:idx val="2"/>
          <c:order val="0"/>
          <c:tx>
            <c:strRef>
              <c:f>Sheet1!$A$2:$A$14</c:f>
              <c:strCache>
                <c:ptCount val="1"/>
                <c:pt idx="0">
                  <c:v>2004 2005 2006 2007 2008 2009 2010 2011 2012 2013 2014 2015 2016</c:v>
                </c:pt>
              </c:strCache>
            </c:strRef>
          </c:tx>
          <c:spPr>
            <a:ln w="9525">
              <a:solidFill>
                <a:schemeClr val="accent1">
                  <a:lumMod val="7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 flip="none" rotWithShape="1">
                <a:gsLst>
                  <a:gs pos="0">
                    <a:srgbClr val="CDE5FF"/>
                  </a:gs>
                  <a:gs pos="40000">
                    <a:srgbClr val="79B9FF"/>
                  </a:gs>
                  <a:gs pos="78000">
                    <a:srgbClr val="0087E6"/>
                  </a:gs>
                  <a:gs pos="100000">
                    <a:srgbClr val="005CBF"/>
                  </a:gs>
                </a:gsLst>
                <a:lin ang="5400000" scaled="1"/>
                <a:tileRect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7"/>
              <c:layout>
                <c:manualLayout>
                  <c:x val="-4.4853710597604179E-2"/>
                  <c:y val="-3.5901544780503954E-2"/>
                </c:manualLayout>
              </c:layout>
              <c:numFmt formatCode="#,##0" sourceLinked="0"/>
              <c:spPr>
                <a:solidFill>
                  <a:schemeClr val="accent3">
                    <a:alpha val="77000"/>
                  </a:schemeClr>
                </a:solidFill>
                <a:ln w="36605">
                  <a:noFill/>
                </a:ln>
                <a:scene3d>
                  <a:camera prst="orthographicFront"/>
                  <a:lightRig rig="threePt" dir="t"/>
                </a:scene3d>
              </c:spPr>
              <c:txPr>
                <a:bodyPr/>
                <a:lstStyle/>
                <a:p>
                  <a:pPr algn="l"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>
                <a:solidFill>
                  <a:schemeClr val="bg1"/>
                </a:solidFill>
                <a:ln w="36605">
                  <a:noFill/>
                </a:ln>
                <a:scene3d>
                  <a:camera prst="orthographicFront"/>
                  <a:lightRig rig="threePt" dir="t"/>
                </a:scene3d>
                <a:sp3d/>
              </c:spPr>
              <c:txPr>
                <a:bodyPr/>
                <a:lstStyle/>
                <a:p>
                  <a:pPr algn="l"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3660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 algn="l"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21034</c:v>
                </c:pt>
                <c:pt idx="1">
                  <c:v>22333</c:v>
                </c:pt>
                <c:pt idx="2">
                  <c:v>23306</c:v>
                </c:pt>
                <c:pt idx="3">
                  <c:v>24218</c:v>
                </c:pt>
                <c:pt idx="4">
                  <c:v>24778</c:v>
                </c:pt>
                <c:pt idx="5">
                  <c:v>25448</c:v>
                </c:pt>
                <c:pt idx="6">
                  <c:v>25979</c:v>
                </c:pt>
                <c:pt idx="7">
                  <c:v>26572</c:v>
                </c:pt>
                <c:pt idx="8">
                  <c:v>27341</c:v>
                </c:pt>
                <c:pt idx="9">
                  <c:v>27966</c:v>
                </c:pt>
                <c:pt idx="10">
                  <c:v>28357</c:v>
                </c:pt>
                <c:pt idx="11">
                  <c:v>28572</c:v>
                </c:pt>
                <c:pt idx="12">
                  <c:v>28960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66816"/>
        <c:axId val="43672704"/>
      </c:lineChart>
      <c:catAx>
        <c:axId val="4366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3672704"/>
        <c:crossesAt val="20000"/>
        <c:auto val="1"/>
        <c:lblAlgn val="ctr"/>
        <c:lblOffset val="0"/>
        <c:tickLblSkip val="1"/>
        <c:tickMarkSkip val="1"/>
        <c:noMultiLvlLbl val="0"/>
      </c:catAx>
      <c:valAx>
        <c:axId val="43672704"/>
        <c:scaling>
          <c:orientation val="minMax"/>
          <c:max val="30000"/>
          <c:min val="2000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0"/>
        <c:majorTickMark val="out"/>
        <c:minorTickMark val="in"/>
        <c:tickLblPos val="nextTo"/>
        <c:spPr>
          <a:ln w="18303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3666816"/>
        <c:crosses val="autoZero"/>
        <c:crossBetween val="between"/>
        <c:majorUnit val="1000"/>
        <c:minorUnit val="500"/>
      </c:valAx>
      <c:spPr>
        <a:noFill/>
        <a:ln w="18303">
          <a:solidFill>
            <a:srgbClr val="333333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60975609756115E-2"/>
          <c:y val="5.6026310735548299E-2"/>
          <c:w val="0.89681050656660433"/>
          <c:h val="0.8150257345880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22225">
                <a:solidFill>
                  <a:schemeClr val="tx1"/>
                </a:solidFill>
                <a:prstDash val="solid"/>
              </a:ln>
            </c:spPr>
          </c:dPt>
          <c:dLbls>
            <c:numFmt formatCode="0.0" sourceLinked="0"/>
            <c:spPr>
              <a:noFill/>
              <a:ln w="25321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0-19</c:v>
                </c:pt>
                <c:pt idx="1">
                  <c:v>20-44</c:v>
                </c:pt>
                <c:pt idx="2">
                  <c:v>45-64</c:v>
                </c:pt>
                <c:pt idx="3">
                  <c:v>65-74</c:v>
                </c:pt>
                <c:pt idx="4">
                  <c:v>75 o más</c:v>
                </c:pt>
                <c:pt idx="5">
                  <c:v>TOTAL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82.407409999999999</c:v>
                </c:pt>
                <c:pt idx="1">
                  <c:v>86.252089999999995</c:v>
                </c:pt>
                <c:pt idx="2">
                  <c:v>80.757919999999999</c:v>
                </c:pt>
                <c:pt idx="3">
                  <c:v>75.213710000000006</c:v>
                </c:pt>
                <c:pt idx="4">
                  <c:v>69.427750000000003</c:v>
                </c:pt>
                <c:pt idx="5">
                  <c:v>78.679599999999994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47A8AF"/>
              </a:solidFill>
              <a:ln w="22225"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0-19</c:v>
                </c:pt>
                <c:pt idx="1">
                  <c:v>20-44</c:v>
                </c:pt>
                <c:pt idx="2">
                  <c:v>45-64</c:v>
                </c:pt>
                <c:pt idx="3">
                  <c:v>65-74</c:v>
                </c:pt>
                <c:pt idx="4">
                  <c:v>75 o más</c:v>
                </c:pt>
                <c:pt idx="5">
                  <c:v>TOTAL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81.050955000000002</c:v>
                </c:pt>
                <c:pt idx="1">
                  <c:v>85.446245000000005</c:v>
                </c:pt>
                <c:pt idx="2">
                  <c:v>80.357326</c:v>
                </c:pt>
                <c:pt idx="3">
                  <c:v>74.857005000000001</c:v>
                </c:pt>
                <c:pt idx="4">
                  <c:v>68.128268000000006</c:v>
                </c:pt>
                <c:pt idx="5">
                  <c:v>77.961804000000001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84158464"/>
        <c:axId val="184164736"/>
      </c:barChart>
      <c:catAx>
        <c:axId val="184158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GRUPOS ETARIOS</a:t>
                </a:r>
              </a:p>
            </c:rich>
          </c:tx>
          <c:layout>
            <c:manualLayout>
              <c:xMode val="edge"/>
              <c:yMode val="edge"/>
              <c:x val="0.44371482176360233"/>
              <c:y val="0.93430656934306566"/>
            </c:manualLayout>
          </c:layout>
          <c:overlay val="0"/>
          <c:spPr>
            <a:noFill/>
            <a:ln w="25321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164736"/>
        <c:crossesAt val="40"/>
        <c:auto val="0"/>
        <c:lblAlgn val="ctr"/>
        <c:lblOffset val="0"/>
        <c:tickLblSkip val="1"/>
        <c:tickMarkSkip val="1"/>
        <c:noMultiLvlLbl val="0"/>
      </c:catAx>
      <c:valAx>
        <c:axId val="184164736"/>
        <c:scaling>
          <c:orientation val="minMax"/>
          <c:max val="90"/>
          <c:min val="40"/>
        </c:scaling>
        <c:delete val="0"/>
        <c:axPos val="l"/>
        <c:title>
          <c:tx>
            <c:rich>
              <a:bodyPr/>
              <a:lstStyle/>
              <a:p>
                <a:pPr>
                  <a:defRPr sz="13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1.1257035647279551E-2"/>
              <c:y val="0.21021897810218976"/>
            </c:manualLayout>
          </c:layout>
          <c:overlay val="0"/>
          <c:spPr>
            <a:noFill/>
            <a:ln w="25321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158464"/>
        <c:crosses val="autoZero"/>
        <c:crossBetween val="between"/>
        <c:majorUnit val="10"/>
        <c:minorUnit val="5"/>
      </c:valAx>
      <c:spPr>
        <a:noFill/>
        <a:ln w="12661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377891047318145"/>
          <c:y val="5.3658536585365853E-2"/>
          <c:w val="0.11198479500407275"/>
          <c:h val="0.10479815632801998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917986952469717E-2"/>
          <c:y val="4.3296089385474863E-2"/>
          <c:w val="0.93476234855545204"/>
          <c:h val="0.6885474860335195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66675">
              <a:noFill/>
              <a:headEnd type="none"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</c:errBars>
          <c:cat>
            <c:strRef>
              <c:f>Sheet1!$A$2:$A$26</c:f>
              <c:strCache>
                <c:ptCount val="25"/>
                <c:pt idx="0">
                  <c:v>TIERRA D. FUEGO</c:v>
                </c:pt>
                <c:pt idx="1">
                  <c:v>RÍO NEGRO</c:v>
                </c:pt>
                <c:pt idx="2">
                  <c:v>CHACO</c:v>
                </c:pt>
                <c:pt idx="3">
                  <c:v>SANTIAGO </c:v>
                </c:pt>
                <c:pt idx="4">
                  <c:v>MENDOZA</c:v>
                </c:pt>
                <c:pt idx="5">
                  <c:v>CAPITAL FEDERAL</c:v>
                </c:pt>
                <c:pt idx="6">
                  <c:v>CATAMARCA</c:v>
                </c:pt>
                <c:pt idx="7">
                  <c:v>LA RIOJA</c:v>
                </c:pt>
                <c:pt idx="8">
                  <c:v>SANTA FE</c:v>
                </c:pt>
                <c:pt idx="9">
                  <c:v>SANTA CRUZ</c:v>
                </c:pt>
                <c:pt idx="10">
                  <c:v>CHUBUT</c:v>
                </c:pt>
                <c:pt idx="11">
                  <c:v>ENTRE RÍOS</c:v>
                </c:pt>
                <c:pt idx="12">
                  <c:v>CORRIENTES</c:v>
                </c:pt>
                <c:pt idx="13">
                  <c:v>BUENOS AIRES</c:v>
                </c:pt>
                <c:pt idx="14">
                  <c:v>SALTA</c:v>
                </c:pt>
                <c:pt idx="15">
                  <c:v>MISIONES</c:v>
                </c:pt>
                <c:pt idx="16">
                  <c:v>LA PAMPA</c:v>
                </c:pt>
                <c:pt idx="17">
                  <c:v>CÓRDOBA</c:v>
                </c:pt>
                <c:pt idx="18">
                  <c:v>NEUQUÉN</c:v>
                </c:pt>
                <c:pt idx="19">
                  <c:v>FORMOSA</c:v>
                </c:pt>
                <c:pt idx="20">
                  <c:v>SAN JUAN</c:v>
                </c:pt>
                <c:pt idx="21">
                  <c:v>TUCUMÁN</c:v>
                </c:pt>
                <c:pt idx="22">
                  <c:v>SAN LUIS</c:v>
                </c:pt>
                <c:pt idx="23">
                  <c:v>JUJUY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3.98108</c:v>
                </c:pt>
                <c:pt idx="1">
                  <c:v>3.85642</c:v>
                </c:pt>
                <c:pt idx="2">
                  <c:v>3.8459400000000001</c:v>
                </c:pt>
                <c:pt idx="3">
                  <c:v>3.8241700000000001</c:v>
                </c:pt>
                <c:pt idx="4">
                  <c:v>3.8127399999999998</c:v>
                </c:pt>
                <c:pt idx="5">
                  <c:v>3.8075999999999999</c:v>
                </c:pt>
                <c:pt idx="6">
                  <c:v>3.8273999999999999</c:v>
                </c:pt>
                <c:pt idx="7">
                  <c:v>3.8128299999999999</c:v>
                </c:pt>
                <c:pt idx="8">
                  <c:v>3.7851400000000002</c:v>
                </c:pt>
                <c:pt idx="9">
                  <c:v>3.8176700000000001</c:v>
                </c:pt>
                <c:pt idx="10">
                  <c:v>3.7932899999999998</c:v>
                </c:pt>
                <c:pt idx="11">
                  <c:v>3.7783899999999999</c:v>
                </c:pt>
                <c:pt idx="12">
                  <c:v>3.7693300000000001</c:v>
                </c:pt>
                <c:pt idx="13">
                  <c:v>3.7510599999999998</c:v>
                </c:pt>
                <c:pt idx="14">
                  <c:v>3.7572000000000001</c:v>
                </c:pt>
                <c:pt idx="15">
                  <c:v>3.75841</c:v>
                </c:pt>
                <c:pt idx="16">
                  <c:v>3.7725599999999999</c:v>
                </c:pt>
                <c:pt idx="17">
                  <c:v>3.73882</c:v>
                </c:pt>
                <c:pt idx="18">
                  <c:v>3.7410999999999999</c:v>
                </c:pt>
                <c:pt idx="19">
                  <c:v>3.7427700000000002</c:v>
                </c:pt>
                <c:pt idx="20">
                  <c:v>3.72451</c:v>
                </c:pt>
                <c:pt idx="21">
                  <c:v>3.7089500000000002</c:v>
                </c:pt>
                <c:pt idx="22">
                  <c:v>3.6742900000000001</c:v>
                </c:pt>
                <c:pt idx="23">
                  <c:v>3.6131700000000002</c:v>
                </c:pt>
                <c:pt idx="24">
                  <c:v>3.7551199999999998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66675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</c:errBars>
          <c:cat>
            <c:strRef>
              <c:f>Sheet1!$A$2:$A$26</c:f>
              <c:strCache>
                <c:ptCount val="25"/>
                <c:pt idx="0">
                  <c:v>TIERRA D. FUEGO</c:v>
                </c:pt>
                <c:pt idx="1">
                  <c:v>RÍO NEGRO</c:v>
                </c:pt>
                <c:pt idx="2">
                  <c:v>CHACO</c:v>
                </c:pt>
                <c:pt idx="3">
                  <c:v>SANTIAGO </c:v>
                </c:pt>
                <c:pt idx="4">
                  <c:v>MENDOZA</c:v>
                </c:pt>
                <c:pt idx="5">
                  <c:v>CAPITAL FEDERAL</c:v>
                </c:pt>
                <c:pt idx="6">
                  <c:v>CATAMARCA</c:v>
                </c:pt>
                <c:pt idx="7">
                  <c:v>LA RIOJA</c:v>
                </c:pt>
                <c:pt idx="8">
                  <c:v>SANTA FE</c:v>
                </c:pt>
                <c:pt idx="9">
                  <c:v>SANTA CRUZ</c:v>
                </c:pt>
                <c:pt idx="10">
                  <c:v>CHUBUT</c:v>
                </c:pt>
                <c:pt idx="11">
                  <c:v>ENTRE RÍOS</c:v>
                </c:pt>
                <c:pt idx="12">
                  <c:v>CORRIENTES</c:v>
                </c:pt>
                <c:pt idx="13">
                  <c:v>BUENOS AIRES</c:v>
                </c:pt>
                <c:pt idx="14">
                  <c:v>SALTA</c:v>
                </c:pt>
                <c:pt idx="15">
                  <c:v>MISIONES</c:v>
                </c:pt>
                <c:pt idx="16">
                  <c:v>LA PAMPA</c:v>
                </c:pt>
                <c:pt idx="17">
                  <c:v>CÓRDOBA</c:v>
                </c:pt>
                <c:pt idx="18">
                  <c:v>NEUQUÉN</c:v>
                </c:pt>
                <c:pt idx="19">
                  <c:v>FORMOSA</c:v>
                </c:pt>
                <c:pt idx="20">
                  <c:v>SAN JUAN</c:v>
                </c:pt>
                <c:pt idx="21">
                  <c:v>TUCUMÁN</c:v>
                </c:pt>
                <c:pt idx="22">
                  <c:v>SAN LUIS</c:v>
                </c:pt>
                <c:pt idx="23">
                  <c:v>JUJUY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3.8658199999999998</c:v>
                </c:pt>
                <c:pt idx="1">
                  <c:v>3.81528</c:v>
                </c:pt>
                <c:pt idx="2">
                  <c:v>3.8037899999999998</c:v>
                </c:pt>
                <c:pt idx="3">
                  <c:v>3.78409</c:v>
                </c:pt>
                <c:pt idx="4">
                  <c:v>3.78715</c:v>
                </c:pt>
                <c:pt idx="5">
                  <c:v>3.78748</c:v>
                </c:pt>
                <c:pt idx="6">
                  <c:v>3.7651500000000002</c:v>
                </c:pt>
                <c:pt idx="7">
                  <c:v>3.7475200000000002</c:v>
                </c:pt>
                <c:pt idx="8">
                  <c:v>3.7620399999999998</c:v>
                </c:pt>
                <c:pt idx="9">
                  <c:v>3.7257500000000001</c:v>
                </c:pt>
                <c:pt idx="10">
                  <c:v>3.7363400000000002</c:v>
                </c:pt>
                <c:pt idx="11">
                  <c:v>3.73868</c:v>
                </c:pt>
                <c:pt idx="12">
                  <c:v>3.7233000000000001</c:v>
                </c:pt>
                <c:pt idx="13">
                  <c:v>3.7407699999999999</c:v>
                </c:pt>
                <c:pt idx="14">
                  <c:v>3.7231700000000001</c:v>
                </c:pt>
                <c:pt idx="15">
                  <c:v>3.7144200000000001</c:v>
                </c:pt>
                <c:pt idx="16">
                  <c:v>3.6998700000000002</c:v>
                </c:pt>
                <c:pt idx="17">
                  <c:v>3.7180399999999998</c:v>
                </c:pt>
                <c:pt idx="18">
                  <c:v>3.69956</c:v>
                </c:pt>
                <c:pt idx="19">
                  <c:v>3.6779500000000001</c:v>
                </c:pt>
                <c:pt idx="20">
                  <c:v>3.6837</c:v>
                </c:pt>
                <c:pt idx="21">
                  <c:v>3.6816399999999998</c:v>
                </c:pt>
                <c:pt idx="22">
                  <c:v>3.6233599999999999</c:v>
                </c:pt>
                <c:pt idx="23">
                  <c:v>3.5684300000000002</c:v>
                </c:pt>
                <c:pt idx="24">
                  <c:v>3.74898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666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gradFill flip="none" rotWithShape="1">
                <a:gsLst>
                  <a:gs pos="3000">
                    <a:srgbClr val="0070C0"/>
                  </a:gs>
                  <a:gs pos="99000">
                    <a:srgbClr val="D3EBED"/>
                  </a:gs>
                </a:gsLst>
                <a:lin ang="16200000" scaled="1"/>
                <a:tileRect/>
              </a:gradFill>
              <a:ln>
                <a:solidFill>
                  <a:srgbClr val="005A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12"/>
            <c:bubble3D val="0"/>
          </c:dPt>
          <c:cat>
            <c:strRef>
              <c:f>Sheet1!$A$2:$A$26</c:f>
              <c:strCache>
                <c:ptCount val="25"/>
                <c:pt idx="0">
                  <c:v>TIERRA D. FUEGO</c:v>
                </c:pt>
                <c:pt idx="1">
                  <c:v>RÍO NEGRO</c:v>
                </c:pt>
                <c:pt idx="2">
                  <c:v>CHACO</c:v>
                </c:pt>
                <c:pt idx="3">
                  <c:v>SANTIAGO </c:v>
                </c:pt>
                <c:pt idx="4">
                  <c:v>MENDOZA</c:v>
                </c:pt>
                <c:pt idx="5">
                  <c:v>CAPITAL FEDERAL</c:v>
                </c:pt>
                <c:pt idx="6">
                  <c:v>CATAMARCA</c:v>
                </c:pt>
                <c:pt idx="7">
                  <c:v>LA RIOJA</c:v>
                </c:pt>
                <c:pt idx="8">
                  <c:v>SANTA FE</c:v>
                </c:pt>
                <c:pt idx="9">
                  <c:v>SANTA CRUZ</c:v>
                </c:pt>
                <c:pt idx="10">
                  <c:v>CHUBUT</c:v>
                </c:pt>
                <c:pt idx="11">
                  <c:v>ENTRE RÍOS</c:v>
                </c:pt>
                <c:pt idx="12">
                  <c:v>CORRIENTES</c:v>
                </c:pt>
                <c:pt idx="13">
                  <c:v>BUENOS AIRES</c:v>
                </c:pt>
                <c:pt idx="14">
                  <c:v>SALTA</c:v>
                </c:pt>
                <c:pt idx="15">
                  <c:v>MISIONES</c:v>
                </c:pt>
                <c:pt idx="16">
                  <c:v>LA PAMPA</c:v>
                </c:pt>
                <c:pt idx="17">
                  <c:v>CÓRDOBA</c:v>
                </c:pt>
                <c:pt idx="18">
                  <c:v>NEUQUÉN</c:v>
                </c:pt>
                <c:pt idx="19">
                  <c:v>FORMOSA</c:v>
                </c:pt>
                <c:pt idx="20">
                  <c:v>SAN JUAN</c:v>
                </c:pt>
                <c:pt idx="21">
                  <c:v>TUCUMÁN</c:v>
                </c:pt>
                <c:pt idx="22">
                  <c:v>SAN LUIS</c:v>
                </c:pt>
                <c:pt idx="23">
                  <c:v>JUJUY</c:v>
                </c:pt>
                <c:pt idx="24">
                  <c:v>TOTAL PAÍS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3.9234499999999999</c:v>
                </c:pt>
                <c:pt idx="1">
                  <c:v>3.8358500000000002</c:v>
                </c:pt>
                <c:pt idx="2">
                  <c:v>3.8248600000000001</c:v>
                </c:pt>
                <c:pt idx="3">
                  <c:v>3.8041299999999998</c:v>
                </c:pt>
                <c:pt idx="4">
                  <c:v>3.7999499999999999</c:v>
                </c:pt>
                <c:pt idx="5">
                  <c:v>3.7975400000000001</c:v>
                </c:pt>
                <c:pt idx="6">
                  <c:v>3.7962799999999999</c:v>
                </c:pt>
                <c:pt idx="7">
                  <c:v>3.7801800000000001</c:v>
                </c:pt>
                <c:pt idx="8">
                  <c:v>3.77359</c:v>
                </c:pt>
                <c:pt idx="9">
                  <c:v>3.7717100000000001</c:v>
                </c:pt>
                <c:pt idx="10">
                  <c:v>3.7648100000000002</c:v>
                </c:pt>
                <c:pt idx="11">
                  <c:v>3.7585299999999999</c:v>
                </c:pt>
                <c:pt idx="12">
                  <c:v>3.7463099999999998</c:v>
                </c:pt>
                <c:pt idx="13">
                  <c:v>3.7459199999999999</c:v>
                </c:pt>
                <c:pt idx="14">
                  <c:v>3.7401900000000001</c:v>
                </c:pt>
                <c:pt idx="15">
                  <c:v>3.7364099999999998</c:v>
                </c:pt>
                <c:pt idx="16">
                  <c:v>3.7362099999999998</c:v>
                </c:pt>
                <c:pt idx="17">
                  <c:v>3.7284299999999999</c:v>
                </c:pt>
                <c:pt idx="18">
                  <c:v>3.7203300000000001</c:v>
                </c:pt>
                <c:pt idx="19">
                  <c:v>3.7103600000000001</c:v>
                </c:pt>
                <c:pt idx="20">
                  <c:v>3.70411</c:v>
                </c:pt>
                <c:pt idx="21">
                  <c:v>3.6953</c:v>
                </c:pt>
                <c:pt idx="22">
                  <c:v>3.6488200000000002</c:v>
                </c:pt>
                <c:pt idx="23">
                  <c:v>3.5908000000000002</c:v>
                </c:pt>
                <c:pt idx="24">
                  <c:v>3.7520500000000001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accent5">
                  <a:lumMod val="25000"/>
                </a:schemeClr>
              </a:solidFill>
              <a:round/>
              <a:headEnd type="none"/>
              <a:tailEnd type="none"/>
            </a:ln>
            <a:effectLst/>
          </c:spPr>
        </c:hiLowLines>
        <c:axId val="108626304"/>
        <c:axId val="108627840"/>
      </c:stockChart>
      <c:catAx>
        <c:axId val="1086263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5400000" vert="horz"/>
          <a:lstStyle/>
          <a:p>
            <a:pPr>
              <a:defRPr sz="1100" b="1" i="0" baseline="0">
                <a:latin typeface="Arial" pitchFamily="34" charset="0"/>
              </a:defRPr>
            </a:pPr>
            <a:endParaRPr lang="es-AR"/>
          </a:p>
        </c:txPr>
        <c:crossAx val="108627840"/>
        <c:crossesAt val="3.5"/>
        <c:auto val="1"/>
        <c:lblAlgn val="ctr"/>
        <c:lblOffset val="100"/>
        <c:tickLblSkip val="1"/>
        <c:tickMarkSkip val="1"/>
        <c:noMultiLvlLbl val="0"/>
      </c:catAx>
      <c:valAx>
        <c:axId val="108627840"/>
        <c:scaling>
          <c:orientation val="minMax"/>
          <c:max val="4"/>
          <c:min val="3.5"/>
        </c:scaling>
        <c:delete val="0"/>
        <c:axPos val="l"/>
        <c:numFmt formatCode="0.0" sourceLinked="0"/>
        <c:majorTickMark val="in"/>
        <c:minorTickMark val="out"/>
        <c:tickLblPos val="nextTo"/>
        <c:txPr>
          <a:bodyPr rot="0" vert="horz"/>
          <a:lstStyle/>
          <a:p>
            <a:pPr>
              <a:defRPr sz="1200" b="1" i="0" baseline="0"/>
            </a:pPr>
            <a:endParaRPr lang="es-AR"/>
          </a:p>
        </c:txPr>
        <c:crossAx val="108626304"/>
        <c:crosses val="autoZero"/>
        <c:crossBetween val="between"/>
        <c:majorUnit val="0.1"/>
        <c:minorUnit val="2.0000000000000004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82366758502087E-2"/>
          <c:y val="2.2251308900523559E-2"/>
          <c:w val="0.91929993306065894"/>
          <c:h val="0.73298429319371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rgbClr val="D3EBED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24"/>
              <c:layout>
                <c:manualLayout>
                  <c:x val="-2.5195613185836494E-2"/>
                  <c:y val="6.2992125984252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 b="1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Sheet1!$A$2:$A$26</c:f>
              <c:strCache>
                <c:ptCount val="25"/>
                <c:pt idx="0">
                  <c:v>RÍO NEGRO</c:v>
                </c:pt>
                <c:pt idx="1">
                  <c:v>LA PAMPA</c:v>
                </c:pt>
                <c:pt idx="2">
                  <c:v>CATAMARCA</c:v>
                </c:pt>
                <c:pt idx="3">
                  <c:v>CHACO</c:v>
                </c:pt>
                <c:pt idx="4">
                  <c:v>TIERRA DEL FUEGO</c:v>
                </c:pt>
                <c:pt idx="5">
                  <c:v>CAPITAL FEDERAL</c:v>
                </c:pt>
                <c:pt idx="6">
                  <c:v>MENDOZA</c:v>
                </c:pt>
                <c:pt idx="7">
                  <c:v>SANTA CRUZ</c:v>
                </c:pt>
                <c:pt idx="8">
                  <c:v>SANTIAGO </c:v>
                </c:pt>
                <c:pt idx="9">
                  <c:v>MISIONES</c:v>
                </c:pt>
                <c:pt idx="10">
                  <c:v>CORRIENTES</c:v>
                </c:pt>
                <c:pt idx="11">
                  <c:v>CHUBUT</c:v>
                </c:pt>
                <c:pt idx="12">
                  <c:v>SANTA FE</c:v>
                </c:pt>
                <c:pt idx="13">
                  <c:v>ENTRE RÍOS</c:v>
                </c:pt>
                <c:pt idx="14">
                  <c:v>FORMOSA</c:v>
                </c:pt>
                <c:pt idx="15">
                  <c:v>BUENOS AIRES</c:v>
                </c:pt>
                <c:pt idx="16">
                  <c:v>SAN JUAN</c:v>
                </c:pt>
                <c:pt idx="17">
                  <c:v>CÓRDOBA</c:v>
                </c:pt>
                <c:pt idx="18">
                  <c:v>NEUQUÉN</c:v>
                </c:pt>
                <c:pt idx="19">
                  <c:v>SALTA</c:v>
                </c:pt>
                <c:pt idx="20">
                  <c:v>LA RIOJA</c:v>
                </c:pt>
                <c:pt idx="21">
                  <c:v>TUCUMÁN</c:v>
                </c:pt>
                <c:pt idx="22">
                  <c:v>SAN LUIS</c:v>
                </c:pt>
                <c:pt idx="23">
                  <c:v>JUJUY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85.980840000000001</c:v>
                </c:pt>
                <c:pt idx="1">
                  <c:v>84.518169999999998</c:v>
                </c:pt>
                <c:pt idx="2">
                  <c:v>78.415610000000001</c:v>
                </c:pt>
                <c:pt idx="3">
                  <c:v>76.83117</c:v>
                </c:pt>
                <c:pt idx="4">
                  <c:v>72.043009999999995</c:v>
                </c:pt>
                <c:pt idx="5">
                  <c:v>81.636279999999999</c:v>
                </c:pt>
                <c:pt idx="6">
                  <c:v>80.163380000000004</c:v>
                </c:pt>
                <c:pt idx="7">
                  <c:v>83.160619999999994</c:v>
                </c:pt>
                <c:pt idx="8">
                  <c:v>83.088610000000003</c:v>
                </c:pt>
                <c:pt idx="9">
                  <c:v>78.760559999999998</c:v>
                </c:pt>
                <c:pt idx="10">
                  <c:v>80.303920000000005</c:v>
                </c:pt>
                <c:pt idx="11">
                  <c:v>73.062730000000002</c:v>
                </c:pt>
                <c:pt idx="12">
                  <c:v>79.339870000000005</c:v>
                </c:pt>
                <c:pt idx="13">
                  <c:v>79.018690000000007</c:v>
                </c:pt>
                <c:pt idx="14">
                  <c:v>79.391419999999997</c:v>
                </c:pt>
                <c:pt idx="15">
                  <c:v>79.111760000000004</c:v>
                </c:pt>
                <c:pt idx="16">
                  <c:v>80.618250000000003</c:v>
                </c:pt>
                <c:pt idx="17">
                  <c:v>75.978729999999999</c:v>
                </c:pt>
                <c:pt idx="18">
                  <c:v>79.723730000000003</c:v>
                </c:pt>
                <c:pt idx="19">
                  <c:v>77.830830000000006</c:v>
                </c:pt>
                <c:pt idx="20">
                  <c:v>76.445400000000006</c:v>
                </c:pt>
                <c:pt idx="21">
                  <c:v>71.349540000000005</c:v>
                </c:pt>
                <c:pt idx="22">
                  <c:v>73.388310000000004</c:v>
                </c:pt>
                <c:pt idx="23">
                  <c:v>72.376999999999995</c:v>
                </c:pt>
                <c:pt idx="24">
                  <c:v>78.679599999999994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txPr>
              <a:bodyPr rot="0" vert="horz"/>
              <a:lstStyle/>
              <a:p>
                <a:pPr>
                  <a:defRPr sz="8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25"/>
                <c:pt idx="0">
                  <c:v>RÍO NEGRO</c:v>
                </c:pt>
                <c:pt idx="1">
                  <c:v>LA PAMPA</c:v>
                </c:pt>
                <c:pt idx="2">
                  <c:v>CATAMARCA</c:v>
                </c:pt>
                <c:pt idx="3">
                  <c:v>CHACO</c:v>
                </c:pt>
                <c:pt idx="4">
                  <c:v>TIERRA DEL FUEGO</c:v>
                </c:pt>
                <c:pt idx="5">
                  <c:v>CAPITAL FEDERAL</c:v>
                </c:pt>
                <c:pt idx="6">
                  <c:v>MENDOZA</c:v>
                </c:pt>
                <c:pt idx="7">
                  <c:v>SANTA CRUZ</c:v>
                </c:pt>
                <c:pt idx="8">
                  <c:v>SANTIAGO </c:v>
                </c:pt>
                <c:pt idx="9">
                  <c:v>MISIONES</c:v>
                </c:pt>
                <c:pt idx="10">
                  <c:v>CORRIENTES</c:v>
                </c:pt>
                <c:pt idx="11">
                  <c:v>CHUBUT</c:v>
                </c:pt>
                <c:pt idx="12">
                  <c:v>SANTA FE</c:v>
                </c:pt>
                <c:pt idx="13">
                  <c:v>ENTRE RÍOS</c:v>
                </c:pt>
                <c:pt idx="14">
                  <c:v>FORMOSA</c:v>
                </c:pt>
                <c:pt idx="15">
                  <c:v>BUENOS AIRES</c:v>
                </c:pt>
                <c:pt idx="16">
                  <c:v>SAN JUAN</c:v>
                </c:pt>
                <c:pt idx="17">
                  <c:v>CÓRDOBA</c:v>
                </c:pt>
                <c:pt idx="18">
                  <c:v>NEUQUÉN</c:v>
                </c:pt>
                <c:pt idx="19">
                  <c:v>SALTA</c:v>
                </c:pt>
                <c:pt idx="20">
                  <c:v>LA RIOJA</c:v>
                </c:pt>
                <c:pt idx="21">
                  <c:v>TUCUMÁN</c:v>
                </c:pt>
                <c:pt idx="22">
                  <c:v>SAN LUIS</c:v>
                </c:pt>
                <c:pt idx="23">
                  <c:v>JUJUY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84.094899999999996</c:v>
                </c:pt>
                <c:pt idx="1">
                  <c:v>82.578879999999998</c:v>
                </c:pt>
                <c:pt idx="2">
                  <c:v>82.494969999999995</c:v>
                </c:pt>
                <c:pt idx="3">
                  <c:v>81.503690000000006</c:v>
                </c:pt>
                <c:pt idx="4">
                  <c:v>81.379310000000004</c:v>
                </c:pt>
                <c:pt idx="5">
                  <c:v>81.230959999999996</c:v>
                </c:pt>
                <c:pt idx="6">
                  <c:v>80.435149999999993</c:v>
                </c:pt>
                <c:pt idx="7">
                  <c:v>80.263159999999999</c:v>
                </c:pt>
                <c:pt idx="8">
                  <c:v>79.733109999999996</c:v>
                </c:pt>
                <c:pt idx="9">
                  <c:v>79.558009999999996</c:v>
                </c:pt>
                <c:pt idx="10">
                  <c:v>79.37294</c:v>
                </c:pt>
                <c:pt idx="11">
                  <c:v>78.619529999999997</c:v>
                </c:pt>
                <c:pt idx="12">
                  <c:v>78.06568</c:v>
                </c:pt>
                <c:pt idx="13">
                  <c:v>77.896029999999996</c:v>
                </c:pt>
                <c:pt idx="14">
                  <c:v>77.8626</c:v>
                </c:pt>
                <c:pt idx="15">
                  <c:v>77.835189999999997</c:v>
                </c:pt>
                <c:pt idx="16">
                  <c:v>77.398439999999994</c:v>
                </c:pt>
                <c:pt idx="17">
                  <c:v>77.040360000000007</c:v>
                </c:pt>
                <c:pt idx="18">
                  <c:v>76.354680000000002</c:v>
                </c:pt>
                <c:pt idx="19">
                  <c:v>75.954310000000007</c:v>
                </c:pt>
                <c:pt idx="20">
                  <c:v>75.083060000000003</c:v>
                </c:pt>
                <c:pt idx="21">
                  <c:v>73.253339999999994</c:v>
                </c:pt>
                <c:pt idx="22">
                  <c:v>67.676770000000005</c:v>
                </c:pt>
                <c:pt idx="23">
                  <c:v>66.580039999999997</c:v>
                </c:pt>
                <c:pt idx="24">
                  <c:v>77.961799999999997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51"/>
        <c:axId val="108476672"/>
        <c:axId val="108484864"/>
      </c:barChart>
      <c:catAx>
        <c:axId val="1084766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484864"/>
        <c:crossesAt val="60"/>
        <c:auto val="0"/>
        <c:lblAlgn val="ctr"/>
        <c:lblOffset val="500"/>
        <c:tickLblSkip val="1"/>
        <c:tickMarkSkip val="1"/>
        <c:noMultiLvlLbl val="0"/>
      </c:catAx>
      <c:valAx>
        <c:axId val="108484864"/>
        <c:scaling>
          <c:orientation val="minMax"/>
          <c:max val="90"/>
          <c:min val="60"/>
        </c:scaling>
        <c:delete val="0"/>
        <c:axPos val="l"/>
        <c:title>
          <c:tx>
            <c:rich>
              <a:bodyPr/>
              <a:lstStyle/>
              <a:p>
                <a:pPr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4.3047271124870357E-3"/>
              <c:y val="0.23246624093248186"/>
            </c:manualLayout>
          </c:layout>
          <c:overlay val="0"/>
          <c:spPr>
            <a:noFill/>
            <a:ln w="24686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476672"/>
        <c:crosses val="autoZero"/>
        <c:crossBetween val="between"/>
        <c:majorUnit val="10"/>
        <c:minorUnit val="5"/>
      </c:valAx>
      <c:spPr>
        <a:noFill/>
        <a:ln w="12343">
          <a:solidFill>
            <a:srgbClr val="FFFFFF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83145523513260433"/>
          <c:y val="8.4472936945873892E-2"/>
          <c:w val="0.11330066967349098"/>
          <c:h val="9.0219935106536878E-2"/>
        </c:manualLayout>
      </c:layout>
      <c:overlay val="0"/>
      <c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&gt;600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0.24191972076790003</c:v>
                </c:pt>
                <c:pt idx="1">
                  <c:v>0.227597704466</c:v>
                </c:pt>
                <c:pt idx="2">
                  <c:v>0.23797817484109998</c:v>
                </c:pt>
                <c:pt idx="3">
                  <c:v>0.24600000000000002</c:v>
                </c:pt>
                <c:pt idx="4">
                  <c:v>0.27500000000000002</c:v>
                </c:pt>
                <c:pt idx="5">
                  <c:v>0.27100000000000002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451-600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0.10300174520069999</c:v>
                </c:pt>
                <c:pt idx="1">
                  <c:v>0.1026898784906</c:v>
                </c:pt>
                <c:pt idx="2">
                  <c:v>0.1059179757765</c:v>
                </c:pt>
                <c:pt idx="3">
                  <c:v>0.11199999999999999</c:v>
                </c:pt>
                <c:pt idx="4">
                  <c:v>0.115</c:v>
                </c:pt>
                <c:pt idx="5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301-450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Sheet1!$D$2:$D$7</c:f>
              <c:numCache>
                <c:formatCode>0.00%</c:formatCode>
                <c:ptCount val="6"/>
                <c:pt idx="0">
                  <c:v>0.16335078534030001</c:v>
                </c:pt>
                <c:pt idx="1">
                  <c:v>0.1707543842775</c:v>
                </c:pt>
                <c:pt idx="2">
                  <c:v>0.17247271855140001</c:v>
                </c:pt>
                <c:pt idx="3">
                  <c:v>0.16800000000000001</c:v>
                </c:pt>
                <c:pt idx="4">
                  <c:v>0.17</c:v>
                </c:pt>
                <c:pt idx="5" formatCode="0.00">
                  <c:v>0.17699999999999999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150-300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Sheet1!$E$2:$E$7</c:f>
              <c:numCache>
                <c:formatCode>0.00%</c:formatCode>
                <c:ptCount val="6"/>
                <c:pt idx="0">
                  <c:v>0.25116928446769998</c:v>
                </c:pt>
                <c:pt idx="1">
                  <c:v>0.256099515886</c:v>
                </c:pt>
                <c:pt idx="2">
                  <c:v>0.25479673821799997</c:v>
                </c:pt>
                <c:pt idx="3">
                  <c:v>0.249</c:v>
                </c:pt>
                <c:pt idx="4">
                  <c:v>0.24600000000000002</c:v>
                </c:pt>
                <c:pt idx="5">
                  <c:v>0.23899999999999999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50-149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Sheet1!$F$2:$F$7</c:f>
              <c:numCache>
                <c:formatCode>0.00%</c:formatCode>
                <c:ptCount val="6"/>
                <c:pt idx="0">
                  <c:v>0.17556719022690001</c:v>
                </c:pt>
                <c:pt idx="1">
                  <c:v>0.17912218268090002</c:v>
                </c:pt>
                <c:pt idx="2">
                  <c:v>0.1715433505216</c:v>
                </c:pt>
                <c:pt idx="3">
                  <c:v>0.17</c:v>
                </c:pt>
                <c:pt idx="4">
                  <c:v>0.14599999999999999</c:v>
                </c:pt>
                <c:pt idx="5">
                  <c:v>0.14400000000000002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&lt;50 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</c:spPr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Sheet1!$G$2:$G$7</c:f>
              <c:numCache>
                <c:formatCode>0.00%</c:formatCode>
                <c:ptCount val="6"/>
                <c:pt idx="0">
                  <c:v>6.4991273996510002E-2</c:v>
                </c:pt>
                <c:pt idx="1">
                  <c:v>6.3736334198969999E-2</c:v>
                </c:pt>
                <c:pt idx="2">
                  <c:v>5.7291042091380001E-2</c:v>
                </c:pt>
                <c:pt idx="3">
                  <c:v>5.45E-2</c:v>
                </c:pt>
                <c:pt idx="4">
                  <c:v>4.7699999999999992E-2</c:v>
                </c:pt>
                <c:pt idx="5">
                  <c:v>4.8000000000000001E-2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49440"/>
        <c:axId val="184350976"/>
      </c:areaChart>
      <c:catAx>
        <c:axId val="18434944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AR"/>
          </a:p>
        </c:txPr>
        <c:crossAx val="18435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35097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s-AR"/>
          </a:p>
        </c:txPr>
        <c:crossAx val="184349440"/>
        <c:crosses val="autoZero"/>
        <c:crossBetween val="midCat"/>
        <c:majorUnit val="0.2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es-A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60975609756115E-2"/>
          <c:y val="5.6026310735548299E-2"/>
          <c:w val="0.89681050656660433"/>
          <c:h val="0.8150257345880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222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9"/>
              <c:numFmt formatCode="0.0" sourceLinked="0"/>
              <c:spPr>
                <a:noFill/>
                <a:ln w="25321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321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≥ 80</c:v>
                </c:pt>
                <c:pt idx="9">
                  <c:v>TOTAL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14.47368</c:v>
                </c:pt>
                <c:pt idx="1">
                  <c:v>16.225629999999999</c:v>
                </c:pt>
                <c:pt idx="2">
                  <c:v>17.881340000000002</c:v>
                </c:pt>
                <c:pt idx="3">
                  <c:v>19.23723</c:v>
                </c:pt>
                <c:pt idx="4">
                  <c:v>20.598649999999999</c:v>
                </c:pt>
                <c:pt idx="5">
                  <c:v>24.586099999999998</c:v>
                </c:pt>
                <c:pt idx="6">
                  <c:v>27.95731</c:v>
                </c:pt>
                <c:pt idx="7">
                  <c:v>29.53256</c:v>
                </c:pt>
                <c:pt idx="8">
                  <c:v>30.744540000000001</c:v>
                </c:pt>
                <c:pt idx="9">
                  <c:v>25.411760000000001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 w="9525"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47A8AF"/>
              </a:solidFill>
              <a:ln w="22225">
                <a:solidFill>
                  <a:schemeClr val="tx1"/>
                </a:solidFill>
              </a:ln>
            </c:spPr>
          </c:dPt>
          <c:dLbls>
            <c:dLbl>
              <c:idx val="9"/>
              <c:numFmt formatCode="#,##0.0" sourceLinked="0"/>
              <c:spPr/>
              <c:txPr>
                <a:bodyPr/>
                <a:lstStyle/>
                <a:p>
                  <a:pPr>
                    <a:defRPr sz="105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≥ 80</c:v>
                </c:pt>
                <c:pt idx="9">
                  <c:v>TOTAL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17.64706</c:v>
                </c:pt>
                <c:pt idx="1">
                  <c:v>17.236470000000001</c:v>
                </c:pt>
                <c:pt idx="2">
                  <c:v>16.00628</c:v>
                </c:pt>
                <c:pt idx="3">
                  <c:v>17.810870000000001</c:v>
                </c:pt>
                <c:pt idx="4">
                  <c:v>19.953199999999999</c:v>
                </c:pt>
                <c:pt idx="5">
                  <c:v>23.15185</c:v>
                </c:pt>
                <c:pt idx="6">
                  <c:v>26.29224</c:v>
                </c:pt>
                <c:pt idx="7">
                  <c:v>29.31953</c:v>
                </c:pt>
                <c:pt idx="8">
                  <c:v>31.05341</c:v>
                </c:pt>
                <c:pt idx="9">
                  <c:v>24.494499999999999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108532480"/>
        <c:axId val="108534400"/>
      </c:barChart>
      <c:catAx>
        <c:axId val="108532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GRUPOS ETARIOS</a:t>
                </a:r>
              </a:p>
            </c:rich>
          </c:tx>
          <c:layout>
            <c:manualLayout>
              <c:xMode val="edge"/>
              <c:yMode val="edge"/>
              <c:x val="0.44371482176360233"/>
              <c:y val="0.93430656934306566"/>
            </c:manualLayout>
          </c:layout>
          <c:overlay val="0"/>
          <c:spPr>
            <a:noFill/>
            <a:ln w="25321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534400"/>
        <c:crossesAt val="0"/>
        <c:auto val="0"/>
        <c:lblAlgn val="ctr"/>
        <c:lblOffset val="0"/>
        <c:tickLblSkip val="1"/>
        <c:tickMarkSkip val="1"/>
        <c:noMultiLvlLbl val="0"/>
      </c:catAx>
      <c:valAx>
        <c:axId val="108534400"/>
        <c:scaling>
          <c:orientation val="minMax"/>
          <c:max val="3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3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1.1257035647279551E-2"/>
              <c:y val="0.21021897810218976"/>
            </c:manualLayout>
          </c:layout>
          <c:overlay val="0"/>
          <c:spPr>
            <a:noFill/>
            <a:ln w="25321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532480"/>
        <c:crosses val="autoZero"/>
        <c:crossBetween val="between"/>
        <c:majorUnit val="10"/>
        <c:minorUnit val="5"/>
      </c:valAx>
      <c:spPr>
        <a:noFill/>
        <a:ln w="12661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120837755782092"/>
          <c:y val="9.5121951219512196E-2"/>
          <c:w val="0.15273714610125144"/>
          <c:h val="0.10479815632801998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82366758502087E-2"/>
          <c:y val="2.2251308900523559E-2"/>
          <c:w val="0.91929993306065894"/>
          <c:h val="0.73298429319371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rgbClr val="D3EBED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elete val="1"/>
          </c:dLbls>
          <c:cat>
            <c:strRef>
              <c:f>Sheet1!$A$2:$A$26</c:f>
              <c:strCache>
                <c:ptCount val="25"/>
                <c:pt idx="0">
                  <c:v>SAN JUAN</c:v>
                </c:pt>
                <c:pt idx="1">
                  <c:v>LA RIOJA</c:v>
                </c:pt>
                <c:pt idx="2">
                  <c:v>LA PAMPA</c:v>
                </c:pt>
                <c:pt idx="3">
                  <c:v>ENTRE RÍOS</c:v>
                </c:pt>
                <c:pt idx="4">
                  <c:v>MISIONES</c:v>
                </c:pt>
                <c:pt idx="5">
                  <c:v>MENDOZA</c:v>
                </c:pt>
                <c:pt idx="6">
                  <c:v>SAN LUIS</c:v>
                </c:pt>
                <c:pt idx="7">
                  <c:v>SANTA FE</c:v>
                </c:pt>
                <c:pt idx="8">
                  <c:v>RÍO NEGRO</c:v>
                </c:pt>
                <c:pt idx="9">
                  <c:v>CAPITAL FEDERAL</c:v>
                </c:pt>
                <c:pt idx="10">
                  <c:v>CÓRDOBA</c:v>
                </c:pt>
                <c:pt idx="11">
                  <c:v>CHUBUT</c:v>
                </c:pt>
                <c:pt idx="12">
                  <c:v>CORRIENTES</c:v>
                </c:pt>
                <c:pt idx="13">
                  <c:v>TIERRA D. FUEGO</c:v>
                </c:pt>
                <c:pt idx="14">
                  <c:v>CHACO</c:v>
                </c:pt>
                <c:pt idx="15">
                  <c:v>TUCUMÁN</c:v>
                </c:pt>
                <c:pt idx="16">
                  <c:v>BUENOS AIRES</c:v>
                </c:pt>
                <c:pt idx="17">
                  <c:v>SALTA</c:v>
                </c:pt>
                <c:pt idx="18">
                  <c:v>SANTIAGO </c:v>
                </c:pt>
                <c:pt idx="19">
                  <c:v>JUJUY</c:v>
                </c:pt>
                <c:pt idx="20">
                  <c:v>CATAMARCA</c:v>
                </c:pt>
                <c:pt idx="21">
                  <c:v>NEUQUÉN</c:v>
                </c:pt>
                <c:pt idx="22">
                  <c:v>SANTA CRUZ</c:v>
                </c:pt>
                <c:pt idx="23">
                  <c:v>FORMOSA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24.672999999999998</c:v>
                </c:pt>
                <c:pt idx="1">
                  <c:v>34.741999999999997</c:v>
                </c:pt>
                <c:pt idx="2">
                  <c:v>22.962</c:v>
                </c:pt>
                <c:pt idx="3">
                  <c:v>26.067</c:v>
                </c:pt>
                <c:pt idx="4">
                  <c:v>23.111999999999998</c:v>
                </c:pt>
                <c:pt idx="5">
                  <c:v>30.995000000000001</c:v>
                </c:pt>
                <c:pt idx="6">
                  <c:v>24.6</c:v>
                </c:pt>
                <c:pt idx="7">
                  <c:v>25.661000000000001</c:v>
                </c:pt>
                <c:pt idx="8">
                  <c:v>25.344999999999999</c:v>
                </c:pt>
                <c:pt idx="9">
                  <c:v>27.824000000000002</c:v>
                </c:pt>
                <c:pt idx="10">
                  <c:v>26.866</c:v>
                </c:pt>
                <c:pt idx="11">
                  <c:v>24.812999999999999</c:v>
                </c:pt>
                <c:pt idx="12">
                  <c:v>27.379000000000001</c:v>
                </c:pt>
                <c:pt idx="13">
                  <c:v>26.760999999999999</c:v>
                </c:pt>
                <c:pt idx="14">
                  <c:v>26.212</c:v>
                </c:pt>
                <c:pt idx="15">
                  <c:v>25.911999999999999</c:v>
                </c:pt>
                <c:pt idx="16">
                  <c:v>24.068999999999999</c:v>
                </c:pt>
                <c:pt idx="17">
                  <c:v>21.911999999999999</c:v>
                </c:pt>
                <c:pt idx="18">
                  <c:v>21.853999999999999</c:v>
                </c:pt>
                <c:pt idx="19">
                  <c:v>24.091000000000001</c:v>
                </c:pt>
                <c:pt idx="20">
                  <c:v>24.510999999999999</c:v>
                </c:pt>
                <c:pt idx="21">
                  <c:v>21.51</c:v>
                </c:pt>
                <c:pt idx="22">
                  <c:v>28.238</c:v>
                </c:pt>
                <c:pt idx="23">
                  <c:v>21.713999999999999</c:v>
                </c:pt>
                <c:pt idx="24">
                  <c:v>25.411999999999999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1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25"/>
                <c:pt idx="0">
                  <c:v>SAN JUAN</c:v>
                </c:pt>
                <c:pt idx="1">
                  <c:v>LA RIOJA</c:v>
                </c:pt>
                <c:pt idx="2">
                  <c:v>LA PAMPA</c:v>
                </c:pt>
                <c:pt idx="3">
                  <c:v>ENTRE RÍOS</c:v>
                </c:pt>
                <c:pt idx="4">
                  <c:v>MISIONES</c:v>
                </c:pt>
                <c:pt idx="5">
                  <c:v>MENDOZA</c:v>
                </c:pt>
                <c:pt idx="6">
                  <c:v>SAN LUIS</c:v>
                </c:pt>
                <c:pt idx="7">
                  <c:v>SANTA FE</c:v>
                </c:pt>
                <c:pt idx="8">
                  <c:v>RÍO NEGRO</c:v>
                </c:pt>
                <c:pt idx="9">
                  <c:v>CAPITAL FEDERAL</c:v>
                </c:pt>
                <c:pt idx="10">
                  <c:v>CÓRDOBA</c:v>
                </c:pt>
                <c:pt idx="11">
                  <c:v>CHUBUT</c:v>
                </c:pt>
                <c:pt idx="12">
                  <c:v>CORRIENTES</c:v>
                </c:pt>
                <c:pt idx="13">
                  <c:v>TIERRA D. FUEGO</c:v>
                </c:pt>
                <c:pt idx="14">
                  <c:v>CHACO</c:v>
                </c:pt>
                <c:pt idx="15">
                  <c:v>TUCUMÁN</c:v>
                </c:pt>
                <c:pt idx="16">
                  <c:v>BUENOS AIRES</c:v>
                </c:pt>
                <c:pt idx="17">
                  <c:v>SALTA</c:v>
                </c:pt>
                <c:pt idx="18">
                  <c:v>SANTIAGO </c:v>
                </c:pt>
                <c:pt idx="19">
                  <c:v>JUJUY</c:v>
                </c:pt>
                <c:pt idx="20">
                  <c:v>CATAMARCA</c:v>
                </c:pt>
                <c:pt idx="21">
                  <c:v>NEUQUÉN</c:v>
                </c:pt>
                <c:pt idx="22">
                  <c:v>SANTA CRUZ</c:v>
                </c:pt>
                <c:pt idx="23">
                  <c:v>FORMOSA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40.201000000000001</c:v>
                </c:pt>
                <c:pt idx="1">
                  <c:v>31.992999999999999</c:v>
                </c:pt>
                <c:pt idx="2">
                  <c:v>31.294</c:v>
                </c:pt>
                <c:pt idx="3">
                  <c:v>30.693000000000001</c:v>
                </c:pt>
                <c:pt idx="4">
                  <c:v>27.3</c:v>
                </c:pt>
                <c:pt idx="5">
                  <c:v>27.113</c:v>
                </c:pt>
                <c:pt idx="6">
                  <c:v>27.001000000000001</c:v>
                </c:pt>
                <c:pt idx="7">
                  <c:v>26.972999999999999</c:v>
                </c:pt>
                <c:pt idx="8">
                  <c:v>26.657</c:v>
                </c:pt>
                <c:pt idx="9">
                  <c:v>26.503</c:v>
                </c:pt>
                <c:pt idx="10">
                  <c:v>25.812000000000001</c:v>
                </c:pt>
                <c:pt idx="11">
                  <c:v>25.26</c:v>
                </c:pt>
                <c:pt idx="12">
                  <c:v>24.835000000000001</c:v>
                </c:pt>
                <c:pt idx="13">
                  <c:v>24.454000000000001</c:v>
                </c:pt>
                <c:pt idx="14">
                  <c:v>23.542999999999999</c:v>
                </c:pt>
                <c:pt idx="15">
                  <c:v>22.818999999999999</c:v>
                </c:pt>
                <c:pt idx="16">
                  <c:v>22.09</c:v>
                </c:pt>
                <c:pt idx="17">
                  <c:v>22.085000000000001</c:v>
                </c:pt>
                <c:pt idx="18">
                  <c:v>21.446000000000002</c:v>
                </c:pt>
                <c:pt idx="19">
                  <c:v>21.111000000000001</c:v>
                </c:pt>
                <c:pt idx="20">
                  <c:v>20.623999999999999</c:v>
                </c:pt>
                <c:pt idx="21">
                  <c:v>20.494</c:v>
                </c:pt>
                <c:pt idx="22">
                  <c:v>19.603999999999999</c:v>
                </c:pt>
                <c:pt idx="23">
                  <c:v>17.574000000000002</c:v>
                </c:pt>
                <c:pt idx="24">
                  <c:v>24.494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51"/>
        <c:axId val="108559360"/>
        <c:axId val="184887936"/>
      </c:barChart>
      <c:catAx>
        <c:axId val="1085593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887936"/>
        <c:crossesAt val="10"/>
        <c:auto val="0"/>
        <c:lblAlgn val="ctr"/>
        <c:lblOffset val="500"/>
        <c:tickLblSkip val="1"/>
        <c:tickMarkSkip val="1"/>
        <c:noMultiLvlLbl val="0"/>
      </c:catAx>
      <c:valAx>
        <c:axId val="184887936"/>
        <c:scaling>
          <c:orientation val="minMax"/>
          <c:max val="41"/>
          <c:min val="1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4.3047271124870357E-3"/>
              <c:y val="0.23246624093248186"/>
            </c:manualLayout>
          </c:layout>
          <c:overlay val="0"/>
          <c:spPr>
            <a:noFill/>
            <a:ln w="24686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8559360"/>
        <c:crosses val="autoZero"/>
        <c:crossBetween val="between"/>
        <c:majorUnit val="5"/>
        <c:minorUnit val="1"/>
      </c:valAx>
      <c:spPr>
        <a:noFill/>
        <a:ln w="12343">
          <a:solidFill>
            <a:srgbClr val="FFFFFF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81515219130647487"/>
          <c:y val="0.11806873747080827"/>
          <c:w val="0.11330066967349098"/>
          <c:h val="9.0219935106536878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82366758502087E-2"/>
          <c:y val="2.2251308900523559E-2"/>
          <c:w val="0.91929993306065894"/>
          <c:h val="0.73298429319371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rgbClr val="D3EBED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elete val="1"/>
          </c:dLbls>
          <c:cat>
            <c:strRef>
              <c:f>Sheet1!$A$2:$A$26</c:f>
              <c:strCache>
                <c:ptCount val="25"/>
                <c:pt idx="0">
                  <c:v>CATAMARCA</c:v>
                </c:pt>
                <c:pt idx="1">
                  <c:v>CHUBUT</c:v>
                </c:pt>
                <c:pt idx="2">
                  <c:v>SANTA CRUZ</c:v>
                </c:pt>
                <c:pt idx="3">
                  <c:v>CÓRDOBA</c:v>
                </c:pt>
                <c:pt idx="4">
                  <c:v>NEUQUÉN</c:v>
                </c:pt>
                <c:pt idx="5">
                  <c:v>SAN LUIS</c:v>
                </c:pt>
                <c:pt idx="6">
                  <c:v>ENTRE RÍOS</c:v>
                </c:pt>
                <c:pt idx="7">
                  <c:v>SANTIAGO</c:v>
                </c:pt>
                <c:pt idx="8">
                  <c:v>TUCUMÁN</c:v>
                </c:pt>
                <c:pt idx="9">
                  <c:v>SAN JUAN</c:v>
                </c:pt>
                <c:pt idx="10">
                  <c:v>LA PAMPA</c:v>
                </c:pt>
                <c:pt idx="11">
                  <c:v>JUJUY</c:v>
                </c:pt>
                <c:pt idx="12">
                  <c:v>FORMOSA</c:v>
                </c:pt>
                <c:pt idx="13">
                  <c:v>RÍO NEGRO</c:v>
                </c:pt>
                <c:pt idx="14">
                  <c:v>CORRIENTES</c:v>
                </c:pt>
                <c:pt idx="15">
                  <c:v>TIERRA D. FUEGO</c:v>
                </c:pt>
                <c:pt idx="16">
                  <c:v>CHACO</c:v>
                </c:pt>
                <c:pt idx="17">
                  <c:v>SANTA FE</c:v>
                </c:pt>
                <c:pt idx="18">
                  <c:v>BUENOS AIRES</c:v>
                </c:pt>
                <c:pt idx="19">
                  <c:v>MISIONES</c:v>
                </c:pt>
                <c:pt idx="20">
                  <c:v>SALTA</c:v>
                </c:pt>
                <c:pt idx="21">
                  <c:v>LA RIOJA</c:v>
                </c:pt>
                <c:pt idx="22">
                  <c:v>MENDOZA</c:v>
                </c:pt>
                <c:pt idx="23">
                  <c:v>CAPITAL FEDERAL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0.23</c:v>
                </c:pt>
                <c:pt idx="1">
                  <c:v>0.185</c:v>
                </c:pt>
                <c:pt idx="2">
                  <c:v>0</c:v>
                </c:pt>
                <c:pt idx="3">
                  <c:v>0.53100000000000003</c:v>
                </c:pt>
                <c:pt idx="4">
                  <c:v>0.54200000000000004</c:v>
                </c:pt>
                <c:pt idx="5">
                  <c:v>0.22500000000000001</c:v>
                </c:pt>
                <c:pt idx="6">
                  <c:v>0.28000000000000003</c:v>
                </c:pt>
                <c:pt idx="7">
                  <c:v>0.152</c:v>
                </c:pt>
                <c:pt idx="8">
                  <c:v>0.63200000000000001</c:v>
                </c:pt>
                <c:pt idx="9">
                  <c:v>0.83399999999999996</c:v>
                </c:pt>
                <c:pt idx="10">
                  <c:v>0.79</c:v>
                </c:pt>
                <c:pt idx="11">
                  <c:v>0.77100000000000002</c:v>
                </c:pt>
                <c:pt idx="12">
                  <c:v>0.80800000000000005</c:v>
                </c:pt>
                <c:pt idx="13">
                  <c:v>0.60499999999999998</c:v>
                </c:pt>
                <c:pt idx="14">
                  <c:v>0.81699999999999995</c:v>
                </c:pt>
                <c:pt idx="15">
                  <c:v>0</c:v>
                </c:pt>
                <c:pt idx="16">
                  <c:v>0.25900000000000001</c:v>
                </c:pt>
                <c:pt idx="17">
                  <c:v>0.94799999999999995</c:v>
                </c:pt>
                <c:pt idx="18">
                  <c:v>0.80600000000000005</c:v>
                </c:pt>
                <c:pt idx="19">
                  <c:v>1.464</c:v>
                </c:pt>
                <c:pt idx="20">
                  <c:v>0.68100000000000005</c:v>
                </c:pt>
                <c:pt idx="21">
                  <c:v>1.2849999999999999</c:v>
                </c:pt>
                <c:pt idx="22">
                  <c:v>1.6679999999999999</c:v>
                </c:pt>
                <c:pt idx="23">
                  <c:v>1.21</c:v>
                </c:pt>
                <c:pt idx="24">
                  <c:v>0.81299999999999994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Sheet1!$A$2:$A$26</c:f>
              <c:strCache>
                <c:ptCount val="25"/>
                <c:pt idx="0">
                  <c:v>CATAMARCA</c:v>
                </c:pt>
                <c:pt idx="1">
                  <c:v>CHUBUT</c:v>
                </c:pt>
                <c:pt idx="2">
                  <c:v>SANTA CRUZ</c:v>
                </c:pt>
                <c:pt idx="3">
                  <c:v>CÓRDOBA</c:v>
                </c:pt>
                <c:pt idx="4">
                  <c:v>NEUQUÉN</c:v>
                </c:pt>
                <c:pt idx="5">
                  <c:v>SAN LUIS</c:v>
                </c:pt>
                <c:pt idx="6">
                  <c:v>ENTRE RÍOS</c:v>
                </c:pt>
                <c:pt idx="7">
                  <c:v>SANTIAGO</c:v>
                </c:pt>
                <c:pt idx="8">
                  <c:v>TUCUMÁN</c:v>
                </c:pt>
                <c:pt idx="9">
                  <c:v>SAN JUAN</c:v>
                </c:pt>
                <c:pt idx="10">
                  <c:v>LA PAMPA</c:v>
                </c:pt>
                <c:pt idx="11">
                  <c:v>JUJUY</c:v>
                </c:pt>
                <c:pt idx="12">
                  <c:v>FORMOSA</c:v>
                </c:pt>
                <c:pt idx="13">
                  <c:v>RÍO NEGRO</c:v>
                </c:pt>
                <c:pt idx="14">
                  <c:v>CORRIENTES</c:v>
                </c:pt>
                <c:pt idx="15">
                  <c:v>TIERRA D. FUEGO</c:v>
                </c:pt>
                <c:pt idx="16">
                  <c:v>CHACO</c:v>
                </c:pt>
                <c:pt idx="17">
                  <c:v>SANTA FE</c:v>
                </c:pt>
                <c:pt idx="18">
                  <c:v>BUENOS AIRES</c:v>
                </c:pt>
                <c:pt idx="19">
                  <c:v>MISIONES</c:v>
                </c:pt>
                <c:pt idx="20">
                  <c:v>SALTA</c:v>
                </c:pt>
                <c:pt idx="21">
                  <c:v>LA RIOJA</c:v>
                </c:pt>
                <c:pt idx="22">
                  <c:v>MENDOZA</c:v>
                </c:pt>
                <c:pt idx="23">
                  <c:v>CAPITAL FEDERAL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0.26900000000000002</c:v>
                </c:pt>
                <c:pt idx="4">
                  <c:v>0.26900000000000002</c:v>
                </c:pt>
                <c:pt idx="5">
                  <c:v>0.26900000000000002</c:v>
                </c:pt>
                <c:pt idx="6">
                  <c:v>0.32700000000000001</c:v>
                </c:pt>
                <c:pt idx="7">
                  <c:v>0.33400000000000002</c:v>
                </c:pt>
                <c:pt idx="8">
                  <c:v>0.38700000000000001</c:v>
                </c:pt>
                <c:pt idx="9">
                  <c:v>0.38900000000000001</c:v>
                </c:pt>
                <c:pt idx="10">
                  <c:v>0.54900000000000004</c:v>
                </c:pt>
                <c:pt idx="11">
                  <c:v>0.57199999999999995</c:v>
                </c:pt>
                <c:pt idx="12">
                  <c:v>0.65400000000000003</c:v>
                </c:pt>
                <c:pt idx="13">
                  <c:v>0.65900000000000003</c:v>
                </c:pt>
                <c:pt idx="14">
                  <c:v>0.66</c:v>
                </c:pt>
                <c:pt idx="15">
                  <c:v>0.69</c:v>
                </c:pt>
                <c:pt idx="16">
                  <c:v>0.69199999999999995</c:v>
                </c:pt>
                <c:pt idx="17">
                  <c:v>0.69299999999999995</c:v>
                </c:pt>
                <c:pt idx="18">
                  <c:v>0.76100000000000001</c:v>
                </c:pt>
                <c:pt idx="19">
                  <c:v>0.80400000000000005</c:v>
                </c:pt>
                <c:pt idx="20">
                  <c:v>0.872</c:v>
                </c:pt>
                <c:pt idx="21">
                  <c:v>0.88600000000000001</c:v>
                </c:pt>
                <c:pt idx="22">
                  <c:v>1.0880000000000001</c:v>
                </c:pt>
                <c:pt idx="23">
                  <c:v>1.4490000000000001</c:v>
                </c:pt>
                <c:pt idx="24">
                  <c:v>0.70499999999999996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51"/>
        <c:axId val="184842496"/>
        <c:axId val="184848384"/>
      </c:barChart>
      <c:catAx>
        <c:axId val="1848424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848384"/>
        <c:crossesAt val="0"/>
        <c:auto val="0"/>
        <c:lblAlgn val="ctr"/>
        <c:lblOffset val="500"/>
        <c:tickLblSkip val="1"/>
        <c:tickMarkSkip val="1"/>
        <c:noMultiLvlLbl val="0"/>
      </c:catAx>
      <c:valAx>
        <c:axId val="184848384"/>
        <c:scaling>
          <c:orientation val="minMax"/>
          <c:max val="1.75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4.3047271124870357E-3"/>
              <c:y val="0.23246624093248186"/>
            </c:manualLayout>
          </c:layout>
          <c:overlay val="0"/>
          <c:spPr>
            <a:noFill/>
            <a:ln w="24686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842496"/>
        <c:crosses val="autoZero"/>
        <c:crossBetween val="between"/>
        <c:majorUnit val="0.25"/>
        <c:minorUnit val="5.000000000000001E-2"/>
      </c:valAx>
      <c:spPr>
        <a:noFill/>
        <a:ln w="12343">
          <a:solidFill>
            <a:srgbClr val="FFFFFF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14228110975531197"/>
          <c:y val="0.11806873747080827"/>
          <c:w val="0.11330066967349098"/>
          <c:h val="9.0219935106536878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682366758502087E-2"/>
          <c:y val="2.2251308900523559E-2"/>
          <c:w val="0.91929993306065894"/>
          <c:h val="0.73298429319371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rgbClr val="D3EBED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elete val="1"/>
          </c:dLbls>
          <c:cat>
            <c:strRef>
              <c:f>Sheet1!$A$2:$A$26</c:f>
              <c:strCache>
                <c:ptCount val="25"/>
                <c:pt idx="0">
                  <c:v>CORRIENTES</c:v>
                </c:pt>
                <c:pt idx="1">
                  <c:v>FORMOSA</c:v>
                </c:pt>
                <c:pt idx="2">
                  <c:v>MISIONES</c:v>
                </c:pt>
                <c:pt idx="3">
                  <c:v>TIERRA D. FUEGO</c:v>
                </c:pt>
                <c:pt idx="4">
                  <c:v>ENTRE RÍOS</c:v>
                </c:pt>
                <c:pt idx="5">
                  <c:v>CÓRDOBA</c:v>
                </c:pt>
                <c:pt idx="6">
                  <c:v>SANTIAGO</c:v>
                </c:pt>
                <c:pt idx="7">
                  <c:v>RÍO NEGRO</c:v>
                </c:pt>
                <c:pt idx="8">
                  <c:v>CATAMARCA</c:v>
                </c:pt>
                <c:pt idx="9">
                  <c:v>MENDOZA</c:v>
                </c:pt>
                <c:pt idx="10">
                  <c:v>NEUQUÉN</c:v>
                </c:pt>
                <c:pt idx="11">
                  <c:v>LA PAMPA</c:v>
                </c:pt>
                <c:pt idx="12">
                  <c:v>BUENOS AIRES</c:v>
                </c:pt>
                <c:pt idx="13">
                  <c:v>CHACO</c:v>
                </c:pt>
                <c:pt idx="14">
                  <c:v>LA RIOJA</c:v>
                </c:pt>
                <c:pt idx="15">
                  <c:v>CHUBUT</c:v>
                </c:pt>
                <c:pt idx="16">
                  <c:v>SALTA</c:v>
                </c:pt>
                <c:pt idx="17">
                  <c:v>SANTA FE</c:v>
                </c:pt>
                <c:pt idx="18">
                  <c:v>SAN JUAN</c:v>
                </c:pt>
                <c:pt idx="19">
                  <c:v>JUJUY</c:v>
                </c:pt>
                <c:pt idx="20">
                  <c:v>CAPITAL FEDERAL</c:v>
                </c:pt>
                <c:pt idx="21">
                  <c:v>SAN LUIS</c:v>
                </c:pt>
                <c:pt idx="22">
                  <c:v>TUCUMÁN</c:v>
                </c:pt>
                <c:pt idx="23">
                  <c:v>SANTA CRUZ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2.335</c:v>
                </c:pt>
                <c:pt idx="1">
                  <c:v>1.8839999999999999</c:v>
                </c:pt>
                <c:pt idx="2">
                  <c:v>1.8580000000000001</c:v>
                </c:pt>
                <c:pt idx="3">
                  <c:v>3.226</c:v>
                </c:pt>
                <c:pt idx="4">
                  <c:v>2.15</c:v>
                </c:pt>
                <c:pt idx="5">
                  <c:v>2.645</c:v>
                </c:pt>
                <c:pt idx="6">
                  <c:v>2.734</c:v>
                </c:pt>
                <c:pt idx="7">
                  <c:v>3.6789999999999998</c:v>
                </c:pt>
                <c:pt idx="8">
                  <c:v>5.6260000000000003</c:v>
                </c:pt>
                <c:pt idx="9">
                  <c:v>3.1419999999999999</c:v>
                </c:pt>
                <c:pt idx="10">
                  <c:v>3.4020000000000001</c:v>
                </c:pt>
                <c:pt idx="11">
                  <c:v>1.8959999999999999</c:v>
                </c:pt>
                <c:pt idx="12">
                  <c:v>3.86</c:v>
                </c:pt>
                <c:pt idx="13">
                  <c:v>3.89</c:v>
                </c:pt>
                <c:pt idx="14">
                  <c:v>3.8540000000000001</c:v>
                </c:pt>
                <c:pt idx="15">
                  <c:v>7.1959999999999997</c:v>
                </c:pt>
                <c:pt idx="16">
                  <c:v>5.0049999999999999</c:v>
                </c:pt>
                <c:pt idx="17">
                  <c:v>4.8339999999999996</c:v>
                </c:pt>
                <c:pt idx="18">
                  <c:v>5.7409999999999997</c:v>
                </c:pt>
                <c:pt idx="19">
                  <c:v>7.35</c:v>
                </c:pt>
                <c:pt idx="20">
                  <c:v>5.0069999999999997</c:v>
                </c:pt>
                <c:pt idx="21">
                  <c:v>4.2729999999999997</c:v>
                </c:pt>
                <c:pt idx="22">
                  <c:v>7.2709999999999999</c:v>
                </c:pt>
                <c:pt idx="23">
                  <c:v>14.507999999999999</c:v>
                </c:pt>
                <c:pt idx="24">
                  <c:v>4.1390000000000002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Sheet1!$A$2:$A$26</c:f>
              <c:strCache>
                <c:ptCount val="25"/>
                <c:pt idx="0">
                  <c:v>CORRIENTES</c:v>
                </c:pt>
                <c:pt idx="1">
                  <c:v>FORMOSA</c:v>
                </c:pt>
                <c:pt idx="2">
                  <c:v>MISIONES</c:v>
                </c:pt>
                <c:pt idx="3">
                  <c:v>TIERRA D. FUEGO</c:v>
                </c:pt>
                <c:pt idx="4">
                  <c:v>ENTRE RÍOS</c:v>
                </c:pt>
                <c:pt idx="5">
                  <c:v>CÓRDOBA</c:v>
                </c:pt>
                <c:pt idx="6">
                  <c:v>SANTIAGO</c:v>
                </c:pt>
                <c:pt idx="7">
                  <c:v>RÍO NEGRO</c:v>
                </c:pt>
                <c:pt idx="8">
                  <c:v>CATAMARCA</c:v>
                </c:pt>
                <c:pt idx="9">
                  <c:v>MENDOZA</c:v>
                </c:pt>
                <c:pt idx="10">
                  <c:v>NEUQUÉN</c:v>
                </c:pt>
                <c:pt idx="11">
                  <c:v>LA PAMPA</c:v>
                </c:pt>
                <c:pt idx="12">
                  <c:v>BUENOS AIRES</c:v>
                </c:pt>
                <c:pt idx="13">
                  <c:v>CHACO</c:v>
                </c:pt>
                <c:pt idx="14">
                  <c:v>LA RIOJA</c:v>
                </c:pt>
                <c:pt idx="15">
                  <c:v>CHUBUT</c:v>
                </c:pt>
                <c:pt idx="16">
                  <c:v>SALTA</c:v>
                </c:pt>
                <c:pt idx="17">
                  <c:v>SANTA FE</c:v>
                </c:pt>
                <c:pt idx="18">
                  <c:v>SAN JUAN</c:v>
                </c:pt>
                <c:pt idx="19">
                  <c:v>JUJUY</c:v>
                </c:pt>
                <c:pt idx="20">
                  <c:v>CAPITAL FEDERAL</c:v>
                </c:pt>
                <c:pt idx="21">
                  <c:v>SAN LUIS</c:v>
                </c:pt>
                <c:pt idx="22">
                  <c:v>TUCUMÁN</c:v>
                </c:pt>
                <c:pt idx="23">
                  <c:v>SANTA CRUZ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1.43</c:v>
                </c:pt>
                <c:pt idx="1">
                  <c:v>1.5269999999999999</c:v>
                </c:pt>
                <c:pt idx="2">
                  <c:v>1.5569999999999999</c:v>
                </c:pt>
                <c:pt idx="3">
                  <c:v>1.724</c:v>
                </c:pt>
                <c:pt idx="4">
                  <c:v>1.76</c:v>
                </c:pt>
                <c:pt idx="5">
                  <c:v>1.883</c:v>
                </c:pt>
                <c:pt idx="6">
                  <c:v>2.0019999999999998</c:v>
                </c:pt>
                <c:pt idx="7">
                  <c:v>2.1970000000000001</c:v>
                </c:pt>
                <c:pt idx="8">
                  <c:v>2.2130000000000001</c:v>
                </c:pt>
                <c:pt idx="9">
                  <c:v>2.2269999999999999</c:v>
                </c:pt>
                <c:pt idx="10">
                  <c:v>2.3730000000000002</c:v>
                </c:pt>
                <c:pt idx="11">
                  <c:v>2.6059999999999999</c:v>
                </c:pt>
                <c:pt idx="12">
                  <c:v>2.7650000000000001</c:v>
                </c:pt>
                <c:pt idx="13">
                  <c:v>2.8140000000000001</c:v>
                </c:pt>
                <c:pt idx="14">
                  <c:v>3.2120000000000002</c:v>
                </c:pt>
                <c:pt idx="15">
                  <c:v>3.2829999999999999</c:v>
                </c:pt>
                <c:pt idx="16">
                  <c:v>3.5169999999999999</c:v>
                </c:pt>
                <c:pt idx="17">
                  <c:v>3.589</c:v>
                </c:pt>
                <c:pt idx="18">
                  <c:v>4.1050000000000004</c:v>
                </c:pt>
                <c:pt idx="19">
                  <c:v>4.21</c:v>
                </c:pt>
                <c:pt idx="20">
                  <c:v>4.2220000000000004</c:v>
                </c:pt>
                <c:pt idx="21">
                  <c:v>4.6459999999999999</c:v>
                </c:pt>
                <c:pt idx="22">
                  <c:v>4.9550000000000001</c:v>
                </c:pt>
                <c:pt idx="23">
                  <c:v>5.4820000000000002</c:v>
                </c:pt>
                <c:pt idx="24">
                  <c:v>2.9620000000000002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51"/>
        <c:axId val="184876416"/>
        <c:axId val="184587392"/>
      </c:barChart>
      <c:catAx>
        <c:axId val="1848764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587392"/>
        <c:crossesAt val="0"/>
        <c:auto val="0"/>
        <c:lblAlgn val="ctr"/>
        <c:lblOffset val="500"/>
        <c:tickLblSkip val="1"/>
        <c:tickMarkSkip val="1"/>
        <c:noMultiLvlLbl val="0"/>
      </c:catAx>
      <c:valAx>
        <c:axId val="184587392"/>
        <c:scaling>
          <c:orientation val="minMax"/>
          <c:max val="15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4.3047271124870357E-3"/>
              <c:y val="0.23246624093248186"/>
            </c:manualLayout>
          </c:layout>
          <c:overlay val="0"/>
          <c:spPr>
            <a:noFill/>
            <a:ln w="24686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876416"/>
        <c:crosses val="autoZero"/>
        <c:crossBetween val="between"/>
        <c:majorUnit val="2.5"/>
        <c:minorUnit val="0.5"/>
      </c:valAx>
      <c:spPr>
        <a:noFill/>
        <a:ln w="12343">
          <a:solidFill>
            <a:srgbClr val="FFFFFF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14228110975531197"/>
          <c:y val="0.11806873747080827"/>
          <c:w val="0.11330066967349098"/>
          <c:h val="9.0219935106536878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82366758502087E-2"/>
          <c:y val="2.2251308900523559E-2"/>
          <c:w val="0.91929993306065894"/>
          <c:h val="0.73298429319371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rgbClr val="D3EBED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elete val="1"/>
          </c:dLbls>
          <c:cat>
            <c:strRef>
              <c:f>Sheet1!$A$2:$A$26</c:f>
              <c:strCache>
                <c:ptCount val="25"/>
                <c:pt idx="0">
                  <c:v>CATAMARCA</c:v>
                </c:pt>
                <c:pt idx="1">
                  <c:v>SAN JUAN</c:v>
                </c:pt>
                <c:pt idx="2">
                  <c:v>CHUBUT</c:v>
                </c:pt>
                <c:pt idx="3">
                  <c:v>JUJUY</c:v>
                </c:pt>
                <c:pt idx="4">
                  <c:v>CHACO</c:v>
                </c:pt>
                <c:pt idx="5">
                  <c:v>TUCUMÁN</c:v>
                </c:pt>
                <c:pt idx="6">
                  <c:v>FORMOSA</c:v>
                </c:pt>
                <c:pt idx="7">
                  <c:v>MISIONES</c:v>
                </c:pt>
                <c:pt idx="8">
                  <c:v>MENDOZA</c:v>
                </c:pt>
                <c:pt idx="9">
                  <c:v>LA PAMPA</c:v>
                </c:pt>
                <c:pt idx="10">
                  <c:v>LA RIOJA</c:v>
                </c:pt>
                <c:pt idx="11">
                  <c:v>SALTA</c:v>
                </c:pt>
                <c:pt idx="12">
                  <c:v>ENTRE RÍOS</c:v>
                </c:pt>
                <c:pt idx="13">
                  <c:v>SANTIAGO</c:v>
                </c:pt>
                <c:pt idx="14">
                  <c:v>NEUQUÉN</c:v>
                </c:pt>
                <c:pt idx="15">
                  <c:v>CÓRDOBA</c:v>
                </c:pt>
                <c:pt idx="16">
                  <c:v>SANTA CRUZ</c:v>
                </c:pt>
                <c:pt idx="17">
                  <c:v>SANTA FE</c:v>
                </c:pt>
                <c:pt idx="18">
                  <c:v>RÍO NEGRO</c:v>
                </c:pt>
                <c:pt idx="19">
                  <c:v>BUENOS AIRES</c:v>
                </c:pt>
                <c:pt idx="20">
                  <c:v>TIERRA D. FUEGO</c:v>
                </c:pt>
                <c:pt idx="21">
                  <c:v>CORRIENTES</c:v>
                </c:pt>
                <c:pt idx="22">
                  <c:v>CAPITAL FEDERAL</c:v>
                </c:pt>
                <c:pt idx="23">
                  <c:v>SAN LUIS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0.80400000000000005</c:v>
                </c:pt>
                <c:pt idx="1">
                  <c:v>0.19600000000000001</c:v>
                </c:pt>
                <c:pt idx="2">
                  <c:v>0.64600000000000002</c:v>
                </c:pt>
                <c:pt idx="3">
                  <c:v>0.29599999999999999</c:v>
                </c:pt>
                <c:pt idx="4">
                  <c:v>0.67400000000000004</c:v>
                </c:pt>
                <c:pt idx="5">
                  <c:v>0.45400000000000001</c:v>
                </c:pt>
                <c:pt idx="6">
                  <c:v>0.13500000000000001</c:v>
                </c:pt>
                <c:pt idx="7">
                  <c:v>0.61899999999999999</c:v>
                </c:pt>
                <c:pt idx="8">
                  <c:v>0.76300000000000001</c:v>
                </c:pt>
                <c:pt idx="9">
                  <c:v>0.158</c:v>
                </c:pt>
                <c:pt idx="10">
                  <c:v>0</c:v>
                </c:pt>
                <c:pt idx="11">
                  <c:v>0.54500000000000004</c:v>
                </c:pt>
                <c:pt idx="12">
                  <c:v>0.374</c:v>
                </c:pt>
                <c:pt idx="13">
                  <c:v>0.60799999999999998</c:v>
                </c:pt>
                <c:pt idx="14">
                  <c:v>0.69</c:v>
                </c:pt>
                <c:pt idx="15">
                  <c:v>0.50700000000000001</c:v>
                </c:pt>
                <c:pt idx="16">
                  <c:v>0.51800000000000002</c:v>
                </c:pt>
                <c:pt idx="17">
                  <c:v>0.66800000000000004</c:v>
                </c:pt>
                <c:pt idx="18">
                  <c:v>0.65500000000000003</c:v>
                </c:pt>
                <c:pt idx="19">
                  <c:v>0.873</c:v>
                </c:pt>
                <c:pt idx="20">
                  <c:v>1.075</c:v>
                </c:pt>
                <c:pt idx="21">
                  <c:v>0.58399999999999996</c:v>
                </c:pt>
                <c:pt idx="22">
                  <c:v>1.377</c:v>
                </c:pt>
                <c:pt idx="23">
                  <c:v>0.3</c:v>
                </c:pt>
                <c:pt idx="24">
                  <c:v>0.74099999999999999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Sheet1!$A$2:$A$26</c:f>
              <c:strCache>
                <c:ptCount val="25"/>
                <c:pt idx="0">
                  <c:v>CATAMARCA</c:v>
                </c:pt>
                <c:pt idx="1">
                  <c:v>SAN JUAN</c:v>
                </c:pt>
                <c:pt idx="2">
                  <c:v>CHUBUT</c:v>
                </c:pt>
                <c:pt idx="3">
                  <c:v>JUJUY</c:v>
                </c:pt>
                <c:pt idx="4">
                  <c:v>CHACO</c:v>
                </c:pt>
                <c:pt idx="5">
                  <c:v>TUCUMÁN</c:v>
                </c:pt>
                <c:pt idx="6">
                  <c:v>FORMOSA</c:v>
                </c:pt>
                <c:pt idx="7">
                  <c:v>MISIONES</c:v>
                </c:pt>
                <c:pt idx="8">
                  <c:v>MENDOZA</c:v>
                </c:pt>
                <c:pt idx="9">
                  <c:v>LA PAMPA</c:v>
                </c:pt>
                <c:pt idx="10">
                  <c:v>LA RIOJA</c:v>
                </c:pt>
                <c:pt idx="11">
                  <c:v>SALTA</c:v>
                </c:pt>
                <c:pt idx="12">
                  <c:v>ENTRE RÍOS</c:v>
                </c:pt>
                <c:pt idx="13">
                  <c:v>SANTIAGO</c:v>
                </c:pt>
                <c:pt idx="14">
                  <c:v>NEUQUÉN</c:v>
                </c:pt>
                <c:pt idx="15">
                  <c:v>CÓRDOBA</c:v>
                </c:pt>
                <c:pt idx="16">
                  <c:v>SANTA CRUZ</c:v>
                </c:pt>
                <c:pt idx="17">
                  <c:v>SANTA FE</c:v>
                </c:pt>
                <c:pt idx="18">
                  <c:v>RÍO NEGRO</c:v>
                </c:pt>
                <c:pt idx="19">
                  <c:v>BUENOS AIRES</c:v>
                </c:pt>
                <c:pt idx="20">
                  <c:v>TIERRA D. FUEGO</c:v>
                </c:pt>
                <c:pt idx="21">
                  <c:v>CORRIENTES</c:v>
                </c:pt>
                <c:pt idx="22">
                  <c:v>CAPITAL FEDERAL</c:v>
                </c:pt>
                <c:pt idx="23">
                  <c:v>SAN LUIS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0</c:v>
                </c:pt>
                <c:pt idx="1">
                  <c:v>0.216</c:v>
                </c:pt>
                <c:pt idx="2">
                  <c:v>0.253</c:v>
                </c:pt>
                <c:pt idx="3">
                  <c:v>0.312</c:v>
                </c:pt>
                <c:pt idx="4">
                  <c:v>0.32300000000000001</c:v>
                </c:pt>
                <c:pt idx="5">
                  <c:v>0.34799999999999998</c:v>
                </c:pt>
                <c:pt idx="6">
                  <c:v>0.436</c:v>
                </c:pt>
                <c:pt idx="7">
                  <c:v>0.502</c:v>
                </c:pt>
                <c:pt idx="8">
                  <c:v>0.51</c:v>
                </c:pt>
                <c:pt idx="9">
                  <c:v>0.54900000000000004</c:v>
                </c:pt>
                <c:pt idx="10">
                  <c:v>0.55400000000000005</c:v>
                </c:pt>
                <c:pt idx="11">
                  <c:v>0.57099999999999995</c:v>
                </c:pt>
                <c:pt idx="12">
                  <c:v>0.57299999999999995</c:v>
                </c:pt>
                <c:pt idx="13">
                  <c:v>0.626</c:v>
                </c:pt>
                <c:pt idx="14">
                  <c:v>0.627</c:v>
                </c:pt>
                <c:pt idx="15">
                  <c:v>0.628</c:v>
                </c:pt>
                <c:pt idx="16">
                  <c:v>0.65800000000000003</c:v>
                </c:pt>
                <c:pt idx="17">
                  <c:v>0.67900000000000005</c:v>
                </c:pt>
                <c:pt idx="18">
                  <c:v>0.79100000000000004</c:v>
                </c:pt>
                <c:pt idx="19">
                  <c:v>0.89300000000000002</c:v>
                </c:pt>
                <c:pt idx="20">
                  <c:v>1.034</c:v>
                </c:pt>
                <c:pt idx="21">
                  <c:v>1.1000000000000001</c:v>
                </c:pt>
                <c:pt idx="22">
                  <c:v>1.796</c:v>
                </c:pt>
                <c:pt idx="23">
                  <c:v>2.29</c:v>
                </c:pt>
                <c:pt idx="24">
                  <c:v>0.80900000000000005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51"/>
        <c:axId val="184672640"/>
        <c:axId val="184674176"/>
      </c:barChart>
      <c:catAx>
        <c:axId val="1846726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674176"/>
        <c:crossesAt val="0"/>
        <c:auto val="0"/>
        <c:lblAlgn val="ctr"/>
        <c:lblOffset val="500"/>
        <c:tickLblSkip val="1"/>
        <c:tickMarkSkip val="1"/>
        <c:noMultiLvlLbl val="0"/>
      </c:catAx>
      <c:valAx>
        <c:axId val="184674176"/>
        <c:scaling>
          <c:orientation val="minMax"/>
          <c:max val="2.5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4.3047271124870357E-3"/>
              <c:y val="0.23246624093248186"/>
            </c:manualLayout>
          </c:layout>
          <c:overlay val="0"/>
          <c:spPr>
            <a:noFill/>
            <a:ln w="24686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672640"/>
        <c:crosses val="autoZero"/>
        <c:crossBetween val="between"/>
        <c:majorUnit val="0.5"/>
        <c:minorUnit val="0.1"/>
      </c:valAx>
      <c:spPr>
        <a:noFill/>
        <a:ln w="12343">
          <a:solidFill>
            <a:srgbClr val="FFFFFF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14228110975531197"/>
          <c:y val="0.11806873747080827"/>
          <c:w val="0.11330066967349098"/>
          <c:h val="9.0219935106536878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725999978497012E-2"/>
          <c:y val="2.2251308900523559E-2"/>
          <c:w val="0.93494562432131201"/>
          <c:h val="0.73298429319371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rgbClr val="D3EBED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24"/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8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8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25"/>
                <c:pt idx="0">
                  <c:v>RÍO NEGRO</c:v>
                </c:pt>
                <c:pt idx="1">
                  <c:v>LA PAMPA</c:v>
                </c:pt>
                <c:pt idx="2">
                  <c:v>NEUQUÉN</c:v>
                </c:pt>
                <c:pt idx="3">
                  <c:v>SANTA CRUZ</c:v>
                </c:pt>
                <c:pt idx="4">
                  <c:v>MENDOZA</c:v>
                </c:pt>
                <c:pt idx="5">
                  <c:v>CAPITAL FEDERAL</c:v>
                </c:pt>
                <c:pt idx="6">
                  <c:v>TIERRA D. FUEGO</c:v>
                </c:pt>
                <c:pt idx="7">
                  <c:v>SANTIAGO</c:v>
                </c:pt>
                <c:pt idx="8">
                  <c:v>BUENOS AIRES</c:v>
                </c:pt>
                <c:pt idx="9">
                  <c:v>SAN JUAN</c:v>
                </c:pt>
                <c:pt idx="10">
                  <c:v>CHACO</c:v>
                </c:pt>
                <c:pt idx="11">
                  <c:v>SANTA FE</c:v>
                </c:pt>
                <c:pt idx="12">
                  <c:v>MISIONES</c:v>
                </c:pt>
                <c:pt idx="13">
                  <c:v>TUCUMÁN</c:v>
                </c:pt>
                <c:pt idx="14">
                  <c:v>SAN LUIS</c:v>
                </c:pt>
                <c:pt idx="15">
                  <c:v>CÓRDOBA</c:v>
                </c:pt>
                <c:pt idx="16">
                  <c:v>CATAMARCA</c:v>
                </c:pt>
                <c:pt idx="17">
                  <c:v>ENTRE RÍOS</c:v>
                </c:pt>
                <c:pt idx="18">
                  <c:v>SALTA</c:v>
                </c:pt>
                <c:pt idx="19">
                  <c:v>JUJUY</c:v>
                </c:pt>
                <c:pt idx="20">
                  <c:v>CHUBUT</c:v>
                </c:pt>
                <c:pt idx="21">
                  <c:v>FORMOSA</c:v>
                </c:pt>
                <c:pt idx="22">
                  <c:v>CORRIENTES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71.673387000000005</c:v>
                </c:pt>
                <c:pt idx="1">
                  <c:v>79.462874999999997</c:v>
                </c:pt>
                <c:pt idx="2">
                  <c:v>71.301775000000006</c:v>
                </c:pt>
                <c:pt idx="3">
                  <c:v>62.694301000000003</c:v>
                </c:pt>
                <c:pt idx="4">
                  <c:v>63.944611999999999</c:v>
                </c:pt>
                <c:pt idx="5">
                  <c:v>63.872543999999998</c:v>
                </c:pt>
                <c:pt idx="6">
                  <c:v>62.903225999999997</c:v>
                </c:pt>
                <c:pt idx="7">
                  <c:v>65.873418000000001</c:v>
                </c:pt>
                <c:pt idx="8">
                  <c:v>59.382117999999998</c:v>
                </c:pt>
                <c:pt idx="9">
                  <c:v>68.400392999999994</c:v>
                </c:pt>
                <c:pt idx="10">
                  <c:v>56.327801000000001</c:v>
                </c:pt>
                <c:pt idx="11">
                  <c:v>57.702472</c:v>
                </c:pt>
                <c:pt idx="12">
                  <c:v>60.472973000000003</c:v>
                </c:pt>
                <c:pt idx="13">
                  <c:v>56.332740999999999</c:v>
                </c:pt>
                <c:pt idx="14">
                  <c:v>51.199399999999997</c:v>
                </c:pt>
                <c:pt idx="15">
                  <c:v>49.233184000000001</c:v>
                </c:pt>
                <c:pt idx="16">
                  <c:v>51.090699999999998</c:v>
                </c:pt>
                <c:pt idx="17">
                  <c:v>35.747664</c:v>
                </c:pt>
                <c:pt idx="18">
                  <c:v>33.537623000000004</c:v>
                </c:pt>
                <c:pt idx="19">
                  <c:v>38.826318999999998</c:v>
                </c:pt>
                <c:pt idx="20">
                  <c:v>55.073801000000003</c:v>
                </c:pt>
                <c:pt idx="21">
                  <c:v>51.951548000000003</c:v>
                </c:pt>
                <c:pt idx="22">
                  <c:v>29.830705999999999</c:v>
                </c:pt>
                <c:pt idx="23">
                  <c:v>2.0342609999999999</c:v>
                </c:pt>
                <c:pt idx="24">
                  <c:v>56.779394000000003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2014-16</c:v>
                </c:pt>
              </c:strCache>
            </c:strRef>
          </c:tx>
          <c:spPr>
            <a:solidFill>
              <a:srgbClr val="47A8AF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24"/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80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8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25"/>
                <c:pt idx="0">
                  <c:v>RÍO NEGRO</c:v>
                </c:pt>
                <c:pt idx="1">
                  <c:v>LA PAMPA</c:v>
                </c:pt>
                <c:pt idx="2">
                  <c:v>NEUQUÉN</c:v>
                </c:pt>
                <c:pt idx="3">
                  <c:v>SANTA CRUZ</c:v>
                </c:pt>
                <c:pt idx="4">
                  <c:v>MENDOZA</c:v>
                </c:pt>
                <c:pt idx="5">
                  <c:v>CAPITAL FEDERAL</c:v>
                </c:pt>
                <c:pt idx="6">
                  <c:v>TIERRA D. FUEGO</c:v>
                </c:pt>
                <c:pt idx="7">
                  <c:v>SANTIAGO</c:v>
                </c:pt>
                <c:pt idx="8">
                  <c:v>BUENOS AIRES</c:v>
                </c:pt>
                <c:pt idx="9">
                  <c:v>SAN JUAN</c:v>
                </c:pt>
                <c:pt idx="10">
                  <c:v>CHACO</c:v>
                </c:pt>
                <c:pt idx="11">
                  <c:v>SANTA FE</c:v>
                </c:pt>
                <c:pt idx="12">
                  <c:v>MISIONES</c:v>
                </c:pt>
                <c:pt idx="13">
                  <c:v>TUCUMÁN</c:v>
                </c:pt>
                <c:pt idx="14">
                  <c:v>SAN LUIS</c:v>
                </c:pt>
                <c:pt idx="15">
                  <c:v>CÓRDOBA</c:v>
                </c:pt>
                <c:pt idx="16">
                  <c:v>CATAMARCA</c:v>
                </c:pt>
                <c:pt idx="17">
                  <c:v>ENTRE RÍOS</c:v>
                </c:pt>
                <c:pt idx="18">
                  <c:v>SALTA</c:v>
                </c:pt>
                <c:pt idx="19">
                  <c:v>JUJUY</c:v>
                </c:pt>
                <c:pt idx="20">
                  <c:v>CHUBUT</c:v>
                </c:pt>
                <c:pt idx="21">
                  <c:v>FORMOSA</c:v>
                </c:pt>
                <c:pt idx="22">
                  <c:v>CORRIENTES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80.448155</c:v>
                </c:pt>
                <c:pt idx="1">
                  <c:v>75.034294000000003</c:v>
                </c:pt>
                <c:pt idx="2">
                  <c:v>73.354231999999996</c:v>
                </c:pt>
                <c:pt idx="3">
                  <c:v>71.491228000000007</c:v>
                </c:pt>
                <c:pt idx="4">
                  <c:v>70.372259</c:v>
                </c:pt>
                <c:pt idx="5">
                  <c:v>68.732275999999999</c:v>
                </c:pt>
                <c:pt idx="6">
                  <c:v>65.517240999999999</c:v>
                </c:pt>
                <c:pt idx="7">
                  <c:v>62.552126999999999</c:v>
                </c:pt>
                <c:pt idx="8">
                  <c:v>60.282556999999997</c:v>
                </c:pt>
                <c:pt idx="9">
                  <c:v>60.069144000000001</c:v>
                </c:pt>
                <c:pt idx="10">
                  <c:v>56.503689999999999</c:v>
                </c:pt>
                <c:pt idx="11">
                  <c:v>55.701815000000003</c:v>
                </c:pt>
                <c:pt idx="12">
                  <c:v>54.595680999999999</c:v>
                </c:pt>
                <c:pt idx="13">
                  <c:v>53.203018999999998</c:v>
                </c:pt>
                <c:pt idx="14">
                  <c:v>49.898989999999998</c:v>
                </c:pt>
                <c:pt idx="15">
                  <c:v>49.204036000000002</c:v>
                </c:pt>
                <c:pt idx="16">
                  <c:v>49.094566999999998</c:v>
                </c:pt>
                <c:pt idx="17">
                  <c:v>46.623004999999999</c:v>
                </c:pt>
                <c:pt idx="18">
                  <c:v>43.252178999999998</c:v>
                </c:pt>
                <c:pt idx="19">
                  <c:v>41.891891999999999</c:v>
                </c:pt>
                <c:pt idx="20">
                  <c:v>40.067340000000002</c:v>
                </c:pt>
                <c:pt idx="21">
                  <c:v>32.170119999999997</c:v>
                </c:pt>
                <c:pt idx="22">
                  <c:v>29.922992000000001</c:v>
                </c:pt>
                <c:pt idx="23">
                  <c:v>5.7585829999999998</c:v>
                </c:pt>
                <c:pt idx="24">
                  <c:v>57.786757999999999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84408320"/>
        <c:axId val="184684544"/>
      </c:barChart>
      <c:catAx>
        <c:axId val="1844083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684544"/>
        <c:crossesAt val="0"/>
        <c:auto val="0"/>
        <c:lblAlgn val="ctr"/>
        <c:lblOffset val="500"/>
        <c:tickLblSkip val="1"/>
        <c:tickMarkSkip val="1"/>
        <c:noMultiLvlLbl val="0"/>
      </c:catAx>
      <c:valAx>
        <c:axId val="184684544"/>
        <c:scaling>
          <c:orientation val="minMax"/>
          <c:max val="9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FRECUENCIA RELATIVA </a:t>
                </a:r>
              </a:p>
            </c:rich>
          </c:tx>
          <c:layout>
            <c:manualLayout>
              <c:xMode val="edge"/>
              <c:yMode val="edge"/>
              <c:x val="4.3047271124870357E-3"/>
              <c:y val="0.23246624093248186"/>
            </c:manualLayout>
          </c:layout>
          <c:overlay val="0"/>
          <c:spPr>
            <a:noFill/>
            <a:ln w="24686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408320"/>
        <c:crosses val="autoZero"/>
        <c:crossBetween val="between"/>
        <c:majorUnit val="20"/>
        <c:minorUnit val="5"/>
      </c:valAx>
      <c:spPr>
        <a:noFill/>
        <a:ln w="12343">
          <a:solidFill>
            <a:srgbClr val="FFFFFF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85374642512839083"/>
          <c:y val="8.4472936945873892E-2"/>
          <c:w val="0.11330066967349098"/>
          <c:h val="9.0219935106536878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13889174548561E-2"/>
          <c:y val="2.8571428571428571E-2"/>
          <c:w val="0.88926582376991092"/>
          <c:h val="0.87058823529411755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344">
              <a:noFill/>
            </a:ln>
          </c:spPr>
          <c:marker>
            <c:symbol val="none"/>
          </c:marker>
          <c:dLbls>
            <c:dLbl>
              <c:idx val="11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0.0000</c:formatCode>
                <c:ptCount val="13"/>
                <c:pt idx="0">
                  <c:v>557.74</c:v>
                </c:pt>
                <c:pt idx="1">
                  <c:v>586.33000000000004</c:v>
                </c:pt>
                <c:pt idx="2">
                  <c:v>605.77</c:v>
                </c:pt>
                <c:pt idx="3">
                  <c:v>623.15</c:v>
                </c:pt>
                <c:pt idx="4">
                  <c:v>631.23</c:v>
                </c:pt>
                <c:pt idx="5">
                  <c:v>641.91</c:v>
                </c:pt>
                <c:pt idx="6" formatCode="General">
                  <c:v>644.71349999999995</c:v>
                </c:pt>
                <c:pt idx="7" formatCode="General">
                  <c:v>651.78099999999995</c:v>
                </c:pt>
                <c:pt idx="8" formatCode="General">
                  <c:v>662.94899999999996</c:v>
                </c:pt>
                <c:pt idx="9" formatCode="General">
                  <c:v>670.46799999999996</c:v>
                </c:pt>
                <c:pt idx="10" formatCode="General">
                  <c:v>672.3539532203207</c:v>
                </c:pt>
                <c:pt idx="11" formatCode="General">
                  <c:v>670.15855126761778</c:v>
                </c:pt>
                <c:pt idx="12" formatCode="General">
                  <c:v>672.06355627392361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344">
              <a:noFill/>
            </a:ln>
          </c:spPr>
          <c:marker>
            <c:symbol val="none"/>
          </c:marker>
          <c:dLbls>
            <c:dLbl>
              <c:idx val="11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0.0000</c:formatCode>
                <c:ptCount val="13"/>
                <c:pt idx="0">
                  <c:v>542.84</c:v>
                </c:pt>
                <c:pt idx="1">
                  <c:v>571.13</c:v>
                </c:pt>
                <c:pt idx="2">
                  <c:v>590.39</c:v>
                </c:pt>
                <c:pt idx="3">
                  <c:v>607.63</c:v>
                </c:pt>
                <c:pt idx="4">
                  <c:v>615.67999999999995</c:v>
                </c:pt>
                <c:pt idx="5">
                  <c:v>626.29999999999995</c:v>
                </c:pt>
                <c:pt idx="6" formatCode="General">
                  <c:v>629.19849999999997</c:v>
                </c:pt>
                <c:pt idx="7" formatCode="General">
                  <c:v>636.27</c:v>
                </c:pt>
                <c:pt idx="8" formatCode="General">
                  <c:v>647.39400000000001</c:v>
                </c:pt>
                <c:pt idx="9" formatCode="General">
                  <c:v>654.91099999999994</c:v>
                </c:pt>
                <c:pt idx="10" formatCode="General">
                  <c:v>656.86012738010606</c:v>
                </c:pt>
                <c:pt idx="11" formatCode="General">
                  <c:v>654.77294363105818</c:v>
                </c:pt>
                <c:pt idx="12" formatCode="General">
                  <c:v>656.73688311280318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</c:v>
                </c:pt>
              </c:strCache>
            </c:strRef>
          </c:tx>
          <c:spPr>
            <a:ln w="3816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  <a:tileRect/>
              </a:gra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aseline="0" dirty="0" smtClean="0"/>
                      <a:t>578,69</a:t>
                    </a:r>
                    <a:endParaRPr lang="en-US" dirty="0"/>
                  </a:p>
                </c:rich>
              </c:tx>
              <c:numFmt formatCode="#,000" sourceLinked="0"/>
              <c:spPr>
                <a:noFill/>
                <a:ln w="30528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0.0000</c:formatCode>
                <c:ptCount val="13"/>
                <c:pt idx="0">
                  <c:v>550.25</c:v>
                </c:pt>
                <c:pt idx="1">
                  <c:v>578.69000000000005</c:v>
                </c:pt>
                <c:pt idx="2">
                  <c:v>598.04</c:v>
                </c:pt>
                <c:pt idx="3">
                  <c:v>615.35</c:v>
                </c:pt>
                <c:pt idx="4">
                  <c:v>623.41</c:v>
                </c:pt>
                <c:pt idx="5">
                  <c:v>634.07000000000005</c:v>
                </c:pt>
                <c:pt idx="6" formatCode="General">
                  <c:v>636.91999999999996</c:v>
                </c:pt>
                <c:pt idx="7" formatCode="General">
                  <c:v>643.99</c:v>
                </c:pt>
                <c:pt idx="8" formatCode="General">
                  <c:v>655.13699999999994</c:v>
                </c:pt>
                <c:pt idx="9" formatCode="General">
                  <c:v>662.65499999999997</c:v>
                </c:pt>
                <c:pt idx="10" formatCode="General">
                  <c:v>664.57305569552022</c:v>
                </c:pt>
                <c:pt idx="11" formatCode="General">
                  <c:v>662.43212748521603</c:v>
                </c:pt>
                <c:pt idx="12" formatCode="General">
                  <c:v>664.36695372702525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2">
                  <a:lumMod val="50000"/>
                </a:schemeClr>
              </a:solidFill>
              <a:prstDash val="solid"/>
            </a:ln>
            <a:effectLst>
              <a:glow>
                <a:schemeClr val="accent1"/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</c:hiLowLines>
        <c:axId val="43371520"/>
        <c:axId val="43680512"/>
      </c:stockChart>
      <c:catAx>
        <c:axId val="433715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3680512"/>
        <c:crossesAt val="525"/>
        <c:auto val="1"/>
        <c:lblAlgn val="ctr"/>
        <c:lblOffset val="100"/>
        <c:tickLblSkip val="1"/>
        <c:tickMarkSkip val="1"/>
        <c:noMultiLvlLbl val="0"/>
      </c:catAx>
      <c:valAx>
        <c:axId val="43680512"/>
        <c:scaling>
          <c:orientation val="minMax"/>
          <c:max val="675"/>
          <c:min val="525"/>
        </c:scaling>
        <c:delete val="0"/>
        <c:axPos val="l"/>
        <c:majorGridlines>
          <c:spPr>
            <a:ln w="15264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TASA DE PREVALENCIA POR MILLÓN DE HAB.      </a:t>
                </a:r>
              </a:p>
            </c:rich>
          </c:tx>
          <c:layout>
            <c:manualLayout>
              <c:xMode val="edge"/>
              <c:yMode val="edge"/>
              <c:x val="0"/>
              <c:y val="0.15966386554621848"/>
            </c:manualLayout>
          </c:layout>
          <c:overlay val="0"/>
          <c:spPr>
            <a:noFill/>
            <a:ln w="30528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3371520"/>
        <c:crosses val="autoZero"/>
        <c:crossBetween val="between"/>
        <c:majorUnit val="25"/>
        <c:minorUnit val="5"/>
      </c:valAx>
      <c:spPr>
        <a:noFill/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696610754706454E-2"/>
          <c:y val="2.7961683674657505E-2"/>
          <c:w val="0.90250344881626965"/>
          <c:h val="0.90941451944790097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dLbls>
            <c:dLbl>
              <c:idx val="8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23899">
                <a:noFill/>
              </a:ln>
            </c:spPr>
            <c:txPr>
              <a:bodyPr/>
              <a:lstStyle/>
              <a:p>
                <a:pPr>
                  <a:defRPr sz="1011" b="0" i="0" u="none" strike="noStrike" baseline="0">
                    <a:solidFill>
                      <a:schemeClr val="tx1"/>
                    </a:solidFill>
                    <a:latin typeface="?? ?????"/>
                    <a:ea typeface="?? ?????"/>
                    <a:cs typeface="?? ?????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plus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22.074069803568928</c:v>
                </c:pt>
                <c:pt idx="1">
                  <c:v>22.362875717963334</c:v>
                </c:pt>
                <c:pt idx="2">
                  <c:v>24.254066589673098</c:v>
                </c:pt>
                <c:pt idx="3">
                  <c:v>22.989672227578417</c:v>
                </c:pt>
                <c:pt idx="4">
                  <c:v>24.100012109436999</c:v>
                </c:pt>
                <c:pt idx="5">
                  <c:v>24.083955887001871</c:v>
                </c:pt>
                <c:pt idx="6">
                  <c:v>23.67544569934757</c:v>
                </c:pt>
                <c:pt idx="7">
                  <c:v>23.445132308764251</c:v>
                </c:pt>
                <c:pt idx="8">
                  <c:v>24.535055564343097</c:v>
                </c:pt>
                <c:pt idx="9">
                  <c:v>23.959295390356651</c:v>
                </c:pt>
                <c:pt idx="10">
                  <c:v>25.268129846721557</c:v>
                </c:pt>
                <c:pt idx="11">
                  <c:v>25.452658086222055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dLbls>
            <c:dLbl>
              <c:idx val="8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23899">
                <a:noFill/>
              </a:ln>
            </c:spPr>
            <c:txPr>
              <a:bodyPr/>
              <a:lstStyle/>
              <a:p>
                <a:pPr>
                  <a:defRPr sz="1011" b="0" i="0" u="none" strike="noStrike" baseline="0">
                    <a:solidFill>
                      <a:schemeClr val="tx1"/>
                    </a:solidFill>
                    <a:latin typeface="?? ?????"/>
                    <a:ea typeface="?? ?????"/>
                    <a:cs typeface="?? ?????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both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20.835519083330645</c:v>
                </c:pt>
                <c:pt idx="1">
                  <c:v>21.149920566418054</c:v>
                </c:pt>
                <c:pt idx="2">
                  <c:v>22.997258375987919</c:v>
                </c:pt>
                <c:pt idx="3">
                  <c:v>21.801986875870252</c:v>
                </c:pt>
                <c:pt idx="4">
                  <c:v>22.898160469448648</c:v>
                </c:pt>
                <c:pt idx="5">
                  <c:v>22.897341638296204</c:v>
                </c:pt>
                <c:pt idx="6">
                  <c:v>22.511773099784602</c:v>
                </c:pt>
                <c:pt idx="7">
                  <c:v>22.304267304938627</c:v>
                </c:pt>
                <c:pt idx="8">
                  <c:v>23.382660646996381</c:v>
                </c:pt>
                <c:pt idx="9">
                  <c:v>22.831876149446575</c:v>
                </c:pt>
                <c:pt idx="10">
                  <c:v>24.114224335313043</c:v>
                </c:pt>
                <c:pt idx="11">
                  <c:v>24.302600157800217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6887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 flip="none" rotWithShape="1">
                <a:gsLst>
                  <a:gs pos="0">
                    <a:srgbClr val="2D2D8A">
                      <a:lumMod val="75000"/>
                    </a:srgbClr>
                  </a:gs>
                  <a:gs pos="58000">
                    <a:srgbClr val="2D2D8A">
                      <a:lumMod val="60000"/>
                      <a:lumOff val="40000"/>
                    </a:srgbClr>
                  </a:gs>
                  <a:gs pos="100000">
                    <a:srgbClr val="2D2D8A">
                      <a:lumMod val="20000"/>
                      <a:lumOff val="80000"/>
                    </a:srgbClr>
                  </a:gs>
                </a:gsLst>
                <a:lin ang="16200000" scaled="1"/>
                <a:tileRect/>
              </a:gradFill>
              <a:ln w="12700">
                <a:solidFill>
                  <a:srgbClr val="74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23899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21.448076071775677</c:v>
                </c:pt>
                <c:pt idx="1">
                  <c:v>21.750043457478327</c:v>
                </c:pt>
                <c:pt idx="2">
                  <c:v>23.61937921442766</c:v>
                </c:pt>
                <c:pt idx="3">
                  <c:v>22.389910258723411</c:v>
                </c:pt>
                <c:pt idx="4">
                  <c:v>23.493309124034184</c:v>
                </c:pt>
                <c:pt idx="5">
                  <c:v>23.485015004637823</c:v>
                </c:pt>
                <c:pt idx="6">
                  <c:v>23.088098203360751</c:v>
                </c:pt>
                <c:pt idx="7">
                  <c:v>22.869351733002041</c:v>
                </c:pt>
                <c:pt idx="8">
                  <c:v>23.953647967080361</c:v>
                </c:pt>
                <c:pt idx="9">
                  <c:v>23.390478977187424</c:v>
                </c:pt>
                <c:pt idx="10">
                  <c:v>24.686107961072732</c:v>
                </c:pt>
                <c:pt idx="11">
                  <c:v>24.872631385779808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184765824"/>
        <c:axId val="184775808"/>
      </c:stockChart>
      <c:catAx>
        <c:axId val="1847658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775808"/>
        <c:crossesAt val="20"/>
        <c:auto val="1"/>
        <c:lblAlgn val="ctr"/>
        <c:lblOffset val="0"/>
        <c:tickLblSkip val="1"/>
        <c:tickMarkSkip val="1"/>
        <c:noMultiLvlLbl val="0"/>
      </c:catAx>
      <c:valAx>
        <c:axId val="184775808"/>
        <c:scaling>
          <c:orientation val="minMax"/>
          <c:max val="26"/>
          <c:min val="20"/>
        </c:scaling>
        <c:delete val="0"/>
        <c:axPos val="l"/>
        <c:title>
          <c:tx>
            <c:rich>
              <a:bodyPr/>
              <a:lstStyle/>
              <a:p>
                <a:pPr>
                  <a:defRPr sz="112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 dirty="0" smtClean="0"/>
                  <a:t>EGRESADOS  </a:t>
                </a:r>
                <a:r>
                  <a:rPr lang="es-AR" dirty="0"/>
                  <a:t>POR 100 P/AER</a:t>
                </a:r>
              </a:p>
            </c:rich>
          </c:tx>
          <c:layout>
            <c:manualLayout>
              <c:xMode val="edge"/>
              <c:yMode val="edge"/>
              <c:x val="0"/>
              <c:y val="0.31151832460732987"/>
            </c:manualLayout>
          </c:layout>
          <c:overlay val="0"/>
          <c:spPr>
            <a:noFill/>
            <a:ln w="238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1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765824"/>
        <c:crosses val="autoZero"/>
        <c:crossBetween val="between"/>
        <c:majorUnit val="1"/>
        <c:minorUnit val="0.1"/>
      </c:valAx>
      <c:spPr>
        <a:noFill/>
        <a:ln w="1195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3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696610754706454E-2"/>
          <c:y val="2.7961683674657505E-2"/>
          <c:w val="0.90250344881626965"/>
          <c:h val="0.90941451944790097"/>
        </c:manualLayout>
      </c:layout>
      <c:stockChart>
        <c:ser>
          <c:idx val="2"/>
          <c:order val="0"/>
          <c:tx>
            <c:strRef>
              <c:f>Sheet1!$D$1</c:f>
              <c:strCache>
                <c:ptCount val="1"/>
              </c:strCache>
            </c:strRef>
          </c:tx>
          <c:spPr>
            <a:ln w="9525">
              <a:solidFill>
                <a:srgbClr val="333399">
                  <a:lumMod val="75000"/>
                </a:srgb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 flip="none" rotWithShape="1">
                <a:gsLst>
                  <a:gs pos="0">
                    <a:srgbClr val="2D2D8A">
                      <a:lumMod val="75000"/>
                    </a:srgbClr>
                  </a:gs>
                  <a:gs pos="58000">
                    <a:srgbClr val="2D2D8A">
                      <a:lumMod val="60000"/>
                      <a:lumOff val="40000"/>
                    </a:srgbClr>
                  </a:gs>
                  <a:gs pos="100000">
                    <a:srgbClr val="2D2D8A">
                      <a:lumMod val="20000"/>
                      <a:lumOff val="80000"/>
                    </a:srgbClr>
                  </a:gs>
                </a:gsLst>
                <a:lin ang="16200000" scaled="1"/>
                <a:tileRect/>
              </a:gradFill>
              <a:ln w="12700">
                <a:solidFill>
                  <a:srgbClr val="74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numFmt formatCode="0.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.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3899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21.448076071775677</c:v>
                </c:pt>
                <c:pt idx="1">
                  <c:v>21.750043457478327</c:v>
                </c:pt>
                <c:pt idx="2">
                  <c:v>23.61937921442766</c:v>
                </c:pt>
                <c:pt idx="3">
                  <c:v>22.389910258723411</c:v>
                </c:pt>
                <c:pt idx="4">
                  <c:v>23.493309124034184</c:v>
                </c:pt>
                <c:pt idx="5">
                  <c:v>23.485015004637823</c:v>
                </c:pt>
                <c:pt idx="6">
                  <c:v>23.088098203360751</c:v>
                </c:pt>
                <c:pt idx="7">
                  <c:v>22.869351733002041</c:v>
                </c:pt>
                <c:pt idx="8">
                  <c:v>23.953647967080361</c:v>
                </c:pt>
                <c:pt idx="9">
                  <c:v>23.390478977187424</c:v>
                </c:pt>
                <c:pt idx="10">
                  <c:v>24.686107961072732</c:v>
                </c:pt>
                <c:pt idx="11">
                  <c:v>24.872631385779808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971264"/>
        <c:axId val="184972800"/>
      </c:stockChart>
      <c:catAx>
        <c:axId val="1849712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972800"/>
        <c:crossesAt val="20"/>
        <c:auto val="1"/>
        <c:lblAlgn val="ctr"/>
        <c:lblOffset val="0"/>
        <c:tickLblSkip val="1"/>
        <c:tickMarkSkip val="1"/>
        <c:noMultiLvlLbl val="0"/>
      </c:catAx>
      <c:valAx>
        <c:axId val="184972800"/>
        <c:scaling>
          <c:orientation val="minMax"/>
          <c:max val="26"/>
          <c:min val="20"/>
        </c:scaling>
        <c:delete val="0"/>
        <c:axPos val="l"/>
        <c:title>
          <c:tx>
            <c:rich>
              <a:bodyPr/>
              <a:lstStyle/>
              <a:p>
                <a:pPr>
                  <a:defRPr sz="112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 dirty="0" smtClean="0"/>
                  <a:t>EGRESADOS  </a:t>
                </a:r>
                <a:r>
                  <a:rPr lang="es-AR" dirty="0"/>
                  <a:t>POR 100 P/AER</a:t>
                </a:r>
              </a:p>
            </c:rich>
          </c:tx>
          <c:layout>
            <c:manualLayout>
              <c:xMode val="edge"/>
              <c:yMode val="edge"/>
              <c:x val="0"/>
              <c:y val="0.31151832460732987"/>
            </c:manualLayout>
          </c:layout>
          <c:overlay val="0"/>
          <c:spPr>
            <a:noFill/>
            <a:ln w="238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1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4971264"/>
        <c:crosses val="autoZero"/>
        <c:crossBetween val="between"/>
        <c:majorUnit val="1"/>
        <c:minorUnit val="0.1"/>
      </c:valAx>
      <c:spPr>
        <a:noFill/>
        <a:ln w="1195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3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2">
    <c:autoUpdate val="0"/>
  </c:externalData>
  <c:userShapes r:id="rId3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6610754706454E-2"/>
          <c:y val="3.0104712041884821E-2"/>
          <c:w val="0.90250346139019855"/>
          <c:h val="0.9044502617801047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dLbls>
            <c:dLbl>
              <c:idx val="8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23899">
                <a:noFill/>
              </a:ln>
            </c:spPr>
            <c:txPr>
              <a:bodyPr/>
              <a:lstStyle/>
              <a:p>
                <a:pPr>
                  <a:defRPr sz="1011" b="0" i="0" u="none" strike="noStrike" baseline="0">
                    <a:solidFill>
                      <a:schemeClr val="tx1"/>
                    </a:solidFill>
                    <a:latin typeface="?? ?????"/>
                    <a:ea typeface="?? ?????"/>
                    <a:cs typeface="?? ?????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plus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16.182045810000002</c:v>
                </c:pt>
                <c:pt idx="1">
                  <c:v>16.223800000000001</c:v>
                </c:pt>
                <c:pt idx="2">
                  <c:v>18.099699999999999</c:v>
                </c:pt>
                <c:pt idx="3">
                  <c:v>16.869499999999999</c:v>
                </c:pt>
                <c:pt idx="4">
                  <c:v>18.734200000000001</c:v>
                </c:pt>
                <c:pt idx="5">
                  <c:v>17.975200000000001</c:v>
                </c:pt>
                <c:pt idx="6">
                  <c:v>17.276499999999999</c:v>
                </c:pt>
                <c:pt idx="7">
                  <c:v>17.109400000000001</c:v>
                </c:pt>
                <c:pt idx="8">
                  <c:v>18.299800000000001</c:v>
                </c:pt>
                <c:pt idx="9">
                  <c:v>17.865369204836909</c:v>
                </c:pt>
                <c:pt idx="10">
                  <c:v>18.959440183869379</c:v>
                </c:pt>
                <c:pt idx="11">
                  <c:v>18.989518366060441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dash"/>
            <c:size val="7"/>
            <c:spPr>
              <a:solidFill>
                <a:srgbClr val="000000"/>
              </a:solidFill>
              <a:ln>
                <a:noFill/>
                <a:prstDash val="solid"/>
              </a:ln>
            </c:spPr>
          </c:marker>
          <c:dLbls>
            <c:dLbl>
              <c:idx val="8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23899">
                <a:noFill/>
              </a:ln>
            </c:spPr>
            <c:txPr>
              <a:bodyPr/>
              <a:lstStyle/>
              <a:p>
                <a:pPr>
                  <a:defRPr sz="1011" b="0" i="0" u="none" strike="noStrike" baseline="0">
                    <a:solidFill>
                      <a:schemeClr val="tx1"/>
                    </a:solidFill>
                    <a:latin typeface="?? ?????"/>
                    <a:ea typeface="?? ?????"/>
                    <a:cs typeface="?? ?????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both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15.12351247</c:v>
                </c:pt>
                <c:pt idx="1">
                  <c:v>15.192500000000001</c:v>
                </c:pt>
                <c:pt idx="2">
                  <c:v>17.015699999999999</c:v>
                </c:pt>
                <c:pt idx="3">
                  <c:v>15.8538</c:v>
                </c:pt>
                <c:pt idx="4">
                  <c:v>17.675899999999999</c:v>
                </c:pt>
                <c:pt idx="5">
                  <c:v>16.951599999999999</c:v>
                </c:pt>
                <c:pt idx="6">
                  <c:v>16.284099999999999</c:v>
                </c:pt>
                <c:pt idx="7">
                  <c:v>16.136399999999998</c:v>
                </c:pt>
                <c:pt idx="8">
                  <c:v>17.305900000000001</c:v>
                </c:pt>
                <c:pt idx="9">
                  <c:v>16.893206895428765</c:v>
                </c:pt>
                <c:pt idx="10">
                  <c:v>17.961250224891323</c:v>
                </c:pt>
                <c:pt idx="11">
                  <c:v>17.997497293133847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6887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12700">
                <a:solidFill>
                  <a:srgbClr val="74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23899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15.646055130000001</c:v>
                </c:pt>
                <c:pt idx="1">
                  <c:v>15.7018</c:v>
                </c:pt>
                <c:pt idx="2">
                  <c:v>17.551400000000001</c:v>
                </c:pt>
                <c:pt idx="3">
                  <c:v>16.355799999999999</c:v>
                </c:pt>
                <c:pt idx="4">
                  <c:v>18.199300000000001</c:v>
                </c:pt>
                <c:pt idx="5">
                  <c:v>17.457799999999999</c:v>
                </c:pt>
                <c:pt idx="6">
                  <c:v>16.774799999999999</c:v>
                </c:pt>
                <c:pt idx="7">
                  <c:v>16.6175</c:v>
                </c:pt>
                <c:pt idx="8">
                  <c:v>17.797599999999999</c:v>
                </c:pt>
                <c:pt idx="9">
                  <c:v>17.374177893757427</c:v>
                </c:pt>
                <c:pt idx="10">
                  <c:v>18.45527291071582</c:v>
                </c:pt>
                <c:pt idx="11">
                  <c:v>18.48850694213338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</c:spPr>
        </c:hiLowLines>
        <c:axId val="185134080"/>
        <c:axId val="185012992"/>
      </c:stockChart>
      <c:catAx>
        <c:axId val="1851340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501299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85012992"/>
        <c:scaling>
          <c:orientation val="minMax"/>
          <c:max val="19"/>
          <c:min val="14"/>
        </c:scaling>
        <c:delete val="0"/>
        <c:axPos val="l"/>
        <c:title>
          <c:tx>
            <c:rich>
              <a:bodyPr/>
              <a:lstStyle/>
              <a:p>
                <a:pPr>
                  <a:defRPr sz="112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MUERTOS POR 100 P/AER</a:t>
                </a:r>
              </a:p>
            </c:rich>
          </c:tx>
          <c:layout>
            <c:manualLayout>
              <c:xMode val="edge"/>
              <c:yMode val="edge"/>
              <c:x val="0"/>
              <c:y val="0.31151832460732987"/>
            </c:manualLayout>
          </c:layout>
          <c:overlay val="0"/>
          <c:spPr>
            <a:noFill/>
            <a:ln w="238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1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5134080"/>
        <c:crosses val="autoZero"/>
        <c:crossBetween val="between"/>
        <c:majorUnit val="1"/>
        <c:minorUnit val="0.1"/>
      </c:valAx>
      <c:spPr>
        <a:noFill/>
        <a:ln w="1195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3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70231729055273E-2"/>
          <c:y val="4.05759162303665E-2"/>
          <c:w val="0.9064171122994652"/>
          <c:h val="0.83900523560209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6747">
              <a:noFill/>
            </a:ln>
          </c:spPr>
          <c:marker>
            <c:symbol val="dash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Sheet1!$A$2:$A$21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15-20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 o +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</c:strCache>
            </c:strRef>
          </c:tx>
          <c:spPr>
            <a:ln w="11888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Sheet1!$A$2:$A$21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15-20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 o +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7.16</c:v>
                </c:pt>
                <c:pt idx="1">
                  <c:v>1.48</c:v>
                </c:pt>
                <c:pt idx="2">
                  <c:v>4.3499999999999996</c:v>
                </c:pt>
                <c:pt idx="3">
                  <c:v>3.85</c:v>
                </c:pt>
                <c:pt idx="4">
                  <c:v>2.57</c:v>
                </c:pt>
                <c:pt idx="5">
                  <c:v>2.2200000000000002</c:v>
                </c:pt>
                <c:pt idx="6">
                  <c:v>3.97</c:v>
                </c:pt>
                <c:pt idx="7">
                  <c:v>4.38</c:v>
                </c:pt>
                <c:pt idx="8">
                  <c:v>6.18</c:v>
                </c:pt>
                <c:pt idx="9">
                  <c:v>7.58</c:v>
                </c:pt>
                <c:pt idx="10">
                  <c:v>12</c:v>
                </c:pt>
                <c:pt idx="11">
                  <c:v>13.11</c:v>
                </c:pt>
                <c:pt idx="12">
                  <c:v>16.899999999999999</c:v>
                </c:pt>
                <c:pt idx="13">
                  <c:v>20.94</c:v>
                </c:pt>
                <c:pt idx="14">
                  <c:v>26.89</c:v>
                </c:pt>
                <c:pt idx="15">
                  <c:v>29.41</c:v>
                </c:pt>
                <c:pt idx="16">
                  <c:v>32.53</c:v>
                </c:pt>
                <c:pt idx="17">
                  <c:v>48.11</c:v>
                </c:pt>
                <c:pt idx="18">
                  <c:v>48.27</c:v>
                </c:pt>
                <c:pt idx="19">
                  <c:v>42.01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1888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85141888"/>
        <c:axId val="185147776"/>
      </c:lineChart>
      <c:catAx>
        <c:axId val="185141888"/>
        <c:scaling>
          <c:orientation val="minMax"/>
        </c:scaling>
        <c:delete val="0"/>
        <c:axPos val="b"/>
        <c:numFmt formatCode="@" sourceLinked="0"/>
        <c:majorTickMark val="cross"/>
        <c:minorTickMark val="none"/>
        <c:tickLblPos val="nextTo"/>
        <c:spPr>
          <a:ln w="11888">
            <a:solidFill>
              <a:srgbClr val="FFFFFF"/>
            </a:solidFill>
            <a:prstDash val="solid"/>
          </a:ln>
        </c:spPr>
        <c:txPr>
          <a:bodyPr rot="-5400000" vert="horz"/>
          <a:lstStyle/>
          <a:p>
            <a:pPr>
              <a:defRPr sz="124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5147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147776"/>
        <c:scaling>
          <c:orientation val="minMax"/>
          <c:max val="7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4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Tasa (Trasplantes por 100 P/AER)</a:t>
                </a:r>
              </a:p>
            </c:rich>
          </c:tx>
          <c:layout>
            <c:manualLayout>
              <c:xMode val="edge"/>
              <c:yMode val="edge"/>
              <c:x val="1.0695187165775402E-2"/>
              <c:y val="0.22774869109947643"/>
            </c:manualLayout>
          </c:layout>
          <c:overlay val="0"/>
          <c:spPr>
            <a:noFill/>
            <a:ln w="23775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188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4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5141888"/>
        <c:crosses val="autoZero"/>
        <c:crossBetween val="between"/>
        <c:majorUnit val="10"/>
        <c:minorUnit val="1"/>
      </c:valAx>
      <c:spPr>
        <a:noFill/>
        <a:ln w="237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4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70231729055273E-2"/>
          <c:y val="4.05759162303665E-2"/>
          <c:w val="0.9064171122994652"/>
          <c:h val="0.83900523560209428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</c:strCache>
            </c:strRef>
          </c:tx>
          <c:spPr>
            <a:ln w="11888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Sheet1!$A$2:$A$21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90-95</c:v>
                </c:pt>
                <c:pt idx="19">
                  <c:v>95 o +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8.105751784583056</c:v>
                </c:pt>
                <c:pt idx="1">
                  <c:v>1.0500712542827777</c:v>
                </c:pt>
                <c:pt idx="2">
                  <c:v>4.8889231554790458</c:v>
                </c:pt>
                <c:pt idx="3">
                  <c:v>2.3909749473673636</c:v>
                </c:pt>
                <c:pt idx="4">
                  <c:v>2.202303064596026</c:v>
                </c:pt>
                <c:pt idx="5">
                  <c:v>5.196034063383852</c:v>
                </c:pt>
                <c:pt idx="6">
                  <c:v>5.9729879048283676</c:v>
                </c:pt>
                <c:pt idx="7">
                  <c:v>5.7372975063534764</c:v>
                </c:pt>
                <c:pt idx="8">
                  <c:v>6.5877874126671152</c:v>
                </c:pt>
                <c:pt idx="9">
                  <c:v>8.7495866911022002</c:v>
                </c:pt>
                <c:pt idx="10">
                  <c:v>11.672927419221832</c:v>
                </c:pt>
                <c:pt idx="11">
                  <c:v>15.375908122587584</c:v>
                </c:pt>
                <c:pt idx="12">
                  <c:v>19.353071736224109</c:v>
                </c:pt>
                <c:pt idx="13">
                  <c:v>23.358384644812425</c:v>
                </c:pt>
                <c:pt idx="14">
                  <c:v>25.466767713351487</c:v>
                </c:pt>
                <c:pt idx="15">
                  <c:v>33.58377130922247</c:v>
                </c:pt>
                <c:pt idx="16">
                  <c:v>34.225089506145572</c:v>
                </c:pt>
                <c:pt idx="17">
                  <c:v>44.763642464486963</c:v>
                </c:pt>
                <c:pt idx="18">
                  <c:v>40.87663273826707</c:v>
                </c:pt>
                <c:pt idx="19">
                  <c:v>67.535538966806854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1888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85188736"/>
        <c:axId val="185190272"/>
      </c:lineChart>
      <c:catAx>
        <c:axId val="185188736"/>
        <c:scaling>
          <c:orientation val="minMax"/>
        </c:scaling>
        <c:delete val="0"/>
        <c:axPos val="b"/>
        <c:numFmt formatCode="@" sourceLinked="0"/>
        <c:majorTickMark val="cross"/>
        <c:minorTickMark val="none"/>
        <c:tickLblPos val="nextTo"/>
        <c:spPr>
          <a:ln w="2972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4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5190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190272"/>
        <c:scaling>
          <c:orientation val="minMax"/>
          <c:max val="70"/>
        </c:scaling>
        <c:delete val="0"/>
        <c:axPos val="l"/>
        <c:majorGridlines>
          <c:spPr>
            <a:ln w="2972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4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Muertos por 100 P/AER</a:t>
                </a:r>
              </a:p>
            </c:rich>
          </c:tx>
          <c:layout>
            <c:manualLayout>
              <c:xMode val="edge"/>
              <c:yMode val="edge"/>
              <c:x val="1.0695187165775402E-2"/>
              <c:y val="0.29973821989528798"/>
            </c:manualLayout>
          </c:layout>
          <c:overlay val="0"/>
          <c:spPr>
            <a:noFill/>
            <a:ln w="23775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18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4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85188736"/>
        <c:crosses val="autoZero"/>
        <c:crossBetween val="between"/>
        <c:majorUnit val="10"/>
        <c:minorUnit val="1"/>
      </c:valAx>
      <c:spPr>
        <a:noFill/>
        <a:ln w="11888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4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02052191929618"/>
          <c:y val="2.2696915115922364E-2"/>
          <c:w val="0.87217629895607007"/>
          <c:h val="0.91653688412130918"/>
        </c:manualLayout>
      </c:layout>
      <c:lineChart>
        <c:grouping val="standard"/>
        <c:varyColors val="0"/>
        <c:ser>
          <c:idx val="0"/>
          <c:order val="0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1402621436805123E-2"/>
                  <c:y val="2.8880157894102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568173122684559E-2"/>
                  <c:y val="2.9382444788597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6724466235998072E-2"/>
                  <c:y val="-2.5680545836249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2955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Sheet1!$B$1:$M$1</c:f>
              <c:numCache>
                <c:formatCode>0</c:formatCode>
                <c:ptCount val="12"/>
                <c:pt idx="0" formatCode="General">
                  <c:v>2005</c:v>
                </c:pt>
                <c:pt idx="1">
                  <c:v>2006</c:v>
                </c:pt>
                <c:pt idx="2" formatCode="General">
                  <c:v>2007</c:v>
                </c:pt>
                <c:pt idx="3" formatCode="General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</c:numCache>
            </c:numRef>
          </c:cat>
          <c:val>
            <c:numRef>
              <c:f>Sheet1!#¡REF!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1402621436805123E-2"/>
                  <c:y val="-3.2723773663702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568173122684559E-2"/>
                  <c:y val="-3.5757238486219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6724466235998072E-2"/>
                  <c:y val="2.8149444055672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2955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Sheet1!$B$1:$M$1</c:f>
              <c:numCache>
                <c:formatCode>0</c:formatCode>
                <c:ptCount val="12"/>
                <c:pt idx="0" formatCode="General">
                  <c:v>2005</c:v>
                </c:pt>
                <c:pt idx="1">
                  <c:v>2006</c:v>
                </c:pt>
                <c:pt idx="2" formatCode="General">
                  <c:v>2007</c:v>
                </c:pt>
                <c:pt idx="3" formatCode="General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</c:numCache>
            </c:numRef>
          </c:cat>
          <c:val>
            <c:numRef>
              <c:f>Sheet1!#¡REF!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Sheet1!$A$2</c:f>
              <c:strCache>
                <c:ptCount val="1"/>
                <c:pt idx="0">
                  <c:v>OTRAS ETIOLOGÍAS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BBE0E3">
                  <a:lumMod val="75000"/>
                </a:srgb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numFmt formatCode="0.0" sourceLinked="0"/>
            <c:spPr>
              <a:noFill/>
              <a:ln w="22955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Sheet1!$B$1:$M$1</c:f>
              <c:numCache>
                <c:formatCode>0</c:formatCode>
                <c:ptCount val="12"/>
                <c:pt idx="0" formatCode="General">
                  <c:v>2005</c:v>
                </c:pt>
                <c:pt idx="1">
                  <c:v>2006</c:v>
                </c:pt>
                <c:pt idx="2" formatCode="General">
                  <c:v>2007</c:v>
                </c:pt>
                <c:pt idx="3" formatCode="General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12.715659514682434</c:v>
                </c:pt>
                <c:pt idx="1">
                  <c:v>12.970255492273889</c:v>
                </c:pt>
                <c:pt idx="2">
                  <c:v>14.372290632835426</c:v>
                </c:pt>
                <c:pt idx="3">
                  <c:v>13.38850664988712</c:v>
                </c:pt>
                <c:pt idx="4">
                  <c:v>15.351288477939734</c:v>
                </c:pt>
                <c:pt idx="5">
                  <c:v>14.147780322491247</c:v>
                </c:pt>
                <c:pt idx="6">
                  <c:v>13.885863357144441</c:v>
                </c:pt>
                <c:pt idx="7">
                  <c:v>13.630119952883636</c:v>
                </c:pt>
                <c:pt idx="8">
                  <c:v>15.034910386574326</c:v>
                </c:pt>
                <c:pt idx="9" formatCode="0.000">
                  <c:v>14.199131519585082</c:v>
                </c:pt>
                <c:pt idx="10" formatCode="0.000">
                  <c:v>14.831917484995863</c:v>
                </c:pt>
                <c:pt idx="11">
                  <c:v>14.682005434152098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Sheet1!$A$3</c:f>
              <c:strCache>
                <c:ptCount val="1"/>
                <c:pt idx="0">
                  <c:v>NEFROPATÍA DIABÉTICA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numFmt formatCode="0.0" sourceLinked="0"/>
            <c:spPr>
              <a:noFill/>
              <a:ln w="22955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Sheet1!$B$1:$M$1</c:f>
              <c:numCache>
                <c:formatCode>0</c:formatCode>
                <c:ptCount val="12"/>
                <c:pt idx="0" formatCode="General">
                  <c:v>2005</c:v>
                </c:pt>
                <c:pt idx="1">
                  <c:v>2006</c:v>
                </c:pt>
                <c:pt idx="2" formatCode="General">
                  <c:v>2007</c:v>
                </c:pt>
                <c:pt idx="3" formatCode="General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25.925302145340616</c:v>
                </c:pt>
                <c:pt idx="1">
                  <c:v>24.754761478446362</c:v>
                </c:pt>
                <c:pt idx="2">
                  <c:v>27.646343356035104</c:v>
                </c:pt>
                <c:pt idx="3">
                  <c:v>25.673217462028418</c:v>
                </c:pt>
                <c:pt idx="4">
                  <c:v>26.828432931294401</c:v>
                </c:pt>
                <c:pt idx="5">
                  <c:v>27.250743897222236</c:v>
                </c:pt>
                <c:pt idx="6">
                  <c:v>25.032774666903109</c:v>
                </c:pt>
                <c:pt idx="7">
                  <c:v>24.931713058323734</c:v>
                </c:pt>
                <c:pt idx="8">
                  <c:v>25.310620766031498</c:v>
                </c:pt>
                <c:pt idx="9" formatCode="0.000">
                  <c:v>25.845710176739527</c:v>
                </c:pt>
                <c:pt idx="10" formatCode="0.0000">
                  <c:v>28.129813552697001</c:v>
                </c:pt>
                <c:pt idx="11">
                  <c:v>28.635956143647068</c:v>
                </c:pt>
              </c:numCache>
            </c:numRef>
          </c:val>
          <c:smooth val="1"/>
        </c:ser>
        <c:ser>
          <c:idx val="5"/>
          <c:order val="4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ln w="12700">
              <a:solidFill>
                <a:srgbClr val="000000"/>
              </a:solidFill>
            </a:ln>
          </c:spPr>
          <c:marker>
            <c:symbol val="star"/>
            <c:size val="7"/>
            <c:spPr>
              <a:noFill/>
            </c:spPr>
          </c:marker>
          <c:dLbls>
            <c:numFmt formatCode="#,##0.0" sourceLinked="0"/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Sheet1!$B$1:$M$1</c:f>
              <c:numCache>
                <c:formatCode>0</c:formatCode>
                <c:ptCount val="12"/>
                <c:pt idx="0" formatCode="General">
                  <c:v>2005</c:v>
                </c:pt>
                <c:pt idx="1">
                  <c:v>2006</c:v>
                </c:pt>
                <c:pt idx="2" formatCode="General">
                  <c:v>2007</c:v>
                </c:pt>
                <c:pt idx="3" formatCode="General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</c:numCache>
            </c:numRef>
          </c:cat>
          <c:val>
            <c:numRef>
              <c:f>Sheet1!#¡REF!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538880"/>
        <c:axId val="128565248"/>
      </c:lineChart>
      <c:catAx>
        <c:axId val="12853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8565248"/>
        <c:crossesAt val="10"/>
        <c:auto val="1"/>
        <c:lblAlgn val="ctr"/>
        <c:lblOffset val="100"/>
        <c:tickLblSkip val="1"/>
        <c:tickMarkSkip val="1"/>
        <c:noMultiLvlLbl val="0"/>
      </c:catAx>
      <c:valAx>
        <c:axId val="128565248"/>
        <c:scaling>
          <c:orientation val="minMax"/>
          <c:max val="30"/>
          <c:min val="10"/>
        </c:scaling>
        <c:delete val="0"/>
        <c:axPos val="l"/>
        <c:majorGridlines>
          <c:spPr>
            <a:ln w="2869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 sz="1100" baseline="0" dirty="0" smtClean="0"/>
                  <a:t>MUERTOS </a:t>
                </a:r>
                <a:r>
                  <a:rPr lang="es-ES" sz="1100" baseline="0" dirty="0"/>
                  <a:t>POR </a:t>
                </a:r>
                <a:r>
                  <a:rPr lang="es-ES" sz="1100" baseline="0" dirty="0" smtClean="0"/>
                  <a:t>100 P/AER</a:t>
                </a:r>
                <a:endParaRPr lang="es-ES" sz="1100" baseline="0" dirty="0"/>
              </a:p>
            </c:rich>
          </c:tx>
          <c:layout>
            <c:manualLayout>
              <c:xMode val="edge"/>
              <c:yMode val="edge"/>
              <c:x val="9.8039215686274508E-3"/>
              <c:y val="0.30173564753004006"/>
            </c:manualLayout>
          </c:layout>
          <c:overlay val="0"/>
          <c:spPr>
            <a:noFill/>
            <a:ln w="22955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28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8538880"/>
        <c:crosses val="autoZero"/>
        <c:crossBetween val="between"/>
        <c:majorUnit val="5"/>
        <c:minorUnit val="1"/>
      </c:valAx>
      <c:spPr>
        <a:noFill/>
        <a:ln w="11478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0279433205807105"/>
          <c:y val="0.42691427287393924"/>
          <c:w val="0.44436672454368698"/>
          <c:h val="0.12611219083282607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s-AR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02052191929618"/>
          <c:y val="2.2696915115922364E-2"/>
          <c:w val="0.87217629895607007"/>
          <c:h val="0.91653688412130918"/>
        </c:manualLayout>
      </c:layout>
      <c:lineChart>
        <c:grouping val="standard"/>
        <c:varyColors val="0"/>
        <c:ser>
          <c:idx val="0"/>
          <c:order val="0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1402621436805123E-2"/>
                  <c:y val="2.8880157894102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568173122684559E-2"/>
                  <c:y val="2.9382444788597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6724466235998072E-2"/>
                  <c:y val="-2.5680545836249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2955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Sheet1!$B$1:$M$1</c:f>
              <c:numCache>
                <c:formatCode>0</c:formatCode>
                <c:ptCount val="12"/>
                <c:pt idx="0" formatCode="General">
                  <c:v>2005</c:v>
                </c:pt>
                <c:pt idx="1">
                  <c:v>2006</c:v>
                </c:pt>
                <c:pt idx="2" formatCode="General">
                  <c:v>2007</c:v>
                </c:pt>
                <c:pt idx="3" formatCode="General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</c:numCache>
            </c:numRef>
          </c:cat>
          <c:val>
            <c:numRef>
              <c:f>Sheet1!#¡REF!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1402621436805123E-2"/>
                  <c:y val="-3.2723773663702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568173122684559E-2"/>
                  <c:y val="-3.5757238486219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6724466235998072E-2"/>
                  <c:y val="2.8149444055672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2955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Sheet1!$B$1:$M$1</c:f>
              <c:numCache>
                <c:formatCode>0</c:formatCode>
                <c:ptCount val="12"/>
                <c:pt idx="0" formatCode="General">
                  <c:v>2005</c:v>
                </c:pt>
                <c:pt idx="1">
                  <c:v>2006</c:v>
                </c:pt>
                <c:pt idx="2" formatCode="General">
                  <c:v>2007</c:v>
                </c:pt>
                <c:pt idx="3" formatCode="General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</c:numCache>
            </c:numRef>
          </c:cat>
          <c:val>
            <c:numRef>
              <c:f>Sheet1!#¡REF!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Sheet1!$A$2</c:f>
              <c:strCache>
                <c:ptCount val="1"/>
                <c:pt idx="0">
                  <c:v>OTRAS ETIOLOGÍAS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BBE0E3">
                  <a:lumMod val="75000"/>
                </a:srgb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numFmt formatCode="0.0" sourceLinked="0"/>
            <c:spPr>
              <a:noFill/>
              <a:ln w="22955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Sheet1!$B$1:$M$1</c:f>
              <c:numCache>
                <c:formatCode>0</c:formatCode>
                <c:ptCount val="12"/>
                <c:pt idx="0" formatCode="General">
                  <c:v>2005</c:v>
                </c:pt>
                <c:pt idx="1">
                  <c:v>2006</c:v>
                </c:pt>
                <c:pt idx="2" formatCode="General">
                  <c:v>2007</c:v>
                </c:pt>
                <c:pt idx="3" formatCode="General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12.715659514682434</c:v>
                </c:pt>
                <c:pt idx="1">
                  <c:v>12.970255492273889</c:v>
                </c:pt>
                <c:pt idx="2">
                  <c:v>14.372290632835426</c:v>
                </c:pt>
                <c:pt idx="3">
                  <c:v>13.38850664988712</c:v>
                </c:pt>
                <c:pt idx="4">
                  <c:v>15.351288477939734</c:v>
                </c:pt>
                <c:pt idx="5">
                  <c:v>14.147780322491247</c:v>
                </c:pt>
                <c:pt idx="6">
                  <c:v>13.885863357144441</c:v>
                </c:pt>
                <c:pt idx="7">
                  <c:v>13.630119952883636</c:v>
                </c:pt>
                <c:pt idx="8">
                  <c:v>15.034910386574326</c:v>
                </c:pt>
                <c:pt idx="9" formatCode="0.000">
                  <c:v>14.199131519585082</c:v>
                </c:pt>
                <c:pt idx="10" formatCode="0.000">
                  <c:v>14.831917484995863</c:v>
                </c:pt>
                <c:pt idx="11">
                  <c:v>14.682005434152098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Sheet1!$A$3</c:f>
              <c:strCache>
                <c:ptCount val="1"/>
                <c:pt idx="0">
                  <c:v>NEFROPATÍA DIABÉTICA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numFmt formatCode="0.0" sourceLinked="0"/>
            <c:spPr>
              <a:noFill/>
              <a:ln w="22955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Sheet1!$B$1:$M$1</c:f>
              <c:numCache>
                <c:formatCode>0</c:formatCode>
                <c:ptCount val="12"/>
                <c:pt idx="0" formatCode="General">
                  <c:v>2005</c:v>
                </c:pt>
                <c:pt idx="1">
                  <c:v>2006</c:v>
                </c:pt>
                <c:pt idx="2" formatCode="General">
                  <c:v>2007</c:v>
                </c:pt>
                <c:pt idx="3" formatCode="General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25.925302145340616</c:v>
                </c:pt>
                <c:pt idx="1">
                  <c:v>24.754761478446362</c:v>
                </c:pt>
                <c:pt idx="2">
                  <c:v>27.646343356035104</c:v>
                </c:pt>
                <c:pt idx="3">
                  <c:v>25.673217462028418</c:v>
                </c:pt>
                <c:pt idx="4">
                  <c:v>26.828432931294401</c:v>
                </c:pt>
                <c:pt idx="5">
                  <c:v>27.250743897222236</c:v>
                </c:pt>
                <c:pt idx="6">
                  <c:v>25.032774666903109</c:v>
                </c:pt>
                <c:pt idx="7">
                  <c:v>24.931713058323734</c:v>
                </c:pt>
                <c:pt idx="8">
                  <c:v>25.310620766031498</c:v>
                </c:pt>
                <c:pt idx="9" formatCode="0.000">
                  <c:v>25.845710176739527</c:v>
                </c:pt>
                <c:pt idx="10" formatCode="0.0000">
                  <c:v>28.129813552697001</c:v>
                </c:pt>
                <c:pt idx="11">
                  <c:v>28.635956143647068</c:v>
                </c:pt>
              </c:numCache>
            </c:numRef>
          </c:val>
          <c:smooth val="1"/>
        </c:ser>
        <c:ser>
          <c:idx val="5"/>
          <c:order val="4"/>
          <c:tx>
            <c:strRef>
              <c:f>Sheet1!#¡REF!</c:f>
              <c:strCache>
                <c:ptCount val="1"/>
                <c:pt idx="0">
                  <c:v>#REF!</c:v>
                </c:pt>
              </c:strCache>
            </c:strRef>
          </c:tx>
          <c:spPr>
            <a:ln w="12700">
              <a:solidFill>
                <a:srgbClr val="000000"/>
              </a:solidFill>
            </a:ln>
          </c:spPr>
          <c:marker>
            <c:symbol val="star"/>
            <c:size val="7"/>
            <c:spPr>
              <a:noFill/>
            </c:spPr>
          </c:marker>
          <c:dLbls>
            <c:numFmt formatCode="#,##0.0" sourceLinked="0"/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Sheet1!$B$1:$M$1</c:f>
              <c:numCache>
                <c:formatCode>0</c:formatCode>
                <c:ptCount val="12"/>
                <c:pt idx="0" formatCode="General">
                  <c:v>2005</c:v>
                </c:pt>
                <c:pt idx="1">
                  <c:v>2006</c:v>
                </c:pt>
                <c:pt idx="2" formatCode="General">
                  <c:v>2007</c:v>
                </c:pt>
                <c:pt idx="3" formatCode="General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</c:numCache>
            </c:numRef>
          </c:cat>
          <c:val>
            <c:numRef>
              <c:f>Sheet1!#¡REF!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24960"/>
        <c:axId val="128430848"/>
      </c:lineChart>
      <c:catAx>
        <c:axId val="12842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8430848"/>
        <c:crossesAt val="10"/>
        <c:auto val="1"/>
        <c:lblAlgn val="ctr"/>
        <c:lblOffset val="100"/>
        <c:tickLblSkip val="1"/>
        <c:tickMarkSkip val="1"/>
        <c:noMultiLvlLbl val="0"/>
      </c:catAx>
      <c:valAx>
        <c:axId val="128430848"/>
        <c:scaling>
          <c:orientation val="minMax"/>
          <c:max val="30"/>
          <c:min val="10"/>
        </c:scaling>
        <c:delete val="0"/>
        <c:axPos val="l"/>
        <c:majorGridlines>
          <c:spPr>
            <a:ln w="2869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 sz="1100" baseline="0" dirty="0" smtClean="0"/>
                  <a:t>MUERTOS </a:t>
                </a:r>
                <a:r>
                  <a:rPr lang="es-ES" sz="1100" baseline="0" dirty="0"/>
                  <a:t>POR </a:t>
                </a:r>
                <a:r>
                  <a:rPr lang="es-ES" sz="1100" baseline="0" dirty="0" smtClean="0"/>
                  <a:t>100 P/AER</a:t>
                </a:r>
                <a:endParaRPr lang="es-ES" sz="1100" baseline="0" dirty="0"/>
              </a:p>
            </c:rich>
          </c:tx>
          <c:layout>
            <c:manualLayout>
              <c:xMode val="edge"/>
              <c:yMode val="edge"/>
              <c:x val="9.8039215686274508E-3"/>
              <c:y val="0.30173564753004006"/>
            </c:manualLayout>
          </c:layout>
          <c:overlay val="0"/>
          <c:spPr>
            <a:noFill/>
            <a:ln w="22955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28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8424960"/>
        <c:crosses val="autoZero"/>
        <c:crossBetween val="between"/>
        <c:majorUnit val="5"/>
        <c:minorUnit val="1"/>
      </c:valAx>
      <c:spPr>
        <a:noFill/>
        <a:ln w="11478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0279433205807105"/>
          <c:y val="0.42691427287393924"/>
          <c:w val="0.44436672454368698"/>
          <c:h val="0.12611219083282607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s-AR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34958452744388E-2"/>
          <c:y val="1.6501037285753441E-2"/>
          <c:w val="0.90250344881626965"/>
          <c:h val="0.9044502617801047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15.667408515114875</c:v>
                </c:pt>
                <c:pt idx="1">
                  <c:v>15.460696495951872</c:v>
                </c:pt>
                <c:pt idx="2">
                  <c:v>17.180308288300179</c:v>
                </c:pt>
                <c:pt idx="3">
                  <c:v>16.863994985111709</c:v>
                </c:pt>
                <c:pt idx="4">
                  <c:v>18.642371893959471</c:v>
                </c:pt>
                <c:pt idx="5">
                  <c:v>18.159842825275604</c:v>
                </c:pt>
                <c:pt idx="6">
                  <c:v>16.573245161248845</c:v>
                </c:pt>
                <c:pt idx="7">
                  <c:v>16.926767455513776</c:v>
                </c:pt>
                <c:pt idx="8">
                  <c:v>17.333482779863562</c:v>
                </c:pt>
                <c:pt idx="9">
                  <c:v>18.024477671882966</c:v>
                </c:pt>
                <c:pt idx="10">
                  <c:v>18.77581000333933</c:v>
                </c:pt>
                <c:pt idx="11">
                  <c:v>18.740302277753752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14.118379336712067</c:v>
                </c:pt>
                <c:pt idx="1">
                  <c:v>13.965031797398904</c:v>
                </c:pt>
                <c:pt idx="2">
                  <c:v>15.612959460119956</c:v>
                </c:pt>
                <c:pt idx="3">
                  <c:v>15.355808382869311</c:v>
                </c:pt>
                <c:pt idx="4">
                  <c:v>17.026368143768284</c:v>
                </c:pt>
                <c:pt idx="5">
                  <c:v>16.617836832325033</c:v>
                </c:pt>
                <c:pt idx="6">
                  <c:v>15.115708429912269</c:v>
                </c:pt>
                <c:pt idx="7">
                  <c:v>15.469442002998758</c:v>
                </c:pt>
                <c:pt idx="8">
                  <c:v>15.87543020152842</c:v>
                </c:pt>
                <c:pt idx="9">
                  <c:v>16.544280938785811</c:v>
                </c:pt>
                <c:pt idx="10">
                  <c:v>17.264212650728872</c:v>
                </c:pt>
                <c:pt idx="11">
                  <c:v>17.239739198236666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6887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>
                <a:gsLst>
                  <a:gs pos="0">
                    <a:srgbClr val="FC9FCB"/>
                  </a:gs>
                  <a:gs pos="19000">
                    <a:srgbClr val="F952A0"/>
                  </a:gs>
                  <a:gs pos="0">
                    <a:srgbClr val="C50849"/>
                  </a:gs>
                  <a:gs pos="82001">
                    <a:srgbClr val="B43E85"/>
                  </a:gs>
                </a:gsLst>
                <a:lin ang="5400000" scaled="0"/>
              </a:gradFill>
              <a:ln w="12700">
                <a:solidFill>
                  <a:srgbClr val="74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14.877777489390706</c:v>
                </c:pt>
                <c:pt idx="1">
                  <c:v>14.698597872016355</c:v>
                </c:pt>
                <c:pt idx="2">
                  <c:v>16.382573567392129</c:v>
                </c:pt>
                <c:pt idx="3">
                  <c:v>16.09665029098052</c:v>
                </c:pt>
                <c:pt idx="4">
                  <c:v>17.820626071293173</c:v>
                </c:pt>
                <c:pt idx="5">
                  <c:v>17.376004345143372</c:v>
                </c:pt>
                <c:pt idx="6">
                  <c:v>15.831892551884588</c:v>
                </c:pt>
                <c:pt idx="7">
                  <c:v>16.185798015139781</c:v>
                </c:pt>
                <c:pt idx="8">
                  <c:v>16.592438157439176</c:v>
                </c:pt>
                <c:pt idx="9">
                  <c:v>17.272479566106092</c:v>
                </c:pt>
                <c:pt idx="10">
                  <c:v>18.008107302829515</c:v>
                </c:pt>
                <c:pt idx="11">
                  <c:v>17.978270137801623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</c:spPr>
        </c:hiLowLines>
        <c:axId val="128350464"/>
        <c:axId val="128352256"/>
      </c:stockChart>
      <c:catAx>
        <c:axId val="1283504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2987">
            <a:noFill/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835225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28352256"/>
        <c:scaling>
          <c:orientation val="minMax"/>
          <c:max val="20"/>
          <c:min val="1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1950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8350464"/>
        <c:crosses val="autoZero"/>
        <c:crossBetween val="between"/>
        <c:majorUnit val="1"/>
        <c:minorUnit val="0.1"/>
      </c:valAx>
      <c:spPr>
        <a:noFill/>
        <a:ln w="11950">
          <a:noFill/>
          <a:prstDash val="solid"/>
        </a:ln>
        <a:effectLst>
          <a:glow rad="127000">
            <a:schemeClr val="bg1"/>
          </a:glow>
        </a:effectLst>
      </c:spPr>
    </c:plotArea>
    <c:legend>
      <c:legendPos val="r"/>
      <c:layout>
        <c:manualLayout>
          <c:xMode val="edge"/>
          <c:yMode val="edge"/>
          <c:x val="0.75570807602232082"/>
          <c:y val="0.69949091060020874"/>
          <c:w val="0.17116053429610389"/>
          <c:h val="6.4522823506848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3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2">
    <c:autoUpdate val="0"/>
  </c:externalData>
  <c:userShapes r:id="rId3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696610754706454E-2"/>
          <c:y val="3.0104712041884821E-2"/>
          <c:w val="0.90250344881626965"/>
          <c:h val="0.9044502617801047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16.538488372654836</c:v>
                </c:pt>
                <c:pt idx="1">
                  <c:v>16.777956763064516</c:v>
                </c:pt>
                <c:pt idx="2">
                  <c:v>18.730424485684814</c:v>
                </c:pt>
                <c:pt idx="3">
                  <c:v>16.871797211465875</c:v>
                </c:pt>
                <c:pt idx="4">
                  <c:v>19.214006634829346</c:v>
                </c:pt>
                <c:pt idx="5">
                  <c:v>17.77446947420621</c:v>
                </c:pt>
                <c:pt idx="6">
                  <c:v>17.581375852525227</c:v>
                </c:pt>
                <c:pt idx="7">
                  <c:v>16.948276470857376</c:v>
                </c:pt>
                <c:pt idx="8">
                  <c:v>18.582600483072561</c:v>
                </c:pt>
                <c:pt idx="9">
                  <c:v>17.397983880017801</c:v>
                </c:pt>
                <c:pt idx="10">
                  <c:v>18.428275818642458</c:v>
                </c:pt>
                <c:pt idx="11">
                  <c:v>18.464560388932782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15.125872255440068</c:v>
                </c:pt>
                <c:pt idx="1">
                  <c:v>15.391580602857561</c:v>
                </c:pt>
                <c:pt idx="2">
                  <c:v>17.271376528530631</c:v>
                </c:pt>
                <c:pt idx="3">
                  <c:v>15.52520661652024</c:v>
                </c:pt>
                <c:pt idx="4">
                  <c:v>17.773283193812997</c:v>
                </c:pt>
                <c:pt idx="5">
                  <c:v>16.435340095196203</c:v>
                </c:pt>
                <c:pt idx="6">
                  <c:v>16.271466640320543</c:v>
                </c:pt>
                <c:pt idx="7">
                  <c:v>15.687652721307671</c:v>
                </c:pt>
                <c:pt idx="8">
                  <c:v>17.283043187810126</c:v>
                </c:pt>
                <c:pt idx="9">
                  <c:v>16.155930382776994</c:v>
                </c:pt>
                <c:pt idx="10">
                  <c:v>17.166944489939528</c:v>
                </c:pt>
                <c:pt idx="11">
                  <c:v>17.212491702482886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6887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>
                <a:gsLst>
                  <a:gs pos="0">
                    <a:srgbClr val="5E9EFF"/>
                  </a:gs>
                  <a:gs pos="4000">
                    <a:srgbClr val="85C2FF">
                      <a:lumMod val="56000"/>
                      <a:lumOff val="44000"/>
                    </a:srgbClr>
                  </a:gs>
                  <a:gs pos="100000">
                    <a:srgbClr val="C4D6EB"/>
                  </a:gs>
                </a:gsLst>
                <a:lin ang="5400000" scaled="0"/>
              </a:gradFill>
              <a:ln w="12700">
                <a:solidFill>
                  <a:srgbClr val="74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15.820349601953973</c:v>
                </c:pt>
                <c:pt idx="1">
                  <c:v>16.07355128660425</c:v>
                </c:pt>
                <c:pt idx="2">
                  <c:v>17.989796976887597</c:v>
                </c:pt>
                <c:pt idx="3">
                  <c:v>16.18799238126179</c:v>
                </c:pt>
                <c:pt idx="4">
                  <c:v>18.483105911584978</c:v>
                </c:pt>
                <c:pt idx="5">
                  <c:v>17.095060600955652</c:v>
                </c:pt>
                <c:pt idx="6">
                  <c:v>16.916902376569979</c:v>
                </c:pt>
                <c:pt idx="7">
                  <c:v>16.308819778452246</c:v>
                </c:pt>
                <c:pt idx="8">
                  <c:v>17.923977170100386</c:v>
                </c:pt>
                <c:pt idx="9">
                  <c:v>16.768321704178824</c:v>
                </c:pt>
                <c:pt idx="10">
                  <c:v>17.789214409515566</c:v>
                </c:pt>
                <c:pt idx="11">
                  <c:v>17.830271942039506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</c:spPr>
        </c:hiLowLines>
        <c:axId val="128383616"/>
        <c:axId val="128471424"/>
      </c:stockChart>
      <c:catAx>
        <c:axId val="1283836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847142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28471424"/>
        <c:scaling>
          <c:orientation val="minMax"/>
          <c:max val="20"/>
          <c:min val="13"/>
        </c:scaling>
        <c:delete val="0"/>
        <c:axPos val="l"/>
        <c:title>
          <c:tx>
            <c:rich>
              <a:bodyPr/>
              <a:lstStyle/>
              <a:p>
                <a:pPr>
                  <a:defRPr sz="112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MUERTOS POR 100 P/AER</a:t>
                </a:r>
              </a:p>
            </c:rich>
          </c:tx>
          <c:layout>
            <c:manualLayout>
              <c:xMode val="edge"/>
              <c:yMode val="edge"/>
              <c:x val="0"/>
              <c:y val="0.31151832460732987"/>
            </c:manualLayout>
          </c:layout>
          <c:overlay val="0"/>
          <c:spPr>
            <a:noFill/>
            <a:ln w="238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1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8383616"/>
        <c:crosses val="autoZero"/>
        <c:crossBetween val="between"/>
        <c:majorUnit val="1"/>
        <c:minorUnit val="0.1"/>
      </c:valAx>
      <c:spPr>
        <a:noFill/>
        <a:ln w="11950">
          <a:solidFill>
            <a:schemeClr val="tx1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78293605423804136"/>
          <c:y val="0.78128584790149114"/>
          <c:w val="0.13387786504667334"/>
          <c:h val="0.1054202921574899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3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433882346405957E-2"/>
          <c:y val="1.5643930464595994E-2"/>
          <c:w val="0.91124643558123164"/>
          <c:h val="0.71887837500948404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66675">
              <a:noFill/>
              <a:headEnd type="none"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</c:errBars>
          <c:cat>
            <c:strRef>
              <c:f>Sheet1!$A$2:$A$26</c:f>
              <c:strCache>
                <c:ptCount val="25"/>
                <c:pt idx="0">
                  <c:v>TIERRA D. FUEGO</c:v>
                </c:pt>
                <c:pt idx="1">
                  <c:v>NEUQUÉN</c:v>
                </c:pt>
                <c:pt idx="2">
                  <c:v>SAN LUIS</c:v>
                </c:pt>
                <c:pt idx="3">
                  <c:v>MENDOZA</c:v>
                </c:pt>
                <c:pt idx="4">
                  <c:v>RÍO NEGRO</c:v>
                </c:pt>
                <c:pt idx="5">
                  <c:v>SANTA CRUZ</c:v>
                </c:pt>
                <c:pt idx="6">
                  <c:v>MISIONES </c:v>
                </c:pt>
                <c:pt idx="7">
                  <c:v>CÓRDOBA</c:v>
                </c:pt>
                <c:pt idx="8">
                  <c:v>SANTIAGO</c:v>
                </c:pt>
                <c:pt idx="9">
                  <c:v>CAPITAL FEDERAL</c:v>
                </c:pt>
                <c:pt idx="10">
                  <c:v>ENTRE RÍOS</c:v>
                </c:pt>
                <c:pt idx="11">
                  <c:v>CHUBUT</c:v>
                </c:pt>
                <c:pt idx="12">
                  <c:v>BUENOS AIRES</c:v>
                </c:pt>
                <c:pt idx="13">
                  <c:v>SANTA FE</c:v>
                </c:pt>
                <c:pt idx="14">
                  <c:v>SALTA </c:v>
                </c:pt>
                <c:pt idx="15">
                  <c:v>CHACO</c:v>
                </c:pt>
                <c:pt idx="16">
                  <c:v>TUCUMÁN</c:v>
                </c:pt>
                <c:pt idx="17">
                  <c:v>CORRIENTES</c:v>
                </c:pt>
                <c:pt idx="18">
                  <c:v>SAN JUAN</c:v>
                </c:pt>
                <c:pt idx="19">
                  <c:v>CATAMARCA</c:v>
                </c:pt>
                <c:pt idx="20">
                  <c:v>FORMOSA</c:v>
                </c:pt>
                <c:pt idx="21">
                  <c:v>JUJUY</c:v>
                </c:pt>
                <c:pt idx="22">
                  <c:v>LA PAMPA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18.625531561142161</c:v>
                </c:pt>
                <c:pt idx="1">
                  <c:v>16.238047700251215</c:v>
                </c:pt>
                <c:pt idx="2">
                  <c:v>17.16633476587176</c:v>
                </c:pt>
                <c:pt idx="3">
                  <c:v>15.996183661484437</c:v>
                </c:pt>
                <c:pt idx="4">
                  <c:v>16.93876129155656</c:v>
                </c:pt>
                <c:pt idx="5">
                  <c:v>19.454969417336621</c:v>
                </c:pt>
                <c:pt idx="6">
                  <c:v>18.387563147187496</c:v>
                </c:pt>
                <c:pt idx="7">
                  <c:v>18.044309782040685</c:v>
                </c:pt>
                <c:pt idx="8">
                  <c:v>19.214902784593242</c:v>
                </c:pt>
                <c:pt idx="9">
                  <c:v>18.313323111610014</c:v>
                </c:pt>
                <c:pt idx="10">
                  <c:v>19.628055198067173</c:v>
                </c:pt>
                <c:pt idx="11">
                  <c:v>21.204192810968969</c:v>
                </c:pt>
                <c:pt idx="12">
                  <c:v>19.235683577672663</c:v>
                </c:pt>
                <c:pt idx="13">
                  <c:v>20.117331871358193</c:v>
                </c:pt>
                <c:pt idx="14">
                  <c:v>21.085684055516143</c:v>
                </c:pt>
                <c:pt idx="15">
                  <c:v>21.679823363280665</c:v>
                </c:pt>
                <c:pt idx="16">
                  <c:v>20.867934030094041</c:v>
                </c:pt>
                <c:pt idx="17">
                  <c:v>22.23055894291263</c:v>
                </c:pt>
                <c:pt idx="18">
                  <c:v>22.252366777598844</c:v>
                </c:pt>
                <c:pt idx="19">
                  <c:v>23.671301174248999</c:v>
                </c:pt>
                <c:pt idx="20">
                  <c:v>24.345499914750128</c:v>
                </c:pt>
                <c:pt idx="21">
                  <c:v>23.271902768614673</c:v>
                </c:pt>
                <c:pt idx="22">
                  <c:v>24.982211208416185</c:v>
                </c:pt>
                <c:pt idx="23">
                  <c:v>25.426916682420369</c:v>
                </c:pt>
                <c:pt idx="24">
                  <c:v>18.395932728810681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66675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</c:errBars>
          <c:cat>
            <c:strRef>
              <c:f>Sheet1!$A$2:$A$26</c:f>
              <c:strCache>
                <c:ptCount val="25"/>
                <c:pt idx="0">
                  <c:v>TIERRA D. FUEGO</c:v>
                </c:pt>
                <c:pt idx="1">
                  <c:v>NEUQUÉN</c:v>
                </c:pt>
                <c:pt idx="2">
                  <c:v>SAN LUIS</c:v>
                </c:pt>
                <c:pt idx="3">
                  <c:v>MENDOZA</c:v>
                </c:pt>
                <c:pt idx="4">
                  <c:v>RÍO NEGRO</c:v>
                </c:pt>
                <c:pt idx="5">
                  <c:v>SANTA CRUZ</c:v>
                </c:pt>
                <c:pt idx="6">
                  <c:v>MISIONES </c:v>
                </c:pt>
                <c:pt idx="7">
                  <c:v>CÓRDOBA</c:v>
                </c:pt>
                <c:pt idx="8">
                  <c:v>SANTIAGO</c:v>
                </c:pt>
                <c:pt idx="9">
                  <c:v>CAPITAL FEDERAL</c:v>
                </c:pt>
                <c:pt idx="10">
                  <c:v>ENTRE RÍOS</c:v>
                </c:pt>
                <c:pt idx="11">
                  <c:v>CHUBUT</c:v>
                </c:pt>
                <c:pt idx="12">
                  <c:v>BUENOS AIRES</c:v>
                </c:pt>
                <c:pt idx="13">
                  <c:v>SANTA FE</c:v>
                </c:pt>
                <c:pt idx="14">
                  <c:v>SALTA </c:v>
                </c:pt>
                <c:pt idx="15">
                  <c:v>CHACO</c:v>
                </c:pt>
                <c:pt idx="16">
                  <c:v>TUCUMÁN</c:v>
                </c:pt>
                <c:pt idx="17">
                  <c:v>CORRIENTES</c:v>
                </c:pt>
                <c:pt idx="18">
                  <c:v>SAN JUAN</c:v>
                </c:pt>
                <c:pt idx="19">
                  <c:v>CATAMARCA</c:v>
                </c:pt>
                <c:pt idx="20">
                  <c:v>FORMOSA</c:v>
                </c:pt>
                <c:pt idx="21">
                  <c:v>JUJUY</c:v>
                </c:pt>
                <c:pt idx="22">
                  <c:v>LA PAMPA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9.1274204790443747</c:v>
                </c:pt>
                <c:pt idx="1">
                  <c:v>12.672343452164341</c:v>
                </c:pt>
                <c:pt idx="2">
                  <c:v>12.859136818288446</c:v>
                </c:pt>
                <c:pt idx="3">
                  <c:v>13.888668125185323</c:v>
                </c:pt>
                <c:pt idx="4">
                  <c:v>13.420330882631996</c:v>
                </c:pt>
                <c:pt idx="5">
                  <c:v>11.959971876707966</c:v>
                </c:pt>
                <c:pt idx="6">
                  <c:v>14.45730019425678</c:v>
                </c:pt>
                <c:pt idx="7">
                  <c:v>16.232350342608658</c:v>
                </c:pt>
                <c:pt idx="8">
                  <c:v>15.523601466946634</c:v>
                </c:pt>
                <c:pt idx="9">
                  <c:v>16.475610645756202</c:v>
                </c:pt>
                <c:pt idx="10">
                  <c:v>15.842472485096977</c:v>
                </c:pt>
                <c:pt idx="11">
                  <c:v>15.27654472403678</c:v>
                </c:pt>
                <c:pt idx="12">
                  <c:v>18.252361974458186</c:v>
                </c:pt>
                <c:pt idx="13">
                  <c:v>17.910214726486835</c:v>
                </c:pt>
                <c:pt idx="14">
                  <c:v>17.736131027000692</c:v>
                </c:pt>
                <c:pt idx="15">
                  <c:v>17.481850377842477</c:v>
                </c:pt>
                <c:pt idx="16">
                  <c:v>18.231320499619056</c:v>
                </c:pt>
                <c:pt idx="17">
                  <c:v>17.682545159226468</c:v>
                </c:pt>
                <c:pt idx="18">
                  <c:v>18.064365670438242</c:v>
                </c:pt>
                <c:pt idx="19">
                  <c:v>17.469008575402313</c:v>
                </c:pt>
                <c:pt idx="20">
                  <c:v>17.45944237610798</c:v>
                </c:pt>
                <c:pt idx="21">
                  <c:v>18.474844723692936</c:v>
                </c:pt>
                <c:pt idx="22">
                  <c:v>17.452914494590743</c:v>
                </c:pt>
                <c:pt idx="23">
                  <c:v>18.910617909572856</c:v>
                </c:pt>
                <c:pt idx="24">
                  <c:v>17.826559461464051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666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gradFill flip="none" rotWithShape="1">
                <a:gsLst>
                  <a:gs pos="88000">
                    <a:srgbClr val="21D6E0"/>
                  </a:gs>
                  <a:gs pos="39000">
                    <a:srgbClr val="0087E6"/>
                  </a:gs>
                  <a:gs pos="1000">
                    <a:srgbClr val="005CBF"/>
                  </a:gs>
                </a:gsLst>
                <a:lin ang="16200000" scaled="0"/>
                <a:tileRect/>
              </a:gradFill>
              <a:ln>
                <a:solidFill>
                  <a:srgbClr val="005A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12"/>
            <c:bubble3D val="0"/>
          </c:dPt>
          <c:cat>
            <c:strRef>
              <c:f>Sheet1!$A$2:$A$26</c:f>
              <c:strCache>
                <c:ptCount val="25"/>
                <c:pt idx="0">
                  <c:v>TIERRA D. FUEGO</c:v>
                </c:pt>
                <c:pt idx="1">
                  <c:v>NEUQUÉN</c:v>
                </c:pt>
                <c:pt idx="2">
                  <c:v>SAN LUIS</c:v>
                </c:pt>
                <c:pt idx="3">
                  <c:v>MENDOZA</c:v>
                </c:pt>
                <c:pt idx="4">
                  <c:v>RÍO NEGRO</c:v>
                </c:pt>
                <c:pt idx="5">
                  <c:v>SANTA CRUZ</c:v>
                </c:pt>
                <c:pt idx="6">
                  <c:v>MISIONES </c:v>
                </c:pt>
                <c:pt idx="7">
                  <c:v>CÓRDOBA</c:v>
                </c:pt>
                <c:pt idx="8">
                  <c:v>SANTIAGO</c:v>
                </c:pt>
                <c:pt idx="9">
                  <c:v>CAPITAL FEDERAL</c:v>
                </c:pt>
                <c:pt idx="10">
                  <c:v>ENTRE RÍOS</c:v>
                </c:pt>
                <c:pt idx="11">
                  <c:v>CHUBUT</c:v>
                </c:pt>
                <c:pt idx="12">
                  <c:v>BUENOS AIRES</c:v>
                </c:pt>
                <c:pt idx="13">
                  <c:v>SANTA FE</c:v>
                </c:pt>
                <c:pt idx="14">
                  <c:v>SALTA </c:v>
                </c:pt>
                <c:pt idx="15">
                  <c:v>CHACO</c:v>
                </c:pt>
                <c:pt idx="16">
                  <c:v>TUCUMÁN</c:v>
                </c:pt>
                <c:pt idx="17">
                  <c:v>CORRIENTES</c:v>
                </c:pt>
                <c:pt idx="18">
                  <c:v>SAN JUAN</c:v>
                </c:pt>
                <c:pt idx="19">
                  <c:v>CATAMARCA</c:v>
                </c:pt>
                <c:pt idx="20">
                  <c:v>FORMOSA</c:v>
                </c:pt>
                <c:pt idx="21">
                  <c:v>JUJUY</c:v>
                </c:pt>
                <c:pt idx="22">
                  <c:v>LA PAMPA</c:v>
                </c:pt>
                <c:pt idx="23">
                  <c:v>LA RIOJA</c:v>
                </c:pt>
                <c:pt idx="24">
                  <c:v>TOTAL PAÍS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13.262035018796734</c:v>
                </c:pt>
                <c:pt idx="1">
                  <c:v>14.372897988178426</c:v>
                </c:pt>
                <c:pt idx="2">
                  <c:v>14.897140688378157</c:v>
                </c:pt>
                <c:pt idx="3">
                  <c:v>14.91456453469184</c:v>
                </c:pt>
                <c:pt idx="4">
                  <c:v>15.10322830741516</c:v>
                </c:pt>
                <c:pt idx="5">
                  <c:v>15.372281532335567</c:v>
                </c:pt>
                <c:pt idx="6">
                  <c:v>16.334416576350822</c:v>
                </c:pt>
                <c:pt idx="7">
                  <c:v>17.120357245961621</c:v>
                </c:pt>
                <c:pt idx="8">
                  <c:v>17.295822694609864</c:v>
                </c:pt>
                <c:pt idx="9">
                  <c:v>17.37625173276281</c:v>
                </c:pt>
                <c:pt idx="10">
                  <c:v>17.659630290710222</c:v>
                </c:pt>
                <c:pt idx="11">
                  <c:v>18.060179981757532</c:v>
                </c:pt>
                <c:pt idx="12">
                  <c:v>18.739174676127661</c:v>
                </c:pt>
                <c:pt idx="13">
                  <c:v>18.989743877648412</c:v>
                </c:pt>
                <c:pt idx="14">
                  <c:v>19.356768387505898</c:v>
                </c:pt>
                <c:pt idx="15">
                  <c:v>19.496594796495323</c:v>
                </c:pt>
                <c:pt idx="16">
                  <c:v>19.516292162011101</c:v>
                </c:pt>
                <c:pt idx="17">
                  <c:v>19.859553746995445</c:v>
                </c:pt>
                <c:pt idx="18">
                  <c:v>20.076918273483805</c:v>
                </c:pt>
                <c:pt idx="19">
                  <c:v>20.395226224636104</c:v>
                </c:pt>
                <c:pt idx="20">
                  <c:v>20.690271547511212</c:v>
                </c:pt>
                <c:pt idx="21">
                  <c:v>20.770203694318514</c:v>
                </c:pt>
                <c:pt idx="22">
                  <c:v>20.967607385840473</c:v>
                </c:pt>
                <c:pt idx="23">
                  <c:v>21.989599113509492</c:v>
                </c:pt>
                <c:pt idx="24">
                  <c:v>18.109562511188923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accent5">
                  <a:lumMod val="25000"/>
                </a:schemeClr>
              </a:solidFill>
              <a:round/>
              <a:headEnd type="none"/>
              <a:tailEnd type="none"/>
            </a:ln>
            <a:effectLst/>
          </c:spPr>
        </c:hiLowLines>
        <c:axId val="128718336"/>
        <c:axId val="128719872"/>
      </c:stockChart>
      <c:catAx>
        <c:axId val="1287183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5400000" vert="horz"/>
          <a:lstStyle/>
          <a:p>
            <a:pPr>
              <a:defRPr sz="1100" b="1" i="0" baseline="0">
                <a:latin typeface="Arial" pitchFamily="34" charset="0"/>
              </a:defRPr>
            </a:pPr>
            <a:endParaRPr lang="es-AR"/>
          </a:p>
        </c:txPr>
        <c:crossAx val="1287198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8719872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s-AR" sz="1100" dirty="0" smtClean="0"/>
                  <a:t>MUERTOS POR 1OO P/AER</a:t>
                </a:r>
                <a:endParaRPr lang="es-AR" sz="1100" dirty="0"/>
              </a:p>
            </c:rich>
          </c:tx>
          <c:layout>
            <c:manualLayout>
              <c:xMode val="edge"/>
              <c:yMode val="edge"/>
              <c:x val="1.5019743176684072E-2"/>
              <c:y val="0.1974663491022664"/>
            </c:manualLayout>
          </c:layout>
          <c:overlay val="0"/>
        </c:title>
        <c:numFmt formatCode="0" sourceLinked="0"/>
        <c:majorTickMark val="in"/>
        <c:minorTickMark val="out"/>
        <c:tickLblPos val="nextTo"/>
        <c:txPr>
          <a:bodyPr rot="0" vert="horz"/>
          <a:lstStyle/>
          <a:p>
            <a:pPr>
              <a:defRPr sz="1200" b="1" i="0" baseline="0"/>
            </a:pPr>
            <a:endParaRPr lang="es-AR"/>
          </a:p>
        </c:txPr>
        <c:crossAx val="128718336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813889174548561E-2"/>
          <c:y val="2.8571428571428571E-2"/>
          <c:w val="0.88926582376991092"/>
          <c:h val="0.87058823529411755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344">
              <a:noFill/>
            </a:ln>
          </c:spPr>
          <c:marker>
            <c:symbol val="none"/>
          </c:marker>
          <c:dLbls>
            <c:dLbl>
              <c:idx val="11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0.000</c:formatCode>
                <c:ptCount val="13"/>
                <c:pt idx="0" formatCode="0.0000">
                  <c:v>560.88382712283271</c:v>
                </c:pt>
                <c:pt idx="1">
                  <c:v>586.33000000000004</c:v>
                </c:pt>
                <c:pt idx="2">
                  <c:v>602.40200000000004</c:v>
                </c:pt>
                <c:pt idx="3">
                  <c:v>616.21400000000006</c:v>
                </c:pt>
                <c:pt idx="4">
                  <c:v>620.62300000000005</c:v>
                </c:pt>
                <c:pt idx="5">
                  <c:v>627.38800000000003</c:v>
                </c:pt>
                <c:pt idx="6">
                  <c:v>636.43100000000004</c:v>
                </c:pt>
                <c:pt idx="7">
                  <c:v>639.97400000000005</c:v>
                </c:pt>
                <c:pt idx="8">
                  <c:v>647.26400000000001</c:v>
                </c:pt>
                <c:pt idx="9">
                  <c:v>650.70899999999995</c:v>
                </c:pt>
                <c:pt idx="10">
                  <c:v>648.45807435496499</c:v>
                </c:pt>
                <c:pt idx="11">
                  <c:v>642.1040423473288</c:v>
                </c:pt>
                <c:pt idx="12" formatCode="General">
                  <c:v>639.535966635048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344">
              <a:noFill/>
            </a:ln>
          </c:spPr>
          <c:marker>
            <c:symbol val="none"/>
          </c:marker>
          <c:dLbls>
            <c:dLbl>
              <c:idx val="11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0.000</c:formatCode>
                <c:ptCount val="13"/>
                <c:pt idx="0" formatCode="0.0000">
                  <c:v>545.90095401688336</c:v>
                </c:pt>
                <c:pt idx="1">
                  <c:v>571.13</c:v>
                </c:pt>
                <c:pt idx="2">
                  <c:v>587.10599999999999</c:v>
                </c:pt>
                <c:pt idx="3">
                  <c:v>600.86099999999999</c:v>
                </c:pt>
                <c:pt idx="4">
                  <c:v>605.33399999999995</c:v>
                </c:pt>
                <c:pt idx="5">
                  <c:v>612.13499999999999</c:v>
                </c:pt>
                <c:pt idx="6">
                  <c:v>621.11500000000001</c:v>
                </c:pt>
                <c:pt idx="7">
                  <c:v>624.74400000000003</c:v>
                </c:pt>
                <c:pt idx="8">
                  <c:v>632.07600000000002</c:v>
                </c:pt>
                <c:pt idx="9">
                  <c:v>635.61099999999999</c:v>
                </c:pt>
                <c:pt idx="10">
                  <c:v>633.51490874908893</c:v>
                </c:pt>
                <c:pt idx="11">
                  <c:v>627.36251463165877</c:v>
                </c:pt>
                <c:pt idx="12" formatCode="General">
                  <c:v>624.95109792152778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</c:v>
                </c:pt>
              </c:strCache>
            </c:strRef>
          </c:tx>
          <c:spPr>
            <a:ln w="3816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  <a:tileRect/>
              </a:gra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000" baseline="0" dirty="0" smtClean="0"/>
                      <a:t>578,69</a:t>
                    </a:r>
                    <a:endParaRPr lang="en-US" dirty="0"/>
                  </a:p>
                </c:rich>
              </c:tx>
              <c:numFmt formatCode="#,000" sourceLinked="0"/>
              <c:spPr>
                <a:noFill/>
                <a:ln w="30528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0" sourceLinked="0"/>
              <c:spPr>
                <a:solidFill>
                  <a:schemeClr val="bg1"/>
                </a:solidFill>
                <a:ln w="30528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30528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0.000</c:formatCode>
                <c:ptCount val="13"/>
                <c:pt idx="0" formatCode="0.0000">
                  <c:v>553.35422944916525</c:v>
                </c:pt>
                <c:pt idx="1">
                  <c:v>578.69000000000005</c:v>
                </c:pt>
                <c:pt idx="2">
                  <c:v>594.71699999999998</c:v>
                </c:pt>
                <c:pt idx="3">
                  <c:v>608.50099999999998</c:v>
                </c:pt>
                <c:pt idx="4">
                  <c:v>612.94299999999998</c:v>
                </c:pt>
                <c:pt idx="5">
                  <c:v>619.726</c:v>
                </c:pt>
                <c:pt idx="6">
                  <c:v>628.73800000000006</c:v>
                </c:pt>
                <c:pt idx="7">
                  <c:v>632.32399999999996</c:v>
                </c:pt>
                <c:pt idx="8">
                  <c:v>639.63599999999997</c:v>
                </c:pt>
                <c:pt idx="9">
                  <c:v>643.12599999999998</c:v>
                </c:pt>
                <c:pt idx="10">
                  <c:v>640.9537147813819</c:v>
                </c:pt>
                <c:pt idx="11">
                  <c:v>634.70106594094773</c:v>
                </c:pt>
                <c:pt idx="12" formatCode="General">
                  <c:v>632.21187637054004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2">
                  <a:lumMod val="50000"/>
                </a:schemeClr>
              </a:solidFill>
              <a:prstDash val="solid"/>
            </a:ln>
            <a:effectLst>
              <a:glow>
                <a:schemeClr val="accent1"/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</c:hiLowLines>
        <c:axId val="44026496"/>
        <c:axId val="44036480"/>
      </c:stockChart>
      <c:catAx>
        <c:axId val="440264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036480"/>
        <c:crossesAt val="525"/>
        <c:auto val="1"/>
        <c:lblAlgn val="ctr"/>
        <c:lblOffset val="100"/>
        <c:tickLblSkip val="1"/>
        <c:tickMarkSkip val="1"/>
        <c:noMultiLvlLbl val="0"/>
      </c:catAx>
      <c:valAx>
        <c:axId val="44036480"/>
        <c:scaling>
          <c:orientation val="minMax"/>
          <c:max val="675"/>
          <c:min val="525"/>
        </c:scaling>
        <c:delete val="0"/>
        <c:axPos val="l"/>
        <c:majorGridlines>
          <c:spPr>
            <a:ln w="15264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TASA DE PREVALENCIA POR MILLÓN DE HAB.      </a:t>
                </a:r>
              </a:p>
            </c:rich>
          </c:tx>
          <c:layout>
            <c:manualLayout>
              <c:xMode val="edge"/>
              <c:yMode val="edge"/>
              <c:x val="0"/>
              <c:y val="0.15966386554621848"/>
            </c:manualLayout>
          </c:layout>
          <c:overlay val="0"/>
          <c:spPr>
            <a:noFill/>
            <a:ln w="30528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4026496"/>
        <c:crosses val="autoZero"/>
        <c:crossBetween val="between"/>
        <c:majorUnit val="25"/>
        <c:minorUnit val="5"/>
      </c:valAx>
      <c:spPr>
        <a:noFill/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34958452744388E-2"/>
          <c:y val="1.6501037285753441E-2"/>
          <c:w val="0.90250344881626965"/>
          <c:h val="0.9044502617801047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23.968087197953299</c:v>
                </c:pt>
                <c:pt idx="1">
                  <c:v>19.858590146470593</c:v>
                </c:pt>
                <c:pt idx="2">
                  <c:v>23.651001096677323</c:v>
                </c:pt>
                <c:pt idx="3">
                  <c:v>18.898664125213486</c:v>
                </c:pt>
                <c:pt idx="4">
                  <c:v>22.82344321104172</c:v>
                </c:pt>
                <c:pt idx="5">
                  <c:v>19.08686213954114</c:v>
                </c:pt>
                <c:pt idx="6">
                  <c:v>16.37635559187812</c:v>
                </c:pt>
                <c:pt idx="7">
                  <c:v>17.113636044231129</c:v>
                </c:pt>
                <c:pt idx="8">
                  <c:v>19.593810359228488</c:v>
                </c:pt>
                <c:pt idx="9">
                  <c:v>17.539548167644291</c:v>
                </c:pt>
                <c:pt idx="10">
                  <c:v>15.914230960192677</c:v>
                </c:pt>
                <c:pt idx="11">
                  <c:v>18.876471499047721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16.539054930910073</c:v>
                </c:pt>
                <c:pt idx="1">
                  <c:v>13.442229019904492</c:v>
                </c:pt>
                <c:pt idx="2">
                  <c:v>16.320251302421966</c:v>
                </c:pt>
                <c:pt idx="3">
                  <c:v>12.667917291983882</c:v>
                </c:pt>
                <c:pt idx="4">
                  <c:v>16.124261894569482</c:v>
                </c:pt>
                <c:pt idx="5">
                  <c:v>13.127556351295098</c:v>
                </c:pt>
                <c:pt idx="6">
                  <c:v>11.372132757829169</c:v>
                </c:pt>
                <c:pt idx="7">
                  <c:v>12.199542985271028</c:v>
                </c:pt>
                <c:pt idx="8">
                  <c:v>14.498263909649959</c:v>
                </c:pt>
                <c:pt idx="9">
                  <c:v>12.932250536028631</c:v>
                </c:pt>
                <c:pt idx="10">
                  <c:v>11.62352459034134</c:v>
                </c:pt>
                <c:pt idx="11">
                  <c:v>14.352973931454999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6887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>
                <a:gsLst>
                  <a:gs pos="76630">
                    <a:srgbClr val="FFFFFF"/>
                  </a:gs>
                  <a:gs pos="0">
                    <a:srgbClr val="85C2FF"/>
                  </a:gs>
                  <a:gs pos="97000">
                    <a:srgbClr val="DAEDEF"/>
                  </a:gs>
                </a:gsLst>
                <a:lin ang="5400000" scaled="0"/>
              </a:gradFill>
              <a:ln w="12700">
                <a:solidFill>
                  <a:srgbClr val="74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19.998624673935272</c:v>
                </c:pt>
                <c:pt idx="1">
                  <c:v>16.419036178120056</c:v>
                </c:pt>
                <c:pt idx="2">
                  <c:v>19.734052625428987</c:v>
                </c:pt>
                <c:pt idx="3">
                  <c:v>15.553099020222753</c:v>
                </c:pt>
                <c:pt idx="4">
                  <c:v>19.258269161144856</c:v>
                </c:pt>
                <c:pt idx="5">
                  <c:v>15.900923940824823</c:v>
                </c:pt>
                <c:pt idx="6">
                  <c:v>13.705382913794246</c:v>
                </c:pt>
                <c:pt idx="7">
                  <c:v>14.502468348191208</c:v>
                </c:pt>
                <c:pt idx="8">
                  <c:v>16.903557132984499</c:v>
                </c:pt>
                <c:pt idx="9">
                  <c:v>15.105577293991423</c:v>
                </c:pt>
                <c:pt idx="10">
                  <c:v>13.643808691129806</c:v>
                </c:pt>
                <c:pt idx="11">
                  <c:v>16.499511679141577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</c:spPr>
        </c:hiLowLines>
        <c:axId val="127991168"/>
        <c:axId val="127997056"/>
      </c:stockChart>
      <c:catAx>
        <c:axId val="1279911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2987">
            <a:noFill/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7997056"/>
        <c:crossesAt val="6"/>
        <c:auto val="1"/>
        <c:lblAlgn val="ctr"/>
        <c:lblOffset val="0"/>
        <c:tickLblSkip val="1"/>
        <c:tickMarkSkip val="1"/>
        <c:noMultiLvlLbl val="0"/>
      </c:catAx>
      <c:valAx>
        <c:axId val="127997056"/>
        <c:scaling>
          <c:orientation val="minMax"/>
          <c:max val="20"/>
          <c:min val="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1950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7991168"/>
        <c:crosses val="autoZero"/>
        <c:crossBetween val="between"/>
        <c:majorUnit val="2"/>
        <c:minorUnit val="1"/>
      </c:valAx>
      <c:spPr>
        <a:noFill/>
        <a:ln w="11950">
          <a:noFill/>
          <a:prstDash val="solid"/>
        </a:ln>
        <a:effectLst>
          <a:glow rad="127000">
            <a:schemeClr val="bg1"/>
          </a:glow>
        </a:effectLst>
      </c:spPr>
    </c:plotArea>
    <c:legend>
      <c:legendPos val="r"/>
      <c:layout>
        <c:manualLayout>
          <c:xMode val="edge"/>
          <c:yMode val="edge"/>
          <c:x val="0.75427412720503506"/>
          <c:y val="0.7858300110848957"/>
          <c:w val="0.17116053429610389"/>
          <c:h val="6.4522823506848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3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2">
    <c:autoUpdate val="0"/>
  </c:externalData>
  <c:userShapes r:id="rId3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696610754706454E-2"/>
          <c:y val="3.2376804873632904E-2"/>
          <c:w val="0.90250344881626965"/>
          <c:h val="0.9044502617801047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16.311100228877716</c:v>
                </c:pt>
                <c:pt idx="1">
                  <c:v>16.427487600091577</c:v>
                </c:pt>
                <c:pt idx="2">
                  <c:v>18.313383947975282</c:v>
                </c:pt>
                <c:pt idx="3">
                  <c:v>17.14180675769413</c:v>
                </c:pt>
                <c:pt idx="4">
                  <c:v>18.961092324988769</c:v>
                </c:pt>
                <c:pt idx="5">
                  <c:v>18.279261866788822</c:v>
                </c:pt>
                <c:pt idx="6">
                  <c:v>17.668496633927244</c:v>
                </c:pt>
                <c:pt idx="7">
                  <c:v>17.482646182901028</c:v>
                </c:pt>
                <c:pt idx="8">
                  <c:v>18.663225504992429</c:v>
                </c:pt>
                <c:pt idx="9">
                  <c:v>18.288477602774464</c:v>
                </c:pt>
                <c:pt idx="10">
                  <c:v>19.536847632992025</c:v>
                </c:pt>
                <c:pt idx="11">
                  <c:v>19.439850818024649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15.225767128329892</c:v>
                </c:pt>
                <c:pt idx="1">
                  <c:v>15.367972400551572</c:v>
                </c:pt>
                <c:pt idx="2">
                  <c:v>17.20086039579974</c:v>
                </c:pt>
                <c:pt idx="3">
                  <c:v>16.096840324060242</c:v>
                </c:pt>
                <c:pt idx="4">
                  <c:v>17.874487273509345</c:v>
                </c:pt>
                <c:pt idx="5">
                  <c:v>17.22512442483773</c:v>
                </c:pt>
                <c:pt idx="6">
                  <c:v>16.639712147104262</c:v>
                </c:pt>
                <c:pt idx="7">
                  <c:v>16.472990407825208</c:v>
                </c:pt>
                <c:pt idx="8">
                  <c:v>17.631638600199828</c:v>
                </c:pt>
                <c:pt idx="9">
                  <c:v>17.275952876082631</c:v>
                </c:pt>
                <c:pt idx="10">
                  <c:v>18.49252001227806</c:v>
                </c:pt>
                <c:pt idx="11">
                  <c:v>18.40415270357785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6887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>
                <a:gsLst>
                  <a:gs pos="0">
                    <a:srgbClr val="FFC1C1"/>
                  </a:gs>
                  <a:gs pos="54000">
                    <a:srgbClr val="FF0000"/>
                  </a:gs>
                  <a:gs pos="100000">
                    <a:srgbClr val="760000"/>
                  </a:gs>
                </a:gsLst>
                <a:lin ang="5400000" scaled="0"/>
              </a:gradFill>
              <a:ln w="12700">
                <a:solidFill>
                  <a:srgbClr val="74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15.761417022456476</c:v>
                </c:pt>
                <c:pt idx="1">
                  <c:v>15.891097085773541</c:v>
                </c:pt>
                <c:pt idx="2">
                  <c:v>17.75057383320582</c:v>
                </c:pt>
                <c:pt idx="3">
                  <c:v>16.613150868580199</c:v>
                </c:pt>
                <c:pt idx="4">
                  <c:v>18.411766324200602</c:v>
                </c:pt>
                <c:pt idx="5">
                  <c:v>17.746311785933692</c:v>
                </c:pt>
                <c:pt idx="6">
                  <c:v>17.148307341759285</c:v>
                </c:pt>
                <c:pt idx="7">
                  <c:v>16.972176741791035</c:v>
                </c:pt>
                <c:pt idx="8">
                  <c:v>18.141921806958759</c:v>
                </c:pt>
                <c:pt idx="9">
                  <c:v>17.776797745583675</c:v>
                </c:pt>
                <c:pt idx="10">
                  <c:v>19.009293820904688</c:v>
                </c:pt>
                <c:pt idx="11">
                  <c:v>18.916674466301973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</c:spPr>
        </c:hiLowLines>
        <c:axId val="128081920"/>
        <c:axId val="128083456"/>
      </c:stockChart>
      <c:catAx>
        <c:axId val="128081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8083456"/>
        <c:crossesAt val="6"/>
        <c:auto val="1"/>
        <c:lblAlgn val="ctr"/>
        <c:lblOffset val="0"/>
        <c:tickLblSkip val="1"/>
        <c:tickMarkSkip val="1"/>
        <c:noMultiLvlLbl val="0"/>
      </c:catAx>
      <c:valAx>
        <c:axId val="128083456"/>
        <c:scaling>
          <c:orientation val="minMax"/>
          <c:max val="20"/>
          <c:min val="6"/>
        </c:scaling>
        <c:delete val="0"/>
        <c:axPos val="l"/>
        <c:title>
          <c:tx>
            <c:rich>
              <a:bodyPr/>
              <a:lstStyle/>
              <a:p>
                <a:pPr>
                  <a:defRPr sz="112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MUERTOS POR 100 P/AER</a:t>
                </a:r>
              </a:p>
            </c:rich>
          </c:tx>
          <c:layout>
            <c:manualLayout>
              <c:xMode val="edge"/>
              <c:yMode val="edge"/>
              <c:x val="0"/>
              <c:y val="0.31151832460732987"/>
            </c:manualLayout>
          </c:layout>
          <c:overlay val="0"/>
          <c:spPr>
            <a:noFill/>
            <a:ln w="238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1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8081920"/>
        <c:crosses val="autoZero"/>
        <c:crossBetween val="between"/>
        <c:majorUnit val="2"/>
        <c:minorUnit val="1"/>
      </c:valAx>
      <c:spPr>
        <a:noFill/>
        <a:ln w="11950">
          <a:noFill/>
          <a:prstDash val="solid"/>
        </a:ln>
      </c:spPr>
    </c:plotArea>
    <c:legend>
      <c:legendPos val="l"/>
      <c:layout>
        <c:manualLayout>
          <c:xMode val="edge"/>
          <c:yMode val="edge"/>
          <c:x val="0.78293605423804136"/>
          <c:y val="0.8312716429189414"/>
          <c:w val="0.13387786504667334"/>
          <c:h val="0.1054202921574899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3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625954198474E-2"/>
          <c:y val="6.7307692307692304E-2"/>
          <c:w val="0.90455800693816324"/>
          <c:h val="0.853846153846153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DONANTE VIVO</c:v>
                </c:pt>
              </c:strCache>
            </c:strRef>
          </c:tx>
          <c:spPr>
            <a:ln w="15875">
              <a:solidFill>
                <a:srgbClr val="333333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>
                <a:gsLst>
                  <a:gs pos="97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" sourceLinked="0"/>
            <c:spPr>
              <a:noFill/>
              <a:ln w="36605">
                <a:noFill/>
              </a:ln>
            </c:spPr>
            <c:txPr>
              <a:bodyPr/>
              <a:lstStyle/>
              <a:p>
                <a:pPr algn="l"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174</c:v>
                </c:pt>
                <c:pt idx="1">
                  <c:v>156</c:v>
                </c:pt>
                <c:pt idx="2">
                  <c:v>170</c:v>
                </c:pt>
                <c:pt idx="3">
                  <c:v>195</c:v>
                </c:pt>
                <c:pt idx="4">
                  <c:v>173</c:v>
                </c:pt>
                <c:pt idx="5">
                  <c:v>221</c:v>
                </c:pt>
                <c:pt idx="6">
                  <c:v>243</c:v>
                </c:pt>
                <c:pt idx="7">
                  <c:v>255</c:v>
                </c:pt>
                <c:pt idx="8">
                  <c:v>301</c:v>
                </c:pt>
                <c:pt idx="9">
                  <c:v>407</c:v>
                </c:pt>
                <c:pt idx="10">
                  <c:v>381</c:v>
                </c:pt>
                <c:pt idx="11">
                  <c:v>386</c:v>
                </c:pt>
                <c:pt idx="12">
                  <c:v>407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DONANTE CADAVÉRICO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0"/>
            <c:spPr>
              <a:gradFill>
                <a:gsLst>
                  <a:gs pos="46366">
                    <a:srgbClr val="76CC96"/>
                  </a:gs>
                  <a:gs pos="97000">
                    <a:srgbClr val="009644"/>
                  </a:gs>
                  <a:gs pos="0">
                    <a:srgbClr val="E2FEE2"/>
                  </a:gs>
                </a:gsLst>
                <a:lin ang="5400000" scaled="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" sourceLinked="0"/>
            <c:spPr>
              <a:noFill/>
              <a:ln w="36605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591</c:v>
                </c:pt>
                <c:pt idx="1">
                  <c:v>585</c:v>
                </c:pt>
                <c:pt idx="2">
                  <c:v>682</c:v>
                </c:pt>
                <c:pt idx="3">
                  <c:v>731</c:v>
                </c:pt>
                <c:pt idx="4">
                  <c:v>825</c:v>
                </c:pt>
                <c:pt idx="5">
                  <c:v>837</c:v>
                </c:pt>
                <c:pt idx="6">
                  <c:v>897</c:v>
                </c:pt>
                <c:pt idx="7">
                  <c:v>914</c:v>
                </c:pt>
                <c:pt idx="8">
                  <c:v>964</c:v>
                </c:pt>
                <c:pt idx="9">
                  <c:v>880</c:v>
                </c:pt>
                <c:pt idx="10">
                  <c:v>892</c:v>
                </c:pt>
                <c:pt idx="11">
                  <c:v>882</c:v>
                </c:pt>
                <c:pt idx="12">
                  <c:v>812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TODOS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2"/>
            <c:spPr>
              <a:gradFill>
                <a:gsLst>
                  <a:gs pos="93000">
                    <a:srgbClr val="C00000"/>
                  </a:gs>
                  <a:gs pos="64000">
                    <a:srgbClr val="FF6E6E"/>
                  </a:gs>
                  <a:gs pos="0">
                    <a:srgbClr val="FFE1E1"/>
                  </a:gs>
                </a:gsLst>
                <a:lin ang="5400000" scaled="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36605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765</c:v>
                </c:pt>
                <c:pt idx="1">
                  <c:v>741</c:v>
                </c:pt>
                <c:pt idx="2">
                  <c:v>852</c:v>
                </c:pt>
                <c:pt idx="3">
                  <c:v>926</c:v>
                </c:pt>
                <c:pt idx="4">
                  <c:v>998</c:v>
                </c:pt>
                <c:pt idx="5">
                  <c:v>1058</c:v>
                </c:pt>
                <c:pt idx="6">
                  <c:v>1140</c:v>
                </c:pt>
                <c:pt idx="7">
                  <c:v>1169</c:v>
                </c:pt>
                <c:pt idx="8">
                  <c:v>1265</c:v>
                </c:pt>
                <c:pt idx="9">
                  <c:v>1287</c:v>
                </c:pt>
                <c:pt idx="10">
                  <c:v>1273</c:v>
                </c:pt>
                <c:pt idx="11">
                  <c:v>1268</c:v>
                </c:pt>
                <c:pt idx="12">
                  <c:v>1219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026688"/>
        <c:axId val="129184128"/>
      </c:lineChart>
      <c:catAx>
        <c:axId val="12902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184128"/>
        <c:crossesAt val="0"/>
        <c:auto val="1"/>
        <c:lblAlgn val="ctr"/>
        <c:lblOffset val="0"/>
        <c:tickLblSkip val="1"/>
        <c:tickMarkSkip val="1"/>
        <c:noMultiLvlLbl val="0"/>
      </c:catAx>
      <c:valAx>
        <c:axId val="129184128"/>
        <c:scaling>
          <c:orientation val="minMax"/>
          <c:max val="1400"/>
          <c:min val="0"/>
        </c:scaling>
        <c:delete val="0"/>
        <c:axPos val="l"/>
        <c:majorGridlines>
          <c:spPr>
            <a:ln w="4576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in"/>
        <c:tickLblPos val="nextTo"/>
        <c:spPr>
          <a:ln w="12700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026688"/>
        <c:crosses val="autoZero"/>
        <c:crossBetween val="between"/>
        <c:majorUnit val="200"/>
        <c:minorUnit val="50"/>
      </c:valAx>
      <c:spPr>
        <a:noFill/>
        <a:ln w="12700">
          <a:solidFill>
            <a:srgbClr val="33333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868266489587031"/>
          <c:y val="0.10190730867281869"/>
          <c:w val="0.28716771807700675"/>
          <c:h val="0.13832210332708755"/>
        </c:manualLayout>
      </c:layout>
      <c:overlay val="0"/>
      <c:spPr>
        <a:solidFill>
          <a:schemeClr val="bg1"/>
        </a:solidFill>
        <a:ln w="4576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089552238805985E-2"/>
          <c:y val="4.5307443365695796E-2"/>
          <c:w val="0.89232409381663114"/>
          <c:h val="0.83544435724929678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282">
              <a:noFill/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16.760000000000002</c:v>
                </c:pt>
                <c:pt idx="1">
                  <c:v>16.440000000000001</c:v>
                </c:pt>
                <c:pt idx="2">
                  <c:v>18.86</c:v>
                </c:pt>
                <c:pt idx="3">
                  <c:v>19.97</c:v>
                </c:pt>
                <c:pt idx="4">
                  <c:v>22.22</c:v>
                </c:pt>
                <c:pt idx="5">
                  <c:v>22.32</c:v>
                </c:pt>
                <c:pt idx="6">
                  <c:v>23.478999999999999</c:v>
                </c:pt>
                <c:pt idx="7">
                  <c:v>23.635000000000002</c:v>
                </c:pt>
                <c:pt idx="8">
                  <c:v>24.605</c:v>
                </c:pt>
                <c:pt idx="9">
                  <c:v>22.276</c:v>
                </c:pt>
                <c:pt idx="10">
                  <c:v>22.3230346451464</c:v>
                </c:pt>
                <c:pt idx="11">
                  <c:v>21.844212436204543</c:v>
                </c:pt>
                <c:pt idx="12">
                  <c:v>19.954577120578364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282">
              <a:noFill/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14.24</c:v>
                </c:pt>
                <c:pt idx="1">
                  <c:v>13.95</c:v>
                </c:pt>
                <c:pt idx="2">
                  <c:v>16.21</c:v>
                </c:pt>
                <c:pt idx="3">
                  <c:v>17.25</c:v>
                </c:pt>
                <c:pt idx="4">
                  <c:v>19.36</c:v>
                </c:pt>
                <c:pt idx="5">
                  <c:v>19.47</c:v>
                </c:pt>
                <c:pt idx="6">
                  <c:v>20.576000000000001</c:v>
                </c:pt>
                <c:pt idx="7">
                  <c:v>20.738</c:v>
                </c:pt>
                <c:pt idx="8">
                  <c:v>21.664000000000001</c:v>
                </c:pt>
                <c:pt idx="9">
                  <c:v>19.495999999999999</c:v>
                </c:pt>
                <c:pt idx="10">
                  <c:v>19.55528524908668</c:v>
                </c:pt>
                <c:pt idx="11">
                  <c:v>19.121394219362397</c:v>
                </c:pt>
                <c:pt idx="12">
                  <c:v>17.368542633520082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DONANTE CADAVÉRICO</c:v>
                </c:pt>
              </c:strCache>
            </c:strRef>
          </c:tx>
          <c:spPr>
            <a:ln w="3809">
              <a:solidFill>
                <a:srgbClr val="969696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0"/>
            <c:spPr>
              <a:gradFill>
                <a:gsLst>
                  <a:gs pos="82000">
                    <a:schemeClr val="accent1">
                      <a:shade val="30000"/>
                      <a:satMod val="115000"/>
                    </a:schemeClr>
                  </a:gs>
                  <a:gs pos="6000">
                    <a:schemeClr val="accent1">
                      <a:shade val="67500"/>
                      <a:satMod val="115000"/>
                    </a:schemeClr>
                  </a:gs>
                  <a:gs pos="8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2"/>
              <c:numFmt formatCode="#,##0.0" sourceLinked="0"/>
              <c:spPr>
                <a:solidFill>
                  <a:srgbClr val="FFFFFF"/>
                </a:solidFill>
              </c:spPr>
              <c:txPr>
                <a:bodyPr/>
                <a:lstStyle/>
                <a:p>
                  <a:pPr>
                    <a:defRPr sz="900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15.46</c:v>
                </c:pt>
                <c:pt idx="1">
                  <c:v>15.16</c:v>
                </c:pt>
                <c:pt idx="2">
                  <c:v>17.5</c:v>
                </c:pt>
                <c:pt idx="3">
                  <c:v>18.57</c:v>
                </c:pt>
                <c:pt idx="4">
                  <c:v>20.76</c:v>
                </c:pt>
                <c:pt idx="5">
                  <c:v>20.85</c:v>
                </c:pt>
                <c:pt idx="6">
                  <c:v>21.992000000000001</c:v>
                </c:pt>
                <c:pt idx="7">
                  <c:v>22.151</c:v>
                </c:pt>
                <c:pt idx="8">
                  <c:v>23.099</c:v>
                </c:pt>
                <c:pt idx="9">
                  <c:v>20.852</c:v>
                </c:pt>
                <c:pt idx="10">
                  <c:v>20.904861786521987</c:v>
                </c:pt>
                <c:pt idx="11">
                  <c:v>20.448870798052656</c:v>
                </c:pt>
                <c:pt idx="12">
                  <c:v>18.627968453948359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128921600"/>
        <c:axId val="128923136"/>
      </c:stockChart>
      <c:catAx>
        <c:axId val="128921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1427">
            <a:noFill/>
          </a:ln>
        </c:spPr>
        <c:txPr>
          <a:bodyPr rot="0" vert="horz"/>
          <a:lstStyle/>
          <a:p>
            <a:pPr>
              <a:defRPr sz="198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892313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8923136"/>
        <c:scaling>
          <c:orientation val="minMax"/>
          <c:max val="35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TRASPLANTES POR MILLÓN DE HAB./AÑO .         </a:t>
                </a:r>
              </a:p>
            </c:rich>
          </c:tx>
          <c:layout>
            <c:manualLayout>
              <c:xMode val="edge"/>
              <c:yMode val="edge"/>
              <c:x val="0"/>
              <c:y val="0.16828478964401294"/>
            </c:manualLayout>
          </c:layout>
          <c:overlay val="0"/>
          <c:spPr>
            <a:noFill/>
            <a:ln w="30473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11427">
            <a:noFill/>
          </a:ln>
        </c:spPr>
        <c:txPr>
          <a:bodyPr rot="0" vert="horz"/>
          <a:lstStyle/>
          <a:p>
            <a:pPr>
              <a:defRPr sz="174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8921600"/>
        <c:crosses val="autoZero"/>
        <c:crossBetween val="between"/>
        <c:majorUnit val="5"/>
        <c:minorUnit val="1"/>
      </c:valAx>
      <c:spPr>
        <a:noFill/>
        <a:ln w="30473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200"/>
            </a:pPr>
            <a:endParaRPr lang="es-AR"/>
          </a:p>
        </c:txPr>
      </c:legendEntry>
      <c:layout>
        <c:manualLayout>
          <c:xMode val="edge"/>
          <c:yMode val="edge"/>
          <c:x val="9.4443045007257378E-2"/>
          <c:y val="9.3196074454858877E-2"/>
          <c:w val="0.26721192359266877"/>
          <c:h val="4.317112096710195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891257995735625E-2"/>
          <c:y val="4.2071197411003236E-2"/>
          <c:w val="0.8944562899786781"/>
          <c:h val="0.83656957928802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282">
              <a:noFill/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5.28</c:v>
                </c:pt>
                <c:pt idx="1">
                  <c:v>4.7300000000000004</c:v>
                </c:pt>
                <c:pt idx="2">
                  <c:v>5.07</c:v>
                </c:pt>
                <c:pt idx="3">
                  <c:v>5.7</c:v>
                </c:pt>
                <c:pt idx="4">
                  <c:v>5.05</c:v>
                </c:pt>
                <c:pt idx="5">
                  <c:v>6.28</c:v>
                </c:pt>
                <c:pt idx="6">
                  <c:v>6.7560000000000002</c:v>
                </c:pt>
                <c:pt idx="7">
                  <c:v>6.9870000000000001</c:v>
                </c:pt>
                <c:pt idx="8">
                  <c:v>8.0749999999999993</c:v>
                </c:pt>
                <c:pt idx="9">
                  <c:v>10.628</c:v>
                </c:pt>
                <c:pt idx="10">
                  <c:v>9.8723153268553556</c:v>
                </c:pt>
                <c:pt idx="11">
                  <c:v>9.888181425693384</c:v>
                </c:pt>
                <c:pt idx="12">
                  <c:v>10.289641219080554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282">
              <a:noFill/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3.9</c:v>
                </c:pt>
                <c:pt idx="1">
                  <c:v>3.43</c:v>
                </c:pt>
                <c:pt idx="2">
                  <c:v>3.73</c:v>
                </c:pt>
                <c:pt idx="3">
                  <c:v>4.28</c:v>
                </c:pt>
                <c:pt idx="4">
                  <c:v>3.73</c:v>
                </c:pt>
                <c:pt idx="5">
                  <c:v>4.8</c:v>
                </c:pt>
                <c:pt idx="6">
                  <c:v>5.2320000000000002</c:v>
                </c:pt>
                <c:pt idx="7">
                  <c:v>5.4450000000000003</c:v>
                </c:pt>
                <c:pt idx="8">
                  <c:v>6.4210000000000003</c:v>
                </c:pt>
                <c:pt idx="9">
                  <c:v>8.73</c:v>
                </c:pt>
                <c:pt idx="10">
                  <c:v>8.0548699638269863</c:v>
                </c:pt>
                <c:pt idx="11">
                  <c:v>8.0786257005660449</c:v>
                </c:pt>
                <c:pt idx="12">
                  <c:v>8.4517109978394078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DONANTE VIVO</c:v>
                </c:pt>
              </c:strCache>
            </c:strRef>
          </c:tx>
          <c:spPr>
            <a:ln w="3809">
              <a:solidFill>
                <a:srgbClr val="80808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1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2"/>
              <c:numFmt formatCode="#,##0.0" sourceLinked="0"/>
              <c:spPr>
                <a:solidFill>
                  <a:srgbClr val="FFFFFF"/>
                </a:solidFill>
              </c:spPr>
              <c:txPr>
                <a:bodyPr/>
                <a:lstStyle/>
                <a:p>
                  <a:pPr>
                    <a:defRPr sz="900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4.55</c:v>
                </c:pt>
                <c:pt idx="1">
                  <c:v>4.04</c:v>
                </c:pt>
                <c:pt idx="2">
                  <c:v>4.3600000000000003</c:v>
                </c:pt>
                <c:pt idx="3">
                  <c:v>4.95</c:v>
                </c:pt>
                <c:pt idx="4">
                  <c:v>4.3499999999999996</c:v>
                </c:pt>
                <c:pt idx="5">
                  <c:v>5.51</c:v>
                </c:pt>
                <c:pt idx="6">
                  <c:v>5.9580000000000002</c:v>
                </c:pt>
                <c:pt idx="7">
                  <c:v>6.18</c:v>
                </c:pt>
                <c:pt idx="8">
                  <c:v>7.2119999999999997</c:v>
                </c:pt>
                <c:pt idx="9">
                  <c:v>9.6440000000000001</c:v>
                </c:pt>
                <c:pt idx="10">
                  <c:v>8.9290945523148846</c:v>
                </c:pt>
                <c:pt idx="11">
                  <c:v>8.9492790567441336</c:v>
                </c:pt>
                <c:pt idx="12">
                  <c:v>9.3369250748238688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129127936"/>
        <c:axId val="129129472"/>
      </c:stockChart>
      <c:catAx>
        <c:axId val="1291279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523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6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1294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9129472"/>
        <c:scaling>
          <c:orientation val="minMax"/>
          <c:max val="3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8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TRASPLANTES POR MILLÓN DE HAB./AÑO .                 </a:t>
                </a:r>
              </a:p>
            </c:rich>
          </c:tx>
          <c:layout>
            <c:manualLayout>
              <c:xMode val="edge"/>
              <c:yMode val="edge"/>
              <c:x val="0"/>
              <c:y val="0.20226537216828477"/>
            </c:manualLayout>
          </c:layout>
          <c:overlay val="0"/>
          <c:spPr>
            <a:noFill/>
            <a:ln w="30473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1523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62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127936"/>
        <c:crosses val="autoZero"/>
        <c:crossBetween val="between"/>
        <c:majorUnit val="5"/>
        <c:minorUnit val="1"/>
      </c:valAx>
      <c:spPr>
        <a:noFill/>
        <a:ln w="30473">
          <a:noFill/>
        </a:ln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8.225743115690147E-2"/>
          <c:y val="0.13040110747634709"/>
          <c:w val="0.20896119422087386"/>
          <c:h val="4.3171120967101954E-2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2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023454157782518E-2"/>
          <c:y val="3.7591944344023069E-2"/>
          <c:w val="0.89339019189765467"/>
          <c:h val="0.8343300032624700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282">
              <a:noFill/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21.48</c:v>
                </c:pt>
                <c:pt idx="1">
                  <c:v>20.63</c:v>
                </c:pt>
                <c:pt idx="2">
                  <c:v>23.38</c:v>
                </c:pt>
                <c:pt idx="3">
                  <c:v>25.1</c:v>
                </c:pt>
                <c:pt idx="4">
                  <c:v>26.73</c:v>
                </c:pt>
                <c:pt idx="5">
                  <c:v>28</c:v>
                </c:pt>
                <c:pt idx="6">
                  <c:v>29.619869999999999</c:v>
                </c:pt>
                <c:pt idx="7">
                  <c:v>30.003399999999999</c:v>
                </c:pt>
                <c:pt idx="8">
                  <c:v>32.029150000000001</c:v>
                </c:pt>
                <c:pt idx="9">
                  <c:v>32.208300000000001</c:v>
                </c:pt>
                <c:pt idx="10">
                  <c:v>31.519030593303672</c:v>
                </c:pt>
                <c:pt idx="11">
                  <c:v>31.061970388374355</c:v>
                </c:pt>
                <c:pt idx="12">
                  <c:v>29.579986232415479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282">
              <a:noFill/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18.62</c:v>
                </c:pt>
                <c:pt idx="1">
                  <c:v>17.84</c:v>
                </c:pt>
                <c:pt idx="2">
                  <c:v>20.420000000000002</c:v>
                </c:pt>
                <c:pt idx="3">
                  <c:v>22.04</c:v>
                </c:pt>
                <c:pt idx="4">
                  <c:v>23.58</c:v>
                </c:pt>
                <c:pt idx="5">
                  <c:v>24.8</c:v>
                </c:pt>
                <c:pt idx="6">
                  <c:v>26.349969999999999</c:v>
                </c:pt>
                <c:pt idx="7">
                  <c:v>26.730399999999999</c:v>
                </c:pt>
                <c:pt idx="8">
                  <c:v>28.66395</c:v>
                </c:pt>
                <c:pt idx="9">
                  <c:v>28.851900000000001</c:v>
                </c:pt>
                <c:pt idx="10">
                  <c:v>28.217354836255058</c:v>
                </c:pt>
                <c:pt idx="11">
                  <c:v>27.80206913892912</c:v>
                </c:pt>
                <c:pt idx="12">
                  <c:v>26.41684068826099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TODOS LOS TIPOS</c:v>
                </c:pt>
              </c:strCache>
            </c:strRef>
          </c:tx>
          <c:spPr>
            <a:ln w="3809">
              <a:solidFill>
                <a:srgbClr val="969696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3"/>
            <c:spPr>
              <a:gradFill>
                <a:gsLst>
                  <a:gs pos="93000">
                    <a:srgbClr val="C00000"/>
                  </a:gs>
                  <a:gs pos="64000">
                    <a:srgbClr val="FF6E6E"/>
                  </a:gs>
                  <a:gs pos="0">
                    <a:srgbClr val="FFE1E1"/>
                  </a:gs>
                </a:gsLst>
                <a:lin ang="5400000" scaled="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2"/>
              <c:numFmt formatCode="#,##0.0" sourceLinked="0"/>
              <c:spPr>
                <a:solidFill>
                  <a:srgbClr val="FFFFFF"/>
                </a:solidFill>
              </c:spPr>
              <c:txPr>
                <a:bodyPr/>
                <a:lstStyle/>
                <a:p>
                  <a:pPr>
                    <a:defRPr sz="900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20.010000000000002</c:v>
                </c:pt>
                <c:pt idx="1">
                  <c:v>19.2</c:v>
                </c:pt>
                <c:pt idx="2">
                  <c:v>21.86</c:v>
                </c:pt>
                <c:pt idx="3">
                  <c:v>23.53</c:v>
                </c:pt>
                <c:pt idx="4">
                  <c:v>25.11</c:v>
                </c:pt>
                <c:pt idx="5">
                  <c:v>26.36</c:v>
                </c:pt>
                <c:pt idx="6">
                  <c:v>27.949100000000001</c:v>
                </c:pt>
                <c:pt idx="7">
                  <c:v>28.331499999999998</c:v>
                </c:pt>
                <c:pt idx="8">
                  <c:v>30.311499999999999</c:v>
                </c:pt>
                <c:pt idx="9">
                  <c:v>30.4955</c:v>
                </c:pt>
                <c:pt idx="10">
                  <c:v>29.833956338836874</c:v>
                </c:pt>
                <c:pt idx="11">
                  <c:v>29.398149854796788</c:v>
                </c:pt>
                <c:pt idx="12">
                  <c:v>27.96489352877223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129841792"/>
        <c:axId val="129851776"/>
      </c:stockChart>
      <c:catAx>
        <c:axId val="1298417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8517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9851776"/>
        <c:scaling>
          <c:orientation val="minMax"/>
          <c:max val="3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TRASPLANTES POR MILLÓN DE HAB./AÑO .         </a:t>
                </a:r>
              </a:p>
            </c:rich>
          </c:tx>
          <c:layout>
            <c:manualLayout>
              <c:xMode val="edge"/>
              <c:yMode val="edge"/>
              <c:x val="0"/>
              <c:y val="0.16990291262135923"/>
            </c:manualLayout>
          </c:layout>
          <c:overlay val="0"/>
          <c:spPr>
            <a:noFill/>
            <a:ln w="30473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152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841792"/>
        <c:crosses val="autoZero"/>
        <c:crossBetween val="between"/>
        <c:majorUnit val="5"/>
        <c:minorUnit val="1"/>
      </c:valAx>
      <c:spPr>
        <a:noFill/>
        <a:ln w="15237">
          <a:noFill/>
          <a:prstDash val="solid"/>
        </a:ln>
      </c:spPr>
    </c:plotArea>
    <c:legend>
      <c:legendPos val="l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9.7524935352789069E-2"/>
          <c:y val="4.6163599650827482E-2"/>
          <c:w val="0.21798370512145529"/>
          <c:h val="4.3171120967101954E-2"/>
        </c:manualLayout>
      </c:layout>
      <c:overlay val="0"/>
      <c:txPr>
        <a:bodyPr/>
        <a:lstStyle/>
        <a:p>
          <a:pPr>
            <a:defRPr sz="12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089552238805985E-2"/>
          <c:y val="4.5307443365695796E-2"/>
          <c:w val="0.89232409381663114"/>
          <c:h val="0.83544435724929678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282">
              <a:noFill/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19.97</c:v>
                </c:pt>
                <c:pt idx="1">
                  <c:v>22.22</c:v>
                </c:pt>
                <c:pt idx="2">
                  <c:v>22.32</c:v>
                </c:pt>
                <c:pt idx="3">
                  <c:v>23.478999999999999</c:v>
                </c:pt>
                <c:pt idx="4">
                  <c:v>23.635000000000002</c:v>
                </c:pt>
                <c:pt idx="5">
                  <c:v>24.605</c:v>
                </c:pt>
                <c:pt idx="6">
                  <c:v>22.276</c:v>
                </c:pt>
                <c:pt idx="7">
                  <c:v>22.3230346451464</c:v>
                </c:pt>
                <c:pt idx="8">
                  <c:v>21.844212436204543</c:v>
                </c:pt>
                <c:pt idx="9">
                  <c:v>19.954577120578364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282">
              <a:noFill/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17.25</c:v>
                </c:pt>
                <c:pt idx="1">
                  <c:v>19.36</c:v>
                </c:pt>
                <c:pt idx="2">
                  <c:v>19.47</c:v>
                </c:pt>
                <c:pt idx="3">
                  <c:v>20.576000000000001</c:v>
                </c:pt>
                <c:pt idx="4">
                  <c:v>20.738</c:v>
                </c:pt>
                <c:pt idx="5">
                  <c:v>21.664000000000001</c:v>
                </c:pt>
                <c:pt idx="6">
                  <c:v>19.495999999999999</c:v>
                </c:pt>
                <c:pt idx="7">
                  <c:v>19.55528524908668</c:v>
                </c:pt>
                <c:pt idx="8">
                  <c:v>19.121394219362397</c:v>
                </c:pt>
                <c:pt idx="9">
                  <c:v>17.368542633520082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DONANTE CADAVÉRICO</c:v>
                </c:pt>
              </c:strCache>
            </c:strRef>
          </c:tx>
          <c:spPr>
            <a:ln w="3809">
              <a:solidFill>
                <a:srgbClr val="969696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0"/>
            <c:spPr>
              <a:gradFill>
                <a:gsLst>
                  <a:gs pos="82000">
                    <a:schemeClr val="accent1">
                      <a:shade val="30000"/>
                      <a:satMod val="115000"/>
                    </a:schemeClr>
                  </a:gs>
                  <a:gs pos="6000">
                    <a:schemeClr val="accent1">
                      <a:shade val="67500"/>
                      <a:satMod val="115000"/>
                    </a:schemeClr>
                  </a:gs>
                  <a:gs pos="8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18.57</c:v>
                </c:pt>
                <c:pt idx="1">
                  <c:v>20.76</c:v>
                </c:pt>
                <c:pt idx="2">
                  <c:v>20.85</c:v>
                </c:pt>
                <c:pt idx="3">
                  <c:v>21.992000000000001</c:v>
                </c:pt>
                <c:pt idx="4">
                  <c:v>22.151</c:v>
                </c:pt>
                <c:pt idx="5">
                  <c:v>23.099</c:v>
                </c:pt>
                <c:pt idx="6">
                  <c:v>20.852</c:v>
                </c:pt>
                <c:pt idx="7">
                  <c:v>20.904861786521987</c:v>
                </c:pt>
                <c:pt idx="8">
                  <c:v>20.448870798052656</c:v>
                </c:pt>
                <c:pt idx="9">
                  <c:v>18.627968453948359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130011520"/>
        <c:axId val="130013056"/>
      </c:stockChart>
      <c:catAx>
        <c:axId val="1300115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1427">
            <a:noFill/>
          </a:ln>
        </c:spPr>
        <c:txPr>
          <a:bodyPr rot="0" vert="horz"/>
          <a:lstStyle/>
          <a:p>
            <a:pPr>
              <a:defRPr sz="198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00130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0013056"/>
        <c:scaling>
          <c:orientation val="minMax"/>
          <c:max val="35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TRASPLANTES POR MILLÓN DE HAB./AÑO .         </a:t>
                </a:r>
              </a:p>
            </c:rich>
          </c:tx>
          <c:layout>
            <c:manualLayout>
              <c:xMode val="edge"/>
              <c:yMode val="edge"/>
              <c:x val="0"/>
              <c:y val="0.16828478964401294"/>
            </c:manualLayout>
          </c:layout>
          <c:overlay val="0"/>
          <c:spPr>
            <a:noFill/>
            <a:ln w="30473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11427">
            <a:noFill/>
          </a:ln>
        </c:spPr>
        <c:txPr>
          <a:bodyPr rot="0" vert="horz"/>
          <a:lstStyle/>
          <a:p>
            <a:pPr>
              <a:defRPr sz="174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0011520"/>
        <c:crosses val="autoZero"/>
        <c:crossBetween val="between"/>
        <c:majorUnit val="5"/>
        <c:minorUnit val="1"/>
      </c:valAx>
      <c:spPr>
        <a:noFill/>
        <a:ln w="30473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200"/>
            </a:pPr>
            <a:endParaRPr lang="es-AR"/>
          </a:p>
        </c:txPr>
      </c:legendEntry>
      <c:layout>
        <c:manualLayout>
          <c:xMode val="edge"/>
          <c:yMode val="edge"/>
          <c:x val="9.4443045007257378E-2"/>
          <c:y val="9.3196074454858877E-2"/>
          <c:w val="0.26721192359266877"/>
          <c:h val="4.317112096710195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891257995735625E-2"/>
          <c:y val="4.2071197411003236E-2"/>
          <c:w val="0.8944562899786781"/>
          <c:h val="0.83656957928802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282">
              <a:noFill/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5.7</c:v>
                </c:pt>
                <c:pt idx="1">
                  <c:v>5.05</c:v>
                </c:pt>
                <c:pt idx="2">
                  <c:v>6.28</c:v>
                </c:pt>
                <c:pt idx="3">
                  <c:v>6.7560000000000002</c:v>
                </c:pt>
                <c:pt idx="4">
                  <c:v>6.9870000000000001</c:v>
                </c:pt>
                <c:pt idx="5">
                  <c:v>8.0749999999999993</c:v>
                </c:pt>
                <c:pt idx="6">
                  <c:v>10.628</c:v>
                </c:pt>
                <c:pt idx="7">
                  <c:v>9.8723153268553556</c:v>
                </c:pt>
                <c:pt idx="8">
                  <c:v>9.888181425693384</c:v>
                </c:pt>
                <c:pt idx="9">
                  <c:v>10.289641219080554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282">
              <a:noFill/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4.28</c:v>
                </c:pt>
                <c:pt idx="1">
                  <c:v>3.73</c:v>
                </c:pt>
                <c:pt idx="2">
                  <c:v>4.8</c:v>
                </c:pt>
                <c:pt idx="3">
                  <c:v>5.2320000000000002</c:v>
                </c:pt>
                <c:pt idx="4">
                  <c:v>5.4450000000000003</c:v>
                </c:pt>
                <c:pt idx="5">
                  <c:v>6.4210000000000003</c:v>
                </c:pt>
                <c:pt idx="6">
                  <c:v>8.73</c:v>
                </c:pt>
                <c:pt idx="7">
                  <c:v>8.0548699638269863</c:v>
                </c:pt>
                <c:pt idx="8">
                  <c:v>8.0786257005660449</c:v>
                </c:pt>
                <c:pt idx="9">
                  <c:v>8.4517109978394078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DONANTE VIVO</c:v>
                </c:pt>
              </c:strCache>
            </c:strRef>
          </c:tx>
          <c:spPr>
            <a:ln w="3809">
              <a:solidFill>
                <a:srgbClr val="80808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1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4.95</c:v>
                </c:pt>
                <c:pt idx="1">
                  <c:v>4.3499999999999996</c:v>
                </c:pt>
                <c:pt idx="2">
                  <c:v>5.51</c:v>
                </c:pt>
                <c:pt idx="3">
                  <c:v>5.9580000000000002</c:v>
                </c:pt>
                <c:pt idx="4">
                  <c:v>6.18</c:v>
                </c:pt>
                <c:pt idx="5">
                  <c:v>7.2119999999999997</c:v>
                </c:pt>
                <c:pt idx="6">
                  <c:v>9.6440000000000001</c:v>
                </c:pt>
                <c:pt idx="7">
                  <c:v>8.9290945523148846</c:v>
                </c:pt>
                <c:pt idx="8">
                  <c:v>8.9492790567441336</c:v>
                </c:pt>
                <c:pt idx="9">
                  <c:v>9.3369250748238688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129938560"/>
        <c:axId val="129940096"/>
      </c:stockChart>
      <c:catAx>
        <c:axId val="1299385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523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6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9400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9940096"/>
        <c:scaling>
          <c:orientation val="minMax"/>
          <c:max val="3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8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TRASPLANTES POR MILLÓN DE HAB./AÑO .                 </a:t>
                </a:r>
              </a:p>
            </c:rich>
          </c:tx>
          <c:layout>
            <c:manualLayout>
              <c:xMode val="edge"/>
              <c:yMode val="edge"/>
              <c:x val="0"/>
              <c:y val="0.20226537216828477"/>
            </c:manualLayout>
          </c:layout>
          <c:overlay val="0"/>
          <c:spPr>
            <a:noFill/>
            <a:ln w="30473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1523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62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938560"/>
        <c:crosses val="autoZero"/>
        <c:crossBetween val="between"/>
        <c:majorUnit val="5"/>
        <c:minorUnit val="1"/>
      </c:valAx>
      <c:spPr>
        <a:noFill/>
        <a:ln w="30473">
          <a:noFill/>
        </a:ln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8.225743115690147E-2"/>
          <c:y val="0.13040110747634709"/>
          <c:w val="0.20896119422087386"/>
          <c:h val="4.3171120967101954E-2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2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023454157782518E-2"/>
          <c:y val="3.7591944344023069E-2"/>
          <c:w val="0.89339019189765467"/>
          <c:h val="0.8343300032624700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L.SUP</c:v>
                </c:pt>
              </c:strCache>
            </c:strRef>
          </c:tx>
          <c:spPr>
            <a:ln w="34282">
              <a:noFill/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25.1</c:v>
                </c:pt>
                <c:pt idx="1">
                  <c:v>26.73</c:v>
                </c:pt>
                <c:pt idx="2">
                  <c:v>28</c:v>
                </c:pt>
                <c:pt idx="3">
                  <c:v>29.619869999999999</c:v>
                </c:pt>
                <c:pt idx="4">
                  <c:v>30.003399999999999</c:v>
                </c:pt>
                <c:pt idx="5">
                  <c:v>32.029150000000001</c:v>
                </c:pt>
                <c:pt idx="6">
                  <c:v>32.208300000000001</c:v>
                </c:pt>
                <c:pt idx="7">
                  <c:v>31.519030593303672</c:v>
                </c:pt>
                <c:pt idx="8">
                  <c:v>31.061970388374355</c:v>
                </c:pt>
                <c:pt idx="9">
                  <c:v>29.579986232415479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LINF.</c:v>
                </c:pt>
              </c:strCache>
            </c:strRef>
          </c:tx>
          <c:spPr>
            <a:ln w="34282">
              <a:noFill/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22.04</c:v>
                </c:pt>
                <c:pt idx="1">
                  <c:v>23.58</c:v>
                </c:pt>
                <c:pt idx="2">
                  <c:v>24.8</c:v>
                </c:pt>
                <c:pt idx="3">
                  <c:v>26.349969999999999</c:v>
                </c:pt>
                <c:pt idx="4">
                  <c:v>26.730399999999999</c:v>
                </c:pt>
                <c:pt idx="5">
                  <c:v>28.66395</c:v>
                </c:pt>
                <c:pt idx="6">
                  <c:v>28.851900000000001</c:v>
                </c:pt>
                <c:pt idx="7">
                  <c:v>28.217354836255058</c:v>
                </c:pt>
                <c:pt idx="8">
                  <c:v>27.80206913892912</c:v>
                </c:pt>
                <c:pt idx="9">
                  <c:v>26.41684068826099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TODOS LOS TIPOS</c:v>
                </c:pt>
              </c:strCache>
            </c:strRef>
          </c:tx>
          <c:spPr>
            <a:ln w="3809">
              <a:solidFill>
                <a:srgbClr val="969696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3"/>
            <c:spPr>
              <a:gradFill>
                <a:gsLst>
                  <a:gs pos="93000">
                    <a:srgbClr val="C00000"/>
                  </a:gs>
                  <a:gs pos="64000">
                    <a:srgbClr val="FF6E6E"/>
                  </a:gs>
                  <a:gs pos="0">
                    <a:srgbClr val="FFE1E1"/>
                  </a:gs>
                </a:gsLst>
                <a:lin ang="5400000" scaled="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23.53</c:v>
                </c:pt>
                <c:pt idx="1">
                  <c:v>25.11</c:v>
                </c:pt>
                <c:pt idx="2">
                  <c:v>26.36</c:v>
                </c:pt>
                <c:pt idx="3">
                  <c:v>27.949100000000001</c:v>
                </c:pt>
                <c:pt idx="4">
                  <c:v>28.331499999999998</c:v>
                </c:pt>
                <c:pt idx="5">
                  <c:v>30.311499999999999</c:v>
                </c:pt>
                <c:pt idx="6">
                  <c:v>30.4955</c:v>
                </c:pt>
                <c:pt idx="7">
                  <c:v>29.833956338836874</c:v>
                </c:pt>
                <c:pt idx="8">
                  <c:v>29.398149854796788</c:v>
                </c:pt>
                <c:pt idx="9">
                  <c:v>27.96489352877223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130045440"/>
        <c:axId val="130046976"/>
      </c:stockChart>
      <c:catAx>
        <c:axId val="1300454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00469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0046976"/>
        <c:scaling>
          <c:orientation val="minMax"/>
          <c:max val="3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TRASPLANTES POR MILLÓN DE HAB./AÑO .         </a:t>
                </a:r>
              </a:p>
            </c:rich>
          </c:tx>
          <c:layout>
            <c:manualLayout>
              <c:xMode val="edge"/>
              <c:yMode val="edge"/>
              <c:x val="0"/>
              <c:y val="0.16990291262135923"/>
            </c:manualLayout>
          </c:layout>
          <c:overlay val="0"/>
          <c:spPr>
            <a:noFill/>
            <a:ln w="30473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152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0045440"/>
        <c:crosses val="autoZero"/>
        <c:crossBetween val="between"/>
        <c:majorUnit val="5"/>
        <c:minorUnit val="1"/>
      </c:valAx>
      <c:spPr>
        <a:noFill/>
        <a:ln w="1523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300303658421192E-2"/>
          <c:y val="3.0104712041884821E-2"/>
          <c:w val="0.89389975591255488"/>
          <c:h val="0.9044502617801047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dLbls>
            <c:dLbl>
              <c:idx val="8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011" b="0" i="0" u="none" strike="noStrike" baseline="0">
                      <a:solidFill>
                        <a:schemeClr val="tx1"/>
                      </a:solidFill>
                      <a:latin typeface="?? ?????"/>
                      <a:ea typeface="?? ?????"/>
                      <a:cs typeface="?? ?????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23899">
                <a:noFill/>
              </a:ln>
            </c:spPr>
            <c:txPr>
              <a:bodyPr/>
              <a:lstStyle/>
              <a:p>
                <a:pPr>
                  <a:defRPr sz="1011" b="0" i="0" u="none" strike="noStrike" baseline="0">
                    <a:solidFill>
                      <a:schemeClr val="tx1"/>
                    </a:solidFill>
                    <a:latin typeface="?? ?????"/>
                    <a:ea typeface="?? ?????"/>
                    <a:cs typeface="?? ?????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plus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3.6589999999999998</c:v>
                </c:pt>
                <c:pt idx="1">
                  <c:v>3.968</c:v>
                </c:pt>
                <c:pt idx="2">
                  <c:v>4.085</c:v>
                </c:pt>
                <c:pt idx="3">
                  <c:v>4.109</c:v>
                </c:pt>
                <c:pt idx="4">
                  <c:v>4.0030000000000001</c:v>
                </c:pt>
                <c:pt idx="5">
                  <c:v>4.2679999999999998</c:v>
                </c:pt>
                <c:pt idx="6">
                  <c:v>4.202</c:v>
                </c:pt>
                <c:pt idx="7">
                  <c:v>4.3395999999999999</c:v>
                </c:pt>
                <c:pt idx="8">
                  <c:v>4.3279329401584556</c:v>
                </c:pt>
                <c:pt idx="9">
                  <c:v>4.0648046310326338</c:v>
                </c:pt>
                <c:pt idx="10">
                  <c:v>4.1358904298161052</c:v>
                </c:pt>
                <c:pt idx="11">
                  <c:v>3.8830183524545463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dLbls>
            <c:numFmt formatCode="0.00" sourceLinked="0"/>
            <c:spPr>
              <a:solidFill>
                <a:srgbClr val="FFFFFF"/>
              </a:solidFill>
              <a:ln w="23899">
                <a:noFill/>
              </a:ln>
            </c:spPr>
            <c:txPr>
              <a:bodyPr/>
              <a:lstStyle/>
              <a:p>
                <a:pPr>
                  <a:defRPr sz="1011" b="0" i="0" u="none" strike="noStrike" baseline="0">
                    <a:solidFill>
                      <a:schemeClr val="tx1"/>
                    </a:solidFill>
                    <a:latin typeface="?? ?????"/>
                    <a:ea typeface="?? ?????"/>
                    <a:cs typeface="?? ?????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both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3.1629999999999998</c:v>
                </c:pt>
                <c:pt idx="1">
                  <c:v>3.4649999999999999</c:v>
                </c:pt>
                <c:pt idx="2">
                  <c:v>3.577</c:v>
                </c:pt>
                <c:pt idx="3">
                  <c:v>3.6139999999999999</c:v>
                </c:pt>
                <c:pt idx="4">
                  <c:v>3.52</c:v>
                </c:pt>
                <c:pt idx="5">
                  <c:v>3.7749999999999999</c:v>
                </c:pt>
                <c:pt idx="6">
                  <c:v>3.718</c:v>
                </c:pt>
                <c:pt idx="7">
                  <c:v>3.8548</c:v>
                </c:pt>
                <c:pt idx="8">
                  <c:v>3.8499494937767103</c:v>
                </c:pt>
                <c:pt idx="9">
                  <c:v>3.6064146081510691</c:v>
                </c:pt>
                <c:pt idx="10">
                  <c:v>3.6750631667219729</c:v>
                </c:pt>
                <c:pt idx="11">
                  <c:v>3.4398896996257222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6887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12700">
                <a:solidFill>
                  <a:srgbClr val="74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.00" sourceLinked="0"/>
              <c:spPr>
                <a:solidFill>
                  <a:schemeClr val="bg1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0" sourceLinked="0"/>
              <c:spPr>
                <a:solidFill>
                  <a:srgbClr val="FFFFFF"/>
                </a:solidFill>
                <a:ln w="23899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 w="23899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3.4049999999999998</c:v>
                </c:pt>
                <c:pt idx="1">
                  <c:v>3.71</c:v>
                </c:pt>
                <c:pt idx="2">
                  <c:v>3.8250000000000002</c:v>
                </c:pt>
                <c:pt idx="3">
                  <c:v>3.8559999999999999</c:v>
                </c:pt>
                <c:pt idx="4">
                  <c:v>3.7559999999999998</c:v>
                </c:pt>
                <c:pt idx="5">
                  <c:v>4.016</c:v>
                </c:pt>
                <c:pt idx="6">
                  <c:v>3.9548000000000001</c:v>
                </c:pt>
                <c:pt idx="7">
                  <c:v>4.0918000000000001</c:v>
                </c:pt>
                <c:pt idx="8">
                  <c:v>4.0837007984593612</c:v>
                </c:pt>
                <c:pt idx="9">
                  <c:v>3.8304720680007267</c:v>
                </c:pt>
                <c:pt idx="10">
                  <c:v>3.9003771482382397</c:v>
                </c:pt>
                <c:pt idx="11">
                  <c:v>3.6564247132127505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</c:spPr>
        </c:hiLowLines>
        <c:axId val="130092416"/>
        <c:axId val="130110592"/>
      </c:stockChart>
      <c:catAx>
        <c:axId val="1300924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0110592"/>
        <c:crossesAt val="2.5"/>
        <c:auto val="1"/>
        <c:lblAlgn val="ctr"/>
        <c:lblOffset val="0"/>
        <c:tickLblSkip val="1"/>
        <c:tickMarkSkip val="1"/>
        <c:noMultiLvlLbl val="0"/>
      </c:catAx>
      <c:valAx>
        <c:axId val="130110592"/>
        <c:scaling>
          <c:orientation val="minMax"/>
          <c:max val="5"/>
          <c:min val="2.5"/>
        </c:scaling>
        <c:delete val="0"/>
        <c:axPos val="l"/>
        <c:title>
          <c:tx>
            <c:rich>
              <a:bodyPr/>
              <a:lstStyle/>
              <a:p>
                <a:pPr>
                  <a:defRPr sz="112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 dirty="0" smtClean="0"/>
                  <a:t>TRASPLANTES  </a:t>
                </a:r>
                <a:r>
                  <a:rPr lang="es-AR" dirty="0"/>
                  <a:t>POR 100 P/AER</a:t>
                </a:r>
              </a:p>
            </c:rich>
          </c:tx>
          <c:layout>
            <c:manualLayout>
              <c:xMode val="edge"/>
              <c:yMode val="edge"/>
              <c:x val="0"/>
              <c:y val="0.31151832460732987"/>
            </c:manualLayout>
          </c:layout>
          <c:overlay val="0"/>
          <c:spPr>
            <a:noFill/>
            <a:ln w="23899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11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0092416"/>
        <c:crosses val="autoZero"/>
        <c:crossBetween val="between"/>
        <c:majorUnit val="0.5"/>
        <c:minorUnit val="0.1"/>
      </c:valAx>
      <c:spPr>
        <a:noFill/>
        <a:ln w="1195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3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073529411764705E-2"/>
          <c:y val="2.0942408376963352E-2"/>
          <c:w val="0.90992647058823539"/>
          <c:h val="0.73691099476439781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30294">
              <a:noFill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  <c:spPr>
              <a:ln w="13464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Sheet1!$A$2:$A$26</c:f>
              <c:strCache>
                <c:ptCount val="25"/>
                <c:pt idx="0">
                  <c:v>NEUQUÉN</c:v>
                </c:pt>
                <c:pt idx="1">
                  <c:v>RÍO NEGRO</c:v>
                </c:pt>
                <c:pt idx="2">
                  <c:v>TUCUMÁN</c:v>
                </c:pt>
                <c:pt idx="3">
                  <c:v>SAN JUAN</c:v>
                </c:pt>
                <c:pt idx="4">
                  <c:v>SANTIAGO</c:v>
                </c:pt>
                <c:pt idx="5">
                  <c:v>SAN LUIS</c:v>
                </c:pt>
                <c:pt idx="6">
                  <c:v>MENDOZA</c:v>
                </c:pt>
                <c:pt idx="7">
                  <c:v>SALTA </c:v>
                </c:pt>
                <c:pt idx="8">
                  <c:v>JUJUY</c:v>
                </c:pt>
                <c:pt idx="9">
                  <c:v>CATAMARCA</c:v>
                </c:pt>
                <c:pt idx="10">
                  <c:v>LA RIOJA</c:v>
                </c:pt>
                <c:pt idx="11">
                  <c:v>TIERRA D. FUEGO</c:v>
                </c:pt>
                <c:pt idx="12">
                  <c:v>CHUBUT</c:v>
                </c:pt>
                <c:pt idx="13">
                  <c:v>CÓRDOBA</c:v>
                </c:pt>
                <c:pt idx="14">
                  <c:v>MISIONES </c:v>
                </c:pt>
                <c:pt idx="15">
                  <c:v>BUENOS AIRES</c:v>
                </c:pt>
                <c:pt idx="16">
                  <c:v>CHACO</c:v>
                </c:pt>
                <c:pt idx="17">
                  <c:v>SANTA CRUZ</c:v>
                </c:pt>
                <c:pt idx="18">
                  <c:v>CORRIENTES</c:v>
                </c:pt>
                <c:pt idx="19">
                  <c:v>LA PAMPA</c:v>
                </c:pt>
                <c:pt idx="20">
                  <c:v>SANTA FE</c:v>
                </c:pt>
                <c:pt idx="21">
                  <c:v>ENTRE RÍOS</c:v>
                </c:pt>
                <c:pt idx="22">
                  <c:v>FORMOSA</c:v>
                </c:pt>
                <c:pt idx="23">
                  <c:v>CAPITAL</c:v>
                </c:pt>
                <c:pt idx="24">
                  <c:v>TOTAL PAÍS</c:v>
                </c:pt>
              </c:strCache>
            </c:strRef>
          </c:cat>
          <c:val>
            <c:numRef>
              <c:f>Sheet1!$B$2:$B$26</c:f>
              <c:numCache>
                <c:formatCode>0.000</c:formatCode>
                <c:ptCount val="25"/>
                <c:pt idx="0">
                  <c:v>1091.2253097977136</c:v>
                </c:pt>
                <c:pt idx="1">
                  <c:v>1055.5482073708004</c:v>
                </c:pt>
                <c:pt idx="2">
                  <c:v>1003.3988367687153</c:v>
                </c:pt>
                <c:pt idx="3">
                  <c:v>1012.2995959323133</c:v>
                </c:pt>
                <c:pt idx="4">
                  <c:v>974.5987439556958</c:v>
                </c:pt>
                <c:pt idx="5">
                  <c:v>991.16871918706056</c:v>
                </c:pt>
                <c:pt idx="6">
                  <c:v>910.17510566451051</c:v>
                </c:pt>
                <c:pt idx="7">
                  <c:v>904.37620657094647</c:v>
                </c:pt>
                <c:pt idx="8">
                  <c:v>907.37779049702351</c:v>
                </c:pt>
                <c:pt idx="9">
                  <c:v>930.02576339184714</c:v>
                </c:pt>
                <c:pt idx="10">
                  <c:v>908.64237158712183</c:v>
                </c:pt>
                <c:pt idx="11">
                  <c:v>890.11631578018626</c:v>
                </c:pt>
                <c:pt idx="12">
                  <c:v>748.81800069660358</c:v>
                </c:pt>
                <c:pt idx="13">
                  <c:v>686.95570483073743</c:v>
                </c:pt>
                <c:pt idx="14">
                  <c:v>693.21136583037969</c:v>
                </c:pt>
                <c:pt idx="15">
                  <c:v>643.70453179388471</c:v>
                </c:pt>
                <c:pt idx="16">
                  <c:v>683.03134892016408</c:v>
                </c:pt>
                <c:pt idx="17">
                  <c:v>719.65452983575506</c:v>
                </c:pt>
                <c:pt idx="18">
                  <c:v>619.96724024639718</c:v>
                </c:pt>
                <c:pt idx="19">
                  <c:v>637.56827001020076</c:v>
                </c:pt>
                <c:pt idx="20">
                  <c:v>557.36472995177951</c:v>
                </c:pt>
                <c:pt idx="21">
                  <c:v>556.10448448912189</c:v>
                </c:pt>
                <c:pt idx="22">
                  <c:v>578.42125985692269</c:v>
                </c:pt>
                <c:pt idx="23">
                  <c:v>513.88224141182616</c:v>
                </c:pt>
                <c:pt idx="24">
                  <c:v>672.06355627392361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30294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  <c:spPr>
              <a:ln w="13464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Sheet1!$A$2:$A$26</c:f>
              <c:strCache>
                <c:ptCount val="25"/>
                <c:pt idx="0">
                  <c:v>NEUQUÉN</c:v>
                </c:pt>
                <c:pt idx="1">
                  <c:v>RÍO NEGRO</c:v>
                </c:pt>
                <c:pt idx="2">
                  <c:v>TUCUMÁN</c:v>
                </c:pt>
                <c:pt idx="3">
                  <c:v>SAN JUAN</c:v>
                </c:pt>
                <c:pt idx="4">
                  <c:v>SANTIAGO</c:v>
                </c:pt>
                <c:pt idx="5">
                  <c:v>SAN LUIS</c:v>
                </c:pt>
                <c:pt idx="6">
                  <c:v>MENDOZA</c:v>
                </c:pt>
                <c:pt idx="7">
                  <c:v>SALTA </c:v>
                </c:pt>
                <c:pt idx="8">
                  <c:v>JUJUY</c:v>
                </c:pt>
                <c:pt idx="9">
                  <c:v>CATAMARCA</c:v>
                </c:pt>
                <c:pt idx="10">
                  <c:v>LA RIOJA</c:v>
                </c:pt>
                <c:pt idx="11">
                  <c:v>TIERRA D. FUEGO</c:v>
                </c:pt>
                <c:pt idx="12">
                  <c:v>CHUBUT</c:v>
                </c:pt>
                <c:pt idx="13">
                  <c:v>CÓRDOBA</c:v>
                </c:pt>
                <c:pt idx="14">
                  <c:v>MISIONES </c:v>
                </c:pt>
                <c:pt idx="15">
                  <c:v>BUENOS AIRES</c:v>
                </c:pt>
                <c:pt idx="16">
                  <c:v>CHACO</c:v>
                </c:pt>
                <c:pt idx="17">
                  <c:v>SANTA CRUZ</c:v>
                </c:pt>
                <c:pt idx="18">
                  <c:v>CORRIENTES</c:v>
                </c:pt>
                <c:pt idx="19">
                  <c:v>LA PAMPA</c:v>
                </c:pt>
                <c:pt idx="20">
                  <c:v>SANTA FE</c:v>
                </c:pt>
                <c:pt idx="21">
                  <c:v>ENTRE RÍOS</c:v>
                </c:pt>
                <c:pt idx="22">
                  <c:v>FORMOSA</c:v>
                </c:pt>
                <c:pt idx="23">
                  <c:v>CAPITAL</c:v>
                </c:pt>
                <c:pt idx="24">
                  <c:v>TOTAL PAÍS</c:v>
                </c:pt>
              </c:strCache>
            </c:strRef>
          </c:cat>
          <c:val>
            <c:numRef>
              <c:f>Sheet1!$C$2:$C$26</c:f>
              <c:numCache>
                <c:formatCode>0.000</c:formatCode>
                <c:ptCount val="25"/>
                <c:pt idx="0">
                  <c:v>925.57698680140709</c:v>
                </c:pt>
                <c:pt idx="1">
                  <c:v>907.19279256717482</c:v>
                </c:pt>
                <c:pt idx="2">
                  <c:v>903.08668325453368</c:v>
                </c:pt>
                <c:pt idx="3">
                  <c:v>867.829062058217</c:v>
                </c:pt>
                <c:pt idx="4">
                  <c:v>842.66616755268672</c:v>
                </c:pt>
                <c:pt idx="5">
                  <c:v>817.60526759003824</c:v>
                </c:pt>
                <c:pt idx="6">
                  <c:v>826.16313261810376</c:v>
                </c:pt>
                <c:pt idx="7">
                  <c:v>796.22818309659772</c:v>
                </c:pt>
                <c:pt idx="8">
                  <c:v>764.36731115565408</c:v>
                </c:pt>
                <c:pt idx="9">
                  <c:v>741.7167323587239</c:v>
                </c:pt>
                <c:pt idx="10">
                  <c:v>713.46171413768309</c:v>
                </c:pt>
                <c:pt idx="11">
                  <c:v>590.38957032530573</c:v>
                </c:pt>
                <c:pt idx="12">
                  <c:v>607.53170996418578</c:v>
                </c:pt>
                <c:pt idx="13">
                  <c:v>634.74982854341044</c:v>
                </c:pt>
                <c:pt idx="14">
                  <c:v>592.63058496899407</c:v>
                </c:pt>
                <c:pt idx="15">
                  <c:v>619.93100596564034</c:v>
                </c:pt>
                <c:pt idx="16">
                  <c:v>582.67183903743489</c:v>
                </c:pt>
                <c:pt idx="17">
                  <c:v>528.17115721824234</c:v>
                </c:pt>
                <c:pt idx="18">
                  <c:v>524.62283682721886</c:v>
                </c:pt>
                <c:pt idx="19">
                  <c:v>483.49192295729972</c:v>
                </c:pt>
                <c:pt idx="20">
                  <c:v>509.62841451879569</c:v>
                </c:pt>
                <c:pt idx="21">
                  <c:v>478.63125080831571</c:v>
                </c:pt>
                <c:pt idx="22">
                  <c:v>452.06169452316391</c:v>
                </c:pt>
                <c:pt idx="23">
                  <c:v>468.18364273694567</c:v>
                </c:pt>
                <c:pt idx="24">
                  <c:v>656.73688311280318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0294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gradFill flip="none" rotWithShape="1">
                <a:gsLst>
                  <a:gs pos="0">
                    <a:srgbClr val="BBE0E3">
                      <a:shade val="30000"/>
                      <a:satMod val="115000"/>
                    </a:srgbClr>
                  </a:gs>
                  <a:gs pos="41000">
                    <a:srgbClr val="BBE0E3">
                      <a:lumMod val="50000"/>
                    </a:srgbClr>
                  </a:gs>
                  <a:gs pos="100000">
                    <a:srgbClr val="BBE0E3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Sheet1!$A$2:$A$26</c:f>
              <c:strCache>
                <c:ptCount val="25"/>
                <c:pt idx="0">
                  <c:v>NEUQUÉN</c:v>
                </c:pt>
                <c:pt idx="1">
                  <c:v>RÍO NEGRO</c:v>
                </c:pt>
                <c:pt idx="2">
                  <c:v>TUCUMÁN</c:v>
                </c:pt>
                <c:pt idx="3">
                  <c:v>SAN JUAN</c:v>
                </c:pt>
                <c:pt idx="4">
                  <c:v>SANTIAGO</c:v>
                </c:pt>
                <c:pt idx="5">
                  <c:v>SAN LUIS</c:v>
                </c:pt>
                <c:pt idx="6">
                  <c:v>MENDOZA</c:v>
                </c:pt>
                <c:pt idx="7">
                  <c:v>SALTA </c:v>
                </c:pt>
                <c:pt idx="8">
                  <c:v>JUJUY</c:v>
                </c:pt>
                <c:pt idx="9">
                  <c:v>CATAMARCA</c:v>
                </c:pt>
                <c:pt idx="10">
                  <c:v>LA RIOJA</c:v>
                </c:pt>
                <c:pt idx="11">
                  <c:v>TIERRA D. FUEGO</c:v>
                </c:pt>
                <c:pt idx="12">
                  <c:v>CHUBUT</c:v>
                </c:pt>
                <c:pt idx="13">
                  <c:v>CÓRDOBA</c:v>
                </c:pt>
                <c:pt idx="14">
                  <c:v>MISIONES </c:v>
                </c:pt>
                <c:pt idx="15">
                  <c:v>BUENOS AIRES</c:v>
                </c:pt>
                <c:pt idx="16">
                  <c:v>CHACO</c:v>
                </c:pt>
                <c:pt idx="17">
                  <c:v>SANTA CRUZ</c:v>
                </c:pt>
                <c:pt idx="18">
                  <c:v>CORRIENTES</c:v>
                </c:pt>
                <c:pt idx="19">
                  <c:v>LA PAMPA</c:v>
                </c:pt>
                <c:pt idx="20">
                  <c:v>SANTA FE</c:v>
                </c:pt>
                <c:pt idx="21">
                  <c:v>ENTRE RÍOS</c:v>
                </c:pt>
                <c:pt idx="22">
                  <c:v>FORMOSA</c:v>
                </c:pt>
                <c:pt idx="23">
                  <c:v>CAPITAL</c:v>
                </c:pt>
                <c:pt idx="24">
                  <c:v>TOTAL PAÍS</c:v>
                </c:pt>
              </c:strCache>
            </c:strRef>
          </c:cat>
          <c:val>
            <c:numRef>
              <c:f>Sheet1!$D$2:$D$26</c:f>
              <c:numCache>
                <c:formatCode>0.000</c:formatCode>
                <c:ptCount val="25"/>
                <c:pt idx="0">
                  <c:v>1005.8519890975492</c:v>
                </c:pt>
                <c:pt idx="1">
                  <c:v>979.26888473557267</c:v>
                </c:pt>
                <c:pt idx="2">
                  <c:v>952.25238997968211</c:v>
                </c:pt>
                <c:pt idx="3">
                  <c:v>937.98388529837177</c:v>
                </c:pt>
                <c:pt idx="4">
                  <c:v>906.83708194141354</c:v>
                </c:pt>
                <c:pt idx="5">
                  <c:v>901.26815676995375</c:v>
                </c:pt>
                <c:pt idx="6">
                  <c:v>867.40619615294713</c:v>
                </c:pt>
                <c:pt idx="7">
                  <c:v>849.0124734668276</c:v>
                </c:pt>
                <c:pt idx="8">
                  <c:v>833.58067116748509</c:v>
                </c:pt>
                <c:pt idx="9">
                  <c:v>831.90095418095734</c:v>
                </c:pt>
                <c:pt idx="10">
                  <c:v>806.65692630601325</c:v>
                </c:pt>
                <c:pt idx="11">
                  <c:v>728.89410645067642</c:v>
                </c:pt>
                <c:pt idx="12">
                  <c:v>675.41950636295621</c:v>
                </c:pt>
                <c:pt idx="13">
                  <c:v>660.46552750464127</c:v>
                </c:pt>
                <c:pt idx="14">
                  <c:v>641.44662412625689</c:v>
                </c:pt>
                <c:pt idx="15">
                  <c:v>631.73365266541532</c:v>
                </c:pt>
                <c:pt idx="16">
                  <c:v>631.36043622903912</c:v>
                </c:pt>
                <c:pt idx="17">
                  <c:v>618.41579226350927</c:v>
                </c:pt>
                <c:pt idx="18">
                  <c:v>570.8070287352798</c:v>
                </c:pt>
                <c:pt idx="19">
                  <c:v>556.56817973802742</c:v>
                </c:pt>
                <c:pt idx="20">
                  <c:v>533.0956445812368</c:v>
                </c:pt>
                <c:pt idx="21">
                  <c:v>516.2806978806517</c:v>
                </c:pt>
                <c:pt idx="22">
                  <c:v>512.34192029085762</c:v>
                </c:pt>
                <c:pt idx="23">
                  <c:v>490.63378230763954</c:v>
                </c:pt>
                <c:pt idx="24">
                  <c:v>664.36695372702525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hiLowLines>
        <c:axId val="43765120"/>
        <c:axId val="43775104"/>
      </c:stockChart>
      <c:catAx>
        <c:axId val="437651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3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3775104"/>
        <c:crossesAt val="400"/>
        <c:auto val="1"/>
        <c:lblAlgn val="ctr"/>
        <c:lblOffset val="100"/>
        <c:tickLblSkip val="1"/>
        <c:tickMarkSkip val="1"/>
        <c:noMultiLvlLbl val="0"/>
      </c:catAx>
      <c:valAx>
        <c:axId val="43775104"/>
        <c:scaling>
          <c:orientation val="minMax"/>
          <c:max val="1200"/>
          <c:min val="400"/>
        </c:scaling>
        <c:delete val="0"/>
        <c:axPos val="l"/>
        <c:title>
          <c:tx>
            <c:rich>
              <a:bodyPr/>
              <a:lstStyle/>
              <a:p>
                <a:pPr>
                  <a:defRPr sz="124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PACIENTES POR MILLÓN DE HABITANTES</a:t>
                </a:r>
              </a:p>
            </c:rich>
          </c:tx>
          <c:layout>
            <c:manualLayout>
              <c:xMode val="edge"/>
              <c:yMode val="edge"/>
              <c:x val="9.1911764705882352E-4"/>
              <c:y val="0.11649214659685865"/>
            </c:manualLayout>
          </c:layout>
          <c:overlay val="0"/>
          <c:spPr>
            <a:noFill/>
            <a:ln w="26928">
              <a:noFill/>
            </a:ln>
          </c:spPr>
        </c:title>
        <c:numFmt formatCode="0" sourceLinked="0"/>
        <c:majorTickMark val="in"/>
        <c:minorTickMark val="none"/>
        <c:tickLblPos val="nextTo"/>
        <c:spPr>
          <a:ln w="33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3765120"/>
        <c:crosses val="autoZero"/>
        <c:crossBetween val="between"/>
        <c:majorUnit val="100"/>
        <c:minorUnit val="20"/>
      </c:valAx>
      <c:spPr>
        <a:noFill/>
        <a:ln w="134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2650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34958452744388E-2"/>
          <c:y val="1.6501037285753441E-2"/>
          <c:w val="0.90250344881626965"/>
          <c:h val="0.9044502617801047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4.1025425998500404</c:v>
                </c:pt>
                <c:pt idx="1">
                  <c:v>4.465306136033349</c:v>
                </c:pt>
                <c:pt idx="2">
                  <c:v>4.3937498296217958</c:v>
                </c:pt>
                <c:pt idx="3">
                  <c:v>4.4508342602338562</c:v>
                </c:pt>
                <c:pt idx="4">
                  <c:v>4.3337659174372334</c:v>
                </c:pt>
                <c:pt idx="5">
                  <c:v>4.7386373223434317</c:v>
                </c:pt>
                <c:pt idx="6">
                  <c:v>4.7394833076702279</c:v>
                </c:pt>
                <c:pt idx="7">
                  <c:v>4.866195969172824</c:v>
                </c:pt>
                <c:pt idx="8">
                  <c:v>4.8552677746460136</c:v>
                </c:pt>
                <c:pt idx="9">
                  <c:v>4.6706706093999415</c:v>
                </c:pt>
                <c:pt idx="10">
                  <c:v>4.6600983575977146</c:v>
                </c:pt>
                <c:pt idx="11">
                  <c:v>4.4422464990000003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3.5001975552525924</c:v>
                </c:pt>
                <c:pt idx="1">
                  <c:v>3.8489973145479985</c:v>
                </c:pt>
                <c:pt idx="2">
                  <c:v>3.7828688939999129</c:v>
                </c:pt>
                <c:pt idx="3">
                  <c:v>3.8524744408911578</c:v>
                </c:pt>
                <c:pt idx="4">
                  <c:v>3.7482107948756114</c:v>
                </c:pt>
                <c:pt idx="5">
                  <c:v>4.1311742454131544</c:v>
                </c:pt>
                <c:pt idx="6">
                  <c:v>4.1356608035332387</c:v>
                </c:pt>
                <c:pt idx="7">
                  <c:v>4.2609312927907776</c:v>
                </c:pt>
                <c:pt idx="8">
                  <c:v>4.2567515278942114</c:v>
                </c:pt>
                <c:pt idx="9">
                  <c:v>4.0884849592061343</c:v>
                </c:pt>
                <c:pt idx="10">
                  <c:v>4.0807766248610315</c:v>
                </c:pt>
                <c:pt idx="11">
                  <c:v>3.880361261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6887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>
                <a:gsLst>
                  <a:gs pos="9500">
                    <a:srgbClr val="E2FEE2"/>
                  </a:gs>
                  <a:gs pos="82001">
                    <a:srgbClr val="00FF99"/>
                  </a:gs>
                </a:gsLst>
                <a:lin ang="5400000" scaled="0"/>
              </a:gradFill>
              <a:ln w="12700">
                <a:solidFill>
                  <a:srgbClr val="74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3.792427553082685</c:v>
                </c:pt>
                <c:pt idx="1">
                  <c:v>4.1485890559513701</c:v>
                </c:pt>
                <c:pt idx="2">
                  <c:v>4.0797554247906724</c:v>
                </c:pt>
                <c:pt idx="3">
                  <c:v>4.1435717028613723</c:v>
                </c:pt>
                <c:pt idx="4">
                  <c:v>4.0330361062770139</c:v>
                </c:pt>
                <c:pt idx="5">
                  <c:v>4.4271060442005483</c:v>
                </c:pt>
                <c:pt idx="6">
                  <c:v>4.4298699838474178</c:v>
                </c:pt>
                <c:pt idx="7">
                  <c:v>4.5560377354616159</c:v>
                </c:pt>
                <c:pt idx="8">
                  <c:v>4.5486382046527902</c:v>
                </c:pt>
                <c:pt idx="9">
                  <c:v>4.3723224222807566</c:v>
                </c:pt>
                <c:pt idx="10">
                  <c:v>4.3632382423352869</c:v>
                </c:pt>
                <c:pt idx="11">
                  <c:v>4.1541915569999999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</c:spPr>
        </c:hiLowLines>
        <c:axId val="129586304"/>
        <c:axId val="129587840"/>
      </c:stockChart>
      <c:catAx>
        <c:axId val="1295863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2987">
            <a:noFill/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587840"/>
        <c:crossesAt val="0"/>
        <c:auto val="1"/>
        <c:lblAlgn val="ctr"/>
        <c:lblOffset val="0"/>
        <c:tickLblSkip val="1"/>
        <c:tickMarkSkip val="1"/>
        <c:noMultiLvlLbl val="0"/>
      </c:catAx>
      <c:valAx>
        <c:axId val="129587840"/>
        <c:scaling>
          <c:orientation val="minMax"/>
          <c:max val="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1950">
            <a:noFill/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586304"/>
        <c:crosses val="autoZero"/>
        <c:crossBetween val="between"/>
        <c:majorUnit val="1"/>
        <c:minorUnit val="0.1"/>
      </c:valAx>
      <c:spPr>
        <a:noFill/>
        <a:ln w="11950">
          <a:noFill/>
          <a:prstDash val="solid"/>
        </a:ln>
        <a:effectLst>
          <a:glow rad="127000">
            <a:schemeClr val="bg1"/>
          </a:glow>
        </a:effectLst>
      </c:spPr>
    </c:plotArea>
    <c:legend>
      <c:legendPos val="r"/>
      <c:layout>
        <c:manualLayout>
          <c:xMode val="edge"/>
          <c:yMode val="edge"/>
          <c:x val="0.79155679645446553"/>
          <c:y val="0.77219752153468202"/>
          <c:w val="0.17116053429610389"/>
          <c:h val="6.45228235068488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3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2">
    <c:autoUpdate val="0"/>
  </c:externalData>
  <c:userShapes r:id="rId3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696610754706454E-2"/>
          <c:y val="3.0104712041884821E-2"/>
          <c:w val="0.90250344881626965"/>
          <c:h val="0.9044502617801047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1.3890177412140814</c:v>
                </c:pt>
                <c:pt idx="1">
                  <c:v>1.8877285458893023</c:v>
                </c:pt>
                <c:pt idx="2">
                  <c:v>2.7761649933361654</c:v>
                </c:pt>
                <c:pt idx="3">
                  <c:v>2.7106664047652864</c:v>
                </c:pt>
                <c:pt idx="4">
                  <c:v>2.4746250849282774</c:v>
                </c:pt>
                <c:pt idx="5">
                  <c:v>2.6411916518366101</c:v>
                </c:pt>
                <c:pt idx="6">
                  <c:v>2.5916772939530266</c:v>
                </c:pt>
                <c:pt idx="7">
                  <c:v>2.6670723668414835</c:v>
                </c:pt>
                <c:pt idx="8">
                  <c:v>2.8352457825587636</c:v>
                </c:pt>
                <c:pt idx="9">
                  <c:v>2.2124194605767813</c:v>
                </c:pt>
                <c:pt idx="10">
                  <c:v>2.4611594387494122</c:v>
                </c:pt>
                <c:pt idx="11">
                  <c:v>1.9592864431451666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6887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  <c:spPr>
              <a:ln w="11950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0.69553344442270504</c:v>
                </c:pt>
                <c:pt idx="1">
                  <c:v>1.1087426890599115</c:v>
                </c:pt>
                <c:pt idx="2">
                  <c:v>1.8331625095482018</c:v>
                </c:pt>
                <c:pt idx="3">
                  <c:v>1.8132670556242805</c:v>
                </c:pt>
                <c:pt idx="4">
                  <c:v>1.6718883466857877</c:v>
                </c:pt>
                <c:pt idx="5">
                  <c:v>1.8135144447413249</c:v>
                </c:pt>
                <c:pt idx="6">
                  <c:v>1.8235175151329934</c:v>
                </c:pt>
                <c:pt idx="7">
                  <c:v>1.8791461220076464</c:v>
                </c:pt>
                <c:pt idx="8">
                  <c:v>2.0260628422401568</c:v>
                </c:pt>
                <c:pt idx="9">
                  <c:v>1.5266686359443169</c:v>
                </c:pt>
                <c:pt idx="10">
                  <c:v>1.7387551469660947</c:v>
                </c:pt>
                <c:pt idx="11">
                  <c:v>1.3430153837254186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6887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gradFill>
                <a:gsLst>
                  <a:gs pos="0">
                    <a:srgbClr val="FF66FF"/>
                  </a:gs>
                  <a:gs pos="100000">
                    <a:srgbClr val="CC00CC"/>
                  </a:gs>
                </a:gsLst>
                <a:lin ang="5400000" scaled="0"/>
              </a:gradFill>
              <a:ln w="12700">
                <a:solidFill>
                  <a:srgbClr val="74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0.99871292492479014</c:v>
                </c:pt>
                <c:pt idx="1">
                  <c:v>1.4602305381002068</c:v>
                </c:pt>
                <c:pt idx="2">
                  <c:v>2.2685471656196343</c:v>
                </c:pt>
                <c:pt idx="3">
                  <c:v>2.2286469113221528</c:v>
                </c:pt>
                <c:pt idx="4">
                  <c:v>2.0441721554535959</c:v>
                </c:pt>
                <c:pt idx="5">
                  <c:v>2.1985766679138772</c:v>
                </c:pt>
                <c:pt idx="6">
                  <c:v>2.1825930621552385</c:v>
                </c:pt>
                <c:pt idx="7">
                  <c:v>2.2475598833155441</c:v>
                </c:pt>
                <c:pt idx="8">
                  <c:v>2.4054557730171027</c:v>
                </c:pt>
                <c:pt idx="9">
                  <c:v>1.8460107411977209</c:v>
                </c:pt>
                <c:pt idx="10">
                  <c:v>2.076709919780988</c:v>
                </c:pt>
                <c:pt idx="11">
                  <c:v>1.6296297252660878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tx1"/>
              </a:solidFill>
              <a:prstDash val="solid"/>
            </a:ln>
          </c:spPr>
        </c:hiLowLines>
        <c:axId val="129619456"/>
        <c:axId val="129620992"/>
      </c:stockChart>
      <c:catAx>
        <c:axId val="1296194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620992"/>
        <c:crossesAt val="0"/>
        <c:auto val="1"/>
        <c:lblAlgn val="ctr"/>
        <c:lblOffset val="0"/>
        <c:tickLblSkip val="1"/>
        <c:tickMarkSkip val="1"/>
        <c:noMultiLvlLbl val="0"/>
      </c:catAx>
      <c:valAx>
        <c:axId val="129620992"/>
        <c:scaling>
          <c:orientation val="minMax"/>
          <c:max val="5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12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 dirty="0" smtClean="0"/>
                  <a:t> TRASPLANTES  </a:t>
                </a:r>
                <a:r>
                  <a:rPr lang="es-AR" dirty="0"/>
                  <a:t>POR 100 P/AER</a:t>
                </a:r>
              </a:p>
            </c:rich>
          </c:tx>
          <c:layout>
            <c:manualLayout>
              <c:xMode val="edge"/>
              <c:yMode val="edge"/>
              <c:x val="0"/>
              <c:y val="0.31151832460732987"/>
            </c:manualLayout>
          </c:layout>
          <c:overlay val="0"/>
          <c:spPr>
            <a:noFill/>
            <a:ln w="23899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11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619456"/>
        <c:crosses val="autoZero"/>
        <c:crossBetween val="between"/>
        <c:majorUnit val="1"/>
        <c:minorUnit val="0.1"/>
      </c:valAx>
      <c:spPr>
        <a:noFill/>
        <a:ln w="11950">
          <a:solidFill>
            <a:schemeClr val="tx1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81878477467018618"/>
          <c:y val="0.81536707177702539"/>
          <c:w val="0.13387786504667334"/>
          <c:h val="0.1054202921574899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3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486830154405081E-2"/>
          <c:y val="2.0942408376963352E-2"/>
          <c:w val="0.92370572207084456"/>
          <c:h val="0.6570680628272253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9829">
              <a:noFill/>
            </a:ln>
          </c:spPr>
          <c:marker>
            <c:symbol val="none"/>
          </c:marker>
          <c:errBars>
            <c:errDir val="y"/>
            <c:errBarType val="plus"/>
            <c:errValType val="fixedVal"/>
            <c:noEndCap val="0"/>
            <c:val val="0"/>
            <c:spPr>
              <a:ln w="13257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Sheet1!$A$2:$A$26</c:f>
              <c:strCache>
                <c:ptCount val="25"/>
                <c:pt idx="0">
                  <c:v>C. FEDERAL</c:v>
                </c:pt>
                <c:pt idx="1">
                  <c:v>ENTRE RÍOS</c:v>
                </c:pt>
                <c:pt idx="2">
                  <c:v>SANTA FE</c:v>
                </c:pt>
                <c:pt idx="3">
                  <c:v>CÓRDOBA</c:v>
                </c:pt>
                <c:pt idx="4">
                  <c:v>FORMOSA</c:v>
                </c:pt>
                <c:pt idx="5">
                  <c:v>SANTA CRUZ</c:v>
                </c:pt>
                <c:pt idx="6">
                  <c:v>CHUBUT</c:v>
                </c:pt>
                <c:pt idx="7">
                  <c:v>TIERRA D. FUEGO</c:v>
                </c:pt>
                <c:pt idx="8">
                  <c:v>LA PAMPA</c:v>
                </c:pt>
                <c:pt idx="9">
                  <c:v>MISIONES </c:v>
                </c:pt>
                <c:pt idx="10">
                  <c:v>BUENOS AIRES</c:v>
                </c:pt>
                <c:pt idx="11">
                  <c:v>MENDOZA</c:v>
                </c:pt>
                <c:pt idx="12">
                  <c:v>SAN LUIS</c:v>
                </c:pt>
                <c:pt idx="13">
                  <c:v>CORRIENTES</c:v>
                </c:pt>
                <c:pt idx="14">
                  <c:v>LA RIOJA</c:v>
                </c:pt>
                <c:pt idx="15">
                  <c:v>TUCUMÁN</c:v>
                </c:pt>
                <c:pt idx="16">
                  <c:v>JUJUY</c:v>
                </c:pt>
                <c:pt idx="17">
                  <c:v>SALTA </c:v>
                </c:pt>
                <c:pt idx="18">
                  <c:v>NEUQUÉN</c:v>
                </c:pt>
                <c:pt idx="19">
                  <c:v>SAN JUAN</c:v>
                </c:pt>
                <c:pt idx="20">
                  <c:v>RÍO NEGRO</c:v>
                </c:pt>
                <c:pt idx="21">
                  <c:v>CHACO</c:v>
                </c:pt>
                <c:pt idx="22">
                  <c:v>CATAMARCA</c:v>
                </c:pt>
                <c:pt idx="23">
                  <c:v>SANTIAGO</c:v>
                </c:pt>
                <c:pt idx="24">
                  <c:v>TOTAL PAÍS 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8.3460354012718359</c:v>
                </c:pt>
                <c:pt idx="1">
                  <c:v>7.3783448885550085</c:v>
                </c:pt>
                <c:pt idx="2">
                  <c:v>6.5258309056633594</c:v>
                </c:pt>
                <c:pt idx="3">
                  <c:v>5.9474684709117875</c:v>
                </c:pt>
                <c:pt idx="4">
                  <c:v>6.5050407319996753</c:v>
                </c:pt>
                <c:pt idx="5">
                  <c:v>7.2083460332438722</c:v>
                </c:pt>
                <c:pt idx="6">
                  <c:v>5.8248804734087756</c:v>
                </c:pt>
                <c:pt idx="7">
                  <c:v>7.3739484345709077</c:v>
                </c:pt>
                <c:pt idx="8">
                  <c:v>6.0279213569761687</c:v>
                </c:pt>
                <c:pt idx="9">
                  <c:v>4.7531452451449852</c:v>
                </c:pt>
                <c:pt idx="10">
                  <c:v>3.7596926054437119</c:v>
                </c:pt>
                <c:pt idx="11">
                  <c:v>3.8619026260754588</c:v>
                </c:pt>
                <c:pt idx="12">
                  <c:v>4.3290780418584225</c:v>
                </c:pt>
                <c:pt idx="13">
                  <c:v>3.9036446078102904</c:v>
                </c:pt>
                <c:pt idx="14">
                  <c:v>4.3186778009629254</c:v>
                </c:pt>
                <c:pt idx="15">
                  <c:v>3.3375843083483079</c:v>
                </c:pt>
                <c:pt idx="16">
                  <c:v>3.6329068672876188</c:v>
                </c:pt>
                <c:pt idx="17">
                  <c:v>2.9087096456305446</c:v>
                </c:pt>
                <c:pt idx="18">
                  <c:v>2.7728328744613076</c:v>
                </c:pt>
                <c:pt idx="19">
                  <c:v>2.6476375458010115</c:v>
                </c:pt>
                <c:pt idx="20">
                  <c:v>2.4229164479651417</c:v>
                </c:pt>
                <c:pt idx="21">
                  <c:v>2.3189568358470134</c:v>
                </c:pt>
                <c:pt idx="22">
                  <c:v>2.7570814490033801</c:v>
                </c:pt>
                <c:pt idx="23">
                  <c:v>2.1465889889630061</c:v>
                </c:pt>
                <c:pt idx="24">
                  <c:v>3.9273458032990924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9829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0"/>
            <c:spPr>
              <a:ln w="13257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Sheet1!$A$2:$A$26</c:f>
              <c:strCache>
                <c:ptCount val="25"/>
                <c:pt idx="0">
                  <c:v>C. FEDERAL</c:v>
                </c:pt>
                <c:pt idx="1">
                  <c:v>ENTRE RÍOS</c:v>
                </c:pt>
                <c:pt idx="2">
                  <c:v>SANTA FE</c:v>
                </c:pt>
                <c:pt idx="3">
                  <c:v>CÓRDOBA</c:v>
                </c:pt>
                <c:pt idx="4">
                  <c:v>FORMOSA</c:v>
                </c:pt>
                <c:pt idx="5">
                  <c:v>SANTA CRUZ</c:v>
                </c:pt>
                <c:pt idx="6">
                  <c:v>CHUBUT</c:v>
                </c:pt>
                <c:pt idx="7">
                  <c:v>TIERRA D. FUEGO</c:v>
                </c:pt>
                <c:pt idx="8">
                  <c:v>LA PAMPA</c:v>
                </c:pt>
                <c:pt idx="9">
                  <c:v>MISIONES </c:v>
                </c:pt>
                <c:pt idx="10">
                  <c:v>BUENOS AIRES</c:v>
                </c:pt>
                <c:pt idx="11">
                  <c:v>MENDOZA</c:v>
                </c:pt>
                <c:pt idx="12">
                  <c:v>SAN LUIS</c:v>
                </c:pt>
                <c:pt idx="13">
                  <c:v>CORRIENTES</c:v>
                </c:pt>
                <c:pt idx="14">
                  <c:v>LA RIOJA</c:v>
                </c:pt>
                <c:pt idx="15">
                  <c:v>TUCUMÁN</c:v>
                </c:pt>
                <c:pt idx="16">
                  <c:v>JUJUY</c:v>
                </c:pt>
                <c:pt idx="17">
                  <c:v>SALTA </c:v>
                </c:pt>
                <c:pt idx="18">
                  <c:v>NEUQUÉN</c:v>
                </c:pt>
                <c:pt idx="19">
                  <c:v>SAN JUAN</c:v>
                </c:pt>
                <c:pt idx="20">
                  <c:v>RÍO NEGRO</c:v>
                </c:pt>
                <c:pt idx="21">
                  <c:v>CHACO</c:v>
                </c:pt>
                <c:pt idx="22">
                  <c:v>CATAMARCA</c:v>
                </c:pt>
                <c:pt idx="23">
                  <c:v>SANTIAGO</c:v>
                </c:pt>
                <c:pt idx="24">
                  <c:v>TOTAL PAÍS 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6.7234518694741281</c:v>
                </c:pt>
                <c:pt idx="1">
                  <c:v>5.162134755241766</c:v>
                </c:pt>
                <c:pt idx="2">
                  <c:v>5.2325414897839</c:v>
                </c:pt>
                <c:pt idx="3">
                  <c:v>4.8108631331729459</c:v>
                </c:pt>
                <c:pt idx="4">
                  <c:v>3.5455436672316458</c:v>
                </c:pt>
                <c:pt idx="5">
                  <c:v>3.0441656788353675</c:v>
                </c:pt>
                <c:pt idx="6">
                  <c:v>3.3880384491048812</c:v>
                </c:pt>
                <c:pt idx="7">
                  <c:v>2.0543134376328123</c:v>
                </c:pt>
                <c:pt idx="8">
                  <c:v>2.6865556445471039</c:v>
                </c:pt>
                <c:pt idx="9">
                  <c:v>2.9918279544417077</c:v>
                </c:pt>
                <c:pt idx="10">
                  <c:v>3.3555931639296479</c:v>
                </c:pt>
                <c:pt idx="11">
                  <c:v>2.8064303367135968</c:v>
                </c:pt>
                <c:pt idx="12">
                  <c:v>2.2515237323213904</c:v>
                </c:pt>
                <c:pt idx="13">
                  <c:v>2.2590645776403937</c:v>
                </c:pt>
                <c:pt idx="14">
                  <c:v>1.8238262534856802</c:v>
                </c:pt>
                <c:pt idx="15">
                  <c:v>2.2877854773480046</c:v>
                </c:pt>
                <c:pt idx="16">
                  <c:v>2.0070905993343828</c:v>
                </c:pt>
                <c:pt idx="17">
                  <c:v>1.7319429992877089</c:v>
                </c:pt>
                <c:pt idx="18">
                  <c:v>1.429350878835423</c:v>
                </c:pt>
                <c:pt idx="19">
                  <c:v>1.4003334649365919</c:v>
                </c:pt>
                <c:pt idx="20">
                  <c:v>1.2374496146027558</c:v>
                </c:pt>
                <c:pt idx="21">
                  <c:v>1.1233379160503869</c:v>
                </c:pt>
                <c:pt idx="22">
                  <c:v>0.85758025779324443</c:v>
                </c:pt>
                <c:pt idx="23">
                  <c:v>1.0519334835429859</c:v>
                </c:pt>
                <c:pt idx="24">
                  <c:v>3.6660607822083526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9829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Sheet1!$A$2:$A$26</c:f>
              <c:strCache>
                <c:ptCount val="25"/>
                <c:pt idx="0">
                  <c:v>C. FEDERAL</c:v>
                </c:pt>
                <c:pt idx="1">
                  <c:v>ENTRE RÍOS</c:v>
                </c:pt>
                <c:pt idx="2">
                  <c:v>SANTA FE</c:v>
                </c:pt>
                <c:pt idx="3">
                  <c:v>CÓRDOBA</c:v>
                </c:pt>
                <c:pt idx="4">
                  <c:v>FORMOSA</c:v>
                </c:pt>
                <c:pt idx="5">
                  <c:v>SANTA CRUZ</c:v>
                </c:pt>
                <c:pt idx="6">
                  <c:v>CHUBUT</c:v>
                </c:pt>
                <c:pt idx="7">
                  <c:v>TIERRA D. FUEGO</c:v>
                </c:pt>
                <c:pt idx="8">
                  <c:v>LA PAMPA</c:v>
                </c:pt>
                <c:pt idx="9">
                  <c:v>MISIONES </c:v>
                </c:pt>
                <c:pt idx="10">
                  <c:v>BUENOS AIRES</c:v>
                </c:pt>
                <c:pt idx="11">
                  <c:v>MENDOZA</c:v>
                </c:pt>
                <c:pt idx="12">
                  <c:v>SAN LUIS</c:v>
                </c:pt>
                <c:pt idx="13">
                  <c:v>CORRIENTES</c:v>
                </c:pt>
                <c:pt idx="14">
                  <c:v>LA RIOJA</c:v>
                </c:pt>
                <c:pt idx="15">
                  <c:v>TUCUMÁN</c:v>
                </c:pt>
                <c:pt idx="16">
                  <c:v>JUJUY</c:v>
                </c:pt>
                <c:pt idx="17">
                  <c:v>SALTA </c:v>
                </c:pt>
                <c:pt idx="18">
                  <c:v>NEUQUÉN</c:v>
                </c:pt>
                <c:pt idx="19">
                  <c:v>SAN JUAN</c:v>
                </c:pt>
                <c:pt idx="20">
                  <c:v>RÍO NEGRO</c:v>
                </c:pt>
                <c:pt idx="21">
                  <c:v>CHACO</c:v>
                </c:pt>
                <c:pt idx="22">
                  <c:v>CATAMARCA</c:v>
                </c:pt>
                <c:pt idx="23">
                  <c:v>SANTIAGO</c:v>
                </c:pt>
                <c:pt idx="24">
                  <c:v>TOTAL PAÍS 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7.5020381194001908</c:v>
                </c:pt>
                <c:pt idx="1">
                  <c:v>6.1969601893110591</c:v>
                </c:pt>
                <c:pt idx="2">
                  <c:v>5.8525591561594181</c:v>
                </c:pt>
                <c:pt idx="3">
                  <c:v>5.3566853932425174</c:v>
                </c:pt>
                <c:pt idx="4">
                  <c:v>4.8613401685377022</c:v>
                </c:pt>
                <c:pt idx="5">
                  <c:v>4.8037490304556503</c:v>
                </c:pt>
                <c:pt idx="6">
                  <c:v>4.4854627076978213</c:v>
                </c:pt>
                <c:pt idx="7">
                  <c:v>4.1209033467939449</c:v>
                </c:pt>
                <c:pt idx="8">
                  <c:v>4.1137820955918274</c:v>
                </c:pt>
                <c:pt idx="9">
                  <c:v>3.7974418868831665</c:v>
                </c:pt>
                <c:pt idx="10">
                  <c:v>3.5533375694629714</c:v>
                </c:pt>
                <c:pt idx="11">
                  <c:v>3.3029130211616549</c:v>
                </c:pt>
                <c:pt idx="12">
                  <c:v>3.1666664030955811</c:v>
                </c:pt>
                <c:pt idx="13">
                  <c:v>2.9989557736964518</c:v>
                </c:pt>
                <c:pt idx="14">
                  <c:v>2.8780311327382306</c:v>
                </c:pt>
                <c:pt idx="15">
                  <c:v>2.7760242094744454</c:v>
                </c:pt>
                <c:pt idx="16">
                  <c:v>2.7318697979163513</c:v>
                </c:pt>
                <c:pt idx="17">
                  <c:v>2.2643467748959347</c:v>
                </c:pt>
                <c:pt idx="18">
                  <c:v>2.0200966683053307</c:v>
                </c:pt>
                <c:pt idx="19">
                  <c:v>1.9515922911852059</c:v>
                </c:pt>
                <c:pt idx="20">
                  <c:v>1.7577550235975667</c:v>
                </c:pt>
                <c:pt idx="21">
                  <c:v>1.6426040898060015</c:v>
                </c:pt>
                <c:pt idx="22">
                  <c:v>1.6121897822446771</c:v>
                </c:pt>
                <c:pt idx="23">
                  <c:v>1.5284470270895791</c:v>
                </c:pt>
                <c:pt idx="24">
                  <c:v>3.7950143490357471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1"/>
              </a:solidFill>
              <a:prstDash val="solid"/>
            </a:ln>
          </c:spPr>
        </c:hiLowLines>
        <c:axId val="129789312"/>
        <c:axId val="129799296"/>
      </c:stockChart>
      <c:catAx>
        <c:axId val="1297893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314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799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799296"/>
        <c:scaling>
          <c:orientation val="minMax"/>
          <c:max val="10"/>
        </c:scaling>
        <c:delete val="0"/>
        <c:axPos val="l"/>
        <c:title>
          <c:tx>
            <c:rich>
              <a:bodyPr/>
              <a:lstStyle/>
              <a:p>
                <a:pPr>
                  <a:defRPr sz="122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TRASPLANTES RENALES POR 100 P/AER</a:t>
                </a:r>
              </a:p>
            </c:rich>
          </c:tx>
          <c:layout>
            <c:manualLayout>
              <c:xMode val="edge"/>
              <c:yMode val="edge"/>
              <c:x val="0"/>
              <c:y val="8.638743455497383E-2"/>
            </c:manualLayout>
          </c:layout>
          <c:overlay val="0"/>
          <c:spPr>
            <a:noFill/>
            <a:ln w="26515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33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9789312"/>
        <c:crosses val="autoZero"/>
        <c:crossBetween val="between"/>
        <c:majorUnit val="1"/>
        <c:minorUnit val="0.2"/>
      </c:valAx>
      <c:spPr>
        <a:noFill/>
        <a:ln w="1325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36" b="1" i="0" u="none" strike="noStrike" baseline="0">
          <a:solidFill>
            <a:schemeClr val="tx1"/>
          </a:solidFill>
          <a:latin typeface="?? ?????"/>
          <a:ea typeface="?? ?????"/>
          <a:cs typeface="?? ?????"/>
        </a:defRPr>
      </a:pPr>
      <a:endParaRPr lang="es-AR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890510948905119E-2"/>
          <c:y val="2.7923211169284465E-2"/>
          <c:w val="0.89537712895377131"/>
          <c:h val="0.867364746945898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37004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2700000" scaled="1"/>
                <a:tileRect/>
              </a:gradFill>
              <a:ln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0.34597622951744378"/>
                  <c:y val="-0.20299314372613106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CATAMARCA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496137578620601E-3"/>
                  <c:y val="3.1120527546673066E-2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C. FEDERAL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181202473872431"/>
                  <c:y val="-0.10265888874395163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SAN LUIS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5325668167752056"/>
                  <c:y val="1.7742603473941403E-2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SANTA CRUZ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032514578807475"/>
                  <c:y val="-0.21860072181098464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MENDOZA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33668682283775281"/>
                  <c:y val="-0.22751933785947245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JUJUY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0140154712674008E-2"/>
                  <c:y val="-2.9080130780619343E-2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CORRIENTES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38727659685090893"/>
                  <c:y val="-0.52406332147169099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TUCUMÁN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41291808154714638"/>
                  <c:y val="-0.5352115915323008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RÍO NEGRO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9393029149766992"/>
                  <c:y val="0.19611474888038891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CÓRDOBA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35658948854369865"/>
                  <c:y val="-0.42149923691408159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SAN JUAN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0512584445249949E-3"/>
                  <c:y val="2.1350253890877924E-3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LA RIOJA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7237685696165397E-2"/>
                  <c:y val="0.25631558277098943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B.AIRES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1479398866068225E-2"/>
                  <c:y val="-9.3740097132155809E-2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CHUBUT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7375898039334944E-3"/>
                  <c:y val="-2.3242826351560961E-3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NEUQUÉN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20602666735990291"/>
                  <c:y val="0.26300454480735524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T.D.FUEGO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13307377031088213"/>
                  <c:y val="0.32989398960770555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LA PAMPA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1632703812684948"/>
                  <c:y val="4.6728105631526677E-2"/>
                </c:manualLayout>
              </c:layout>
              <c:tx>
                <c:rich>
                  <a:bodyPr/>
                  <a:lstStyle/>
                  <a:p>
                    <a:r>
                      <a:rPr lang="es-AR" dirty="0"/>
                      <a:t>SANTIAGO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.29838425268069063"/>
                  <c:y val="0.41685067164376943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SANTA FE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0.33601729395555213"/>
                  <c:y val="-0.19853383570188718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SALTA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4.0241260931346556E-2"/>
                  <c:y val="5.3417067667892511E-2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ENTRE RÍOS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.32240599250421953"/>
                  <c:y val="0.43914721176498883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FORMOSA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0.27641033929173159"/>
                  <c:y val="9.5780318334901401E-2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CHACO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.11862175640233928"/>
                  <c:y val="0.40570240158315968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MISIONES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32893">
                <a:noFill/>
              </a:ln>
            </c:spPr>
            <c:txPr>
              <a:bodyPr/>
              <a:lstStyle/>
              <a:p>
                <a:pPr>
                  <a:defRPr sz="103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1"/>
            <c:showSerName val="1"/>
            <c:showPercent val="0"/>
            <c:showBubbleSize val="0"/>
            <c:showLeaderLines val="0"/>
          </c:dLbls>
          <c:trendline>
            <c:spPr>
              <a:ln w="15875">
                <a:solidFill>
                  <a:srgbClr val="000000"/>
                </a:solidFill>
                <a:prstDash val="sysDot"/>
              </a:ln>
            </c:spPr>
            <c:trendlineType val="linear"/>
            <c:forward val="1"/>
            <c:backward val="1.5"/>
            <c:dispRSqr val="1"/>
            <c:dispEq val="0"/>
            <c:trendlineLbl>
              <c:layout>
                <c:manualLayout>
                  <c:x val="-0.11148918919316619"/>
                  <c:y val="-0.60164246497204765"/>
                </c:manualLayout>
              </c:layout>
              <c:numFmt formatCode="#,##0.00" sourceLinked="0"/>
              <c:txPr>
                <a:bodyPr/>
                <a:lstStyle/>
                <a:p>
                  <a:pPr>
                    <a:defRPr sz="1800"/>
                  </a:pPr>
                  <a:endParaRPr lang="es-AR"/>
                </a:p>
              </c:txPr>
            </c:trendlineLbl>
          </c:trendline>
          <c:xVal>
            <c:numRef>
              <c:f>Sheet1!$A$2:$A$27</c:f>
              <c:numCache>
                <c:formatCode>General</c:formatCode>
                <c:ptCount val="26"/>
                <c:pt idx="0">
                  <c:v>3.5533375694629714</c:v>
                </c:pt>
                <c:pt idx="1">
                  <c:v>7.5020381194001908</c:v>
                </c:pt>
                <c:pt idx="2">
                  <c:v>1.6121897822446771</c:v>
                </c:pt>
                <c:pt idx="3">
                  <c:v>1.6426040898060015</c:v>
                </c:pt>
                <c:pt idx="4">
                  <c:v>4.4854627076978213</c:v>
                </c:pt>
                <c:pt idx="5">
                  <c:v>5.3566853932425174</c:v>
                </c:pt>
                <c:pt idx="6">
                  <c:v>2.9989557736964518</c:v>
                </c:pt>
                <c:pt idx="7">
                  <c:v>6.1969601893110591</c:v>
                </c:pt>
                <c:pt idx="8">
                  <c:v>4.8613401685377022</c:v>
                </c:pt>
                <c:pt idx="9">
                  <c:v>2.7318697979163513</c:v>
                </c:pt>
                <c:pt idx="10">
                  <c:v>4.1137820955918274</c:v>
                </c:pt>
                <c:pt idx="11">
                  <c:v>2.8780311327382306</c:v>
                </c:pt>
                <c:pt idx="12">
                  <c:v>3.3029130211616549</c:v>
                </c:pt>
                <c:pt idx="13">
                  <c:v>3.7974418868831665</c:v>
                </c:pt>
                <c:pt idx="14">
                  <c:v>2.0200966683053307</c:v>
                </c:pt>
                <c:pt idx="15">
                  <c:v>1.7577550235975667</c:v>
                </c:pt>
                <c:pt idx="16">
                  <c:v>2.2643467748959347</c:v>
                </c:pt>
                <c:pt idx="17">
                  <c:v>1.9515922911852059</c:v>
                </c:pt>
                <c:pt idx="18">
                  <c:v>3.1666664030955811</c:v>
                </c:pt>
                <c:pt idx="19">
                  <c:v>4.8037490304556503</c:v>
                </c:pt>
                <c:pt idx="20">
                  <c:v>5.8525591561594181</c:v>
                </c:pt>
                <c:pt idx="21">
                  <c:v>1.5284470270895791</c:v>
                </c:pt>
                <c:pt idx="22">
                  <c:v>4.1209033467939449</c:v>
                </c:pt>
                <c:pt idx="23">
                  <c:v>2.7760242094744454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635.49462565276838</c:v>
                </c:pt>
                <c:pt idx="1">
                  <c:v>478.65812921790865</c:v>
                </c:pt>
                <c:pt idx="2">
                  <c:v>822.97264634982423</c:v>
                </c:pt>
                <c:pt idx="3">
                  <c:v>629.77942261580506</c:v>
                </c:pt>
                <c:pt idx="4">
                  <c:v>670.21662569752152</c:v>
                </c:pt>
                <c:pt idx="5">
                  <c:v>658.92043233261904</c:v>
                </c:pt>
                <c:pt idx="6">
                  <c:v>584.66517361992135</c:v>
                </c:pt>
                <c:pt idx="7">
                  <c:v>491.74297551211458</c:v>
                </c:pt>
                <c:pt idx="8">
                  <c:v>516.20176958831837</c:v>
                </c:pt>
                <c:pt idx="9">
                  <c:v>840.05490455908159</c:v>
                </c:pt>
                <c:pt idx="10">
                  <c:v>550.10893440214011</c:v>
                </c:pt>
                <c:pt idx="11">
                  <c:v>826.90990811144172</c:v>
                </c:pt>
                <c:pt idx="12">
                  <c:v>872.69704917855609</c:v>
                </c:pt>
                <c:pt idx="13">
                  <c:v>607.02103791896184</c:v>
                </c:pt>
                <c:pt idx="14">
                  <c:v>1046.8891825280632</c:v>
                </c:pt>
                <c:pt idx="15">
                  <c:v>983.10516466590241</c:v>
                </c:pt>
                <c:pt idx="16">
                  <c:v>825.89181528423296</c:v>
                </c:pt>
                <c:pt idx="17">
                  <c:v>934.76162664143737</c:v>
                </c:pt>
                <c:pt idx="18">
                  <c:v>915.50620232522579</c:v>
                </c:pt>
                <c:pt idx="19">
                  <c:v>616.3244881160374</c:v>
                </c:pt>
                <c:pt idx="20">
                  <c:v>532.81561164188622</c:v>
                </c:pt>
                <c:pt idx="21">
                  <c:v>891.71304883457469</c:v>
                </c:pt>
                <c:pt idx="22">
                  <c:v>715.38899484277624</c:v>
                </c:pt>
                <c:pt idx="23">
                  <c:v>975.46861304119511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37004">
              <a:noFill/>
            </a:ln>
          </c:spPr>
          <c:marker>
            <c:symbol val="square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3.5533375694629714</c:v>
                </c:pt>
                <c:pt idx="1">
                  <c:v>7.5020381194001908</c:v>
                </c:pt>
                <c:pt idx="2">
                  <c:v>1.6121897822446771</c:v>
                </c:pt>
                <c:pt idx="3">
                  <c:v>1.6426040898060015</c:v>
                </c:pt>
                <c:pt idx="4">
                  <c:v>4.4854627076978213</c:v>
                </c:pt>
                <c:pt idx="5">
                  <c:v>5.3566853932425174</c:v>
                </c:pt>
                <c:pt idx="6">
                  <c:v>2.9989557736964518</c:v>
                </c:pt>
                <c:pt idx="7">
                  <c:v>6.1969601893110591</c:v>
                </c:pt>
                <c:pt idx="8">
                  <c:v>4.8613401685377022</c:v>
                </c:pt>
                <c:pt idx="9">
                  <c:v>2.7318697979163513</c:v>
                </c:pt>
                <c:pt idx="10">
                  <c:v>4.1137820955918274</c:v>
                </c:pt>
                <c:pt idx="11">
                  <c:v>2.8780311327382306</c:v>
                </c:pt>
                <c:pt idx="12">
                  <c:v>3.3029130211616549</c:v>
                </c:pt>
                <c:pt idx="13">
                  <c:v>3.7974418868831665</c:v>
                </c:pt>
                <c:pt idx="14">
                  <c:v>2.0200966683053307</c:v>
                </c:pt>
                <c:pt idx="15">
                  <c:v>1.7577550235975667</c:v>
                </c:pt>
                <c:pt idx="16">
                  <c:v>2.2643467748959347</c:v>
                </c:pt>
                <c:pt idx="17">
                  <c:v>1.9515922911852059</c:v>
                </c:pt>
                <c:pt idx="18">
                  <c:v>3.1666664030955811</c:v>
                </c:pt>
                <c:pt idx="19">
                  <c:v>4.8037490304556503</c:v>
                </c:pt>
                <c:pt idx="20">
                  <c:v>5.8525591561594181</c:v>
                </c:pt>
                <c:pt idx="21">
                  <c:v>1.5284470270895791</c:v>
                </c:pt>
                <c:pt idx="22">
                  <c:v>4.1209033467939449</c:v>
                </c:pt>
                <c:pt idx="23">
                  <c:v>2.7760242094744454</c:v>
                </c:pt>
              </c:numCache>
            </c:numRef>
          </c:xVal>
          <c:yVal>
            <c:numRef>
              <c:f>Sheet1!$C$2:$C$27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207168"/>
        <c:axId val="131209472"/>
      </c:scatterChart>
      <c:valAx>
        <c:axId val="131207168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55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Tasa de Trasplante renal (por 100 P/AER)</a:t>
                </a:r>
              </a:p>
            </c:rich>
          </c:tx>
          <c:layout>
            <c:manualLayout>
              <c:xMode val="edge"/>
              <c:yMode val="edge"/>
              <c:x val="0.30048661800486615"/>
              <c:y val="0.93717277486910988"/>
            </c:manualLayout>
          </c:layout>
          <c:overlay val="0"/>
          <c:spPr>
            <a:noFill/>
            <a:ln w="32893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41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1209472"/>
        <c:crossesAt val="20"/>
        <c:crossBetween val="midCat"/>
        <c:majorUnit val="1"/>
        <c:minorUnit val="0.5"/>
      </c:valAx>
      <c:valAx>
        <c:axId val="131209472"/>
        <c:scaling>
          <c:orientation val="minMax"/>
          <c:max val="1200"/>
          <c:min val="400"/>
        </c:scaling>
        <c:delete val="0"/>
        <c:axPos val="l"/>
        <c:title>
          <c:tx>
            <c:rich>
              <a:bodyPr/>
              <a:lstStyle/>
              <a:p>
                <a:pPr>
                  <a:defRPr sz="14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Prevalencia en DC (Pac./millón hab.)</a:t>
                </a:r>
              </a:p>
            </c:rich>
          </c:tx>
          <c:layout>
            <c:manualLayout>
              <c:xMode val="edge"/>
              <c:yMode val="edge"/>
              <c:x val="0"/>
              <c:y val="0.17626527050610821"/>
            </c:manualLayout>
          </c:layout>
          <c:overlay val="0"/>
          <c:spPr>
            <a:noFill/>
            <a:ln w="32893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41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1207168"/>
        <c:crossesAt val="0"/>
        <c:crossBetween val="midCat"/>
        <c:majorUnit val="100"/>
        <c:minorUnit val="20"/>
      </c:valAx>
      <c:spPr>
        <a:noFill/>
        <a:ln w="16446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024330900243324E-2"/>
          <c:y val="2.8933092224231464E-2"/>
          <c:w val="0.88077858880778581"/>
          <c:h val="0.860759493670886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37019">
              <a:noFill/>
            </a:ln>
            <a:effectLst>
              <a:glow rad="63500">
                <a:srgbClr val="333399">
                  <a:satMod val="175000"/>
                  <a:alpha val="40000"/>
                </a:srgbClr>
              </a:glow>
            </a:effectLst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  <a:effectLst>
                <a:glow rad="63500">
                  <a:srgbClr val="333399">
                    <a:satMod val="175000"/>
                    <a:alpha val="40000"/>
                  </a:srgbClr>
                </a:glow>
              </a:effectLst>
            </c:spPr>
          </c:marker>
          <c:dLbls>
            <c:dLbl>
              <c:idx val="0"/>
              <c:layout>
                <c:manualLayout>
                  <c:x val="0.23459347824914029"/>
                  <c:y val="-0.59176099276326755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CATAMARCA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906819727999607E-2"/>
                  <c:y val="3.0540185253223825E-2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C. FEDERAL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182485124441637E-2"/>
                  <c:y val="0.31371117825827938"/>
                </c:manualLayout>
              </c:layout>
              <c:tx>
                <c:rich>
                  <a:bodyPr/>
                  <a:lstStyle/>
                  <a:p>
                    <a:r>
                      <a:rPr lang="es-AR" dirty="0"/>
                      <a:t>SAN LUIS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129275481459936E-2"/>
                  <c:y val="3.2359957947071062E-2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S. CRUZ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5508314665821702"/>
                  <c:y val="-0.17850206710543609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MENDOZA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2454404592624783"/>
                  <c:y val="-0.28679435859557179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JUJUY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4218625459657322E-2"/>
                  <c:y val="-2.7691086586093702E-2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CORRIENTES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6121269583719805"/>
                  <c:y val="-0.60733886512721047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TUCUMÁN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54466150042158246"/>
                  <c:y val="-0.47408314634153881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RÍO NEGRO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22558696591582961"/>
                  <c:y val="0.25763018328437887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CÓRDOBA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4834376212448136"/>
                  <c:y val="-0.51269959552325006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SAN JUAN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8096929143243375E-3"/>
                  <c:y val="7.7288527778439312E-3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LA RIOJA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29279773311744911"/>
                  <c:y val="0.23447234863572505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B.AIRES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7.9674917976580717E-2"/>
                  <c:y val="-0.12185368845745995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CHUBUT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1849248582585168E-2"/>
                  <c:y val="-2.5357559882974619E-2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NEUQUÉN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36760434227493644"/>
                  <c:y val="-1.8974538998492371E-2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T.D.FUEGO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34692558713758992"/>
                  <c:y val="0.30685385298236384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LA PAMPA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12423819630390627"/>
                  <c:y val="0.27597025607892256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SANTIAGO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0.52212118521817563"/>
                  <c:y val="0.35464988282372728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SANTA FE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.19981893290339606"/>
                  <c:y val="-0.49895913001412368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SALTA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0.17246389571633949"/>
                  <c:y val="-5.5811210490616897E-4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ENTRE RÍOS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0.47421835568611503"/>
                  <c:y val="0.46782592792500283"/>
                </c:manualLayout>
              </c:layout>
              <c:tx>
                <c:rich>
                  <a:bodyPr/>
                  <a:lstStyle/>
                  <a:p>
                    <a:r>
                      <a:rPr lang="es-AR" dirty="0"/>
                      <a:t>FORMOSA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0.11009151699548791"/>
                  <c:y val="0.31363936904608458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CHACO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0.48434724857964229"/>
                  <c:y val="0.63151711777092567"/>
                </c:manualLayout>
              </c:layout>
              <c:tx>
                <c:rich>
                  <a:bodyPr/>
                  <a:lstStyle/>
                  <a:p>
                    <a:r>
                      <a:rPr lang="es-AR"/>
                      <a:t>MISIONES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32906">
                <a:noFill/>
              </a:ln>
            </c:spPr>
            <c:txPr>
              <a:bodyPr/>
              <a:lstStyle/>
              <a:p>
                <a:pPr>
                  <a:defRPr sz="103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0"/>
          </c:dLbls>
          <c:trendline>
            <c:spPr>
              <a:ln w="9525">
                <a:prstDash val="sysDot"/>
              </a:ln>
            </c:spPr>
            <c:trendlineType val="linear"/>
            <c:forward val="100"/>
            <c:backward val="100"/>
            <c:dispRSqr val="0"/>
            <c:dispEq val="0"/>
          </c:trendline>
          <c:xVal>
            <c:numRef>
              <c:f>Sheet1!$A$2:$A$27</c:f>
              <c:numCache>
                <c:formatCode>General</c:formatCode>
                <c:ptCount val="26"/>
                <c:pt idx="0">
                  <c:v>635.49462565276838</c:v>
                </c:pt>
                <c:pt idx="1">
                  <c:v>478.65812921790865</c:v>
                </c:pt>
                <c:pt idx="2">
                  <c:v>822.97264634982423</c:v>
                </c:pt>
                <c:pt idx="3">
                  <c:v>629.77942261580506</c:v>
                </c:pt>
                <c:pt idx="4">
                  <c:v>670.21662569752152</c:v>
                </c:pt>
                <c:pt idx="5">
                  <c:v>658.92043233261904</c:v>
                </c:pt>
                <c:pt idx="6">
                  <c:v>584.66517361992135</c:v>
                </c:pt>
                <c:pt idx="7">
                  <c:v>491.74297551211458</c:v>
                </c:pt>
                <c:pt idx="8">
                  <c:v>516.20176958831837</c:v>
                </c:pt>
                <c:pt idx="9">
                  <c:v>840.05490455908159</c:v>
                </c:pt>
                <c:pt idx="10">
                  <c:v>550.10893440214011</c:v>
                </c:pt>
                <c:pt idx="11">
                  <c:v>826.90990811144172</c:v>
                </c:pt>
                <c:pt idx="12">
                  <c:v>872.69704917855609</c:v>
                </c:pt>
                <c:pt idx="13">
                  <c:v>607.02103791896184</c:v>
                </c:pt>
                <c:pt idx="14">
                  <c:v>1046.8891825280632</c:v>
                </c:pt>
                <c:pt idx="15">
                  <c:v>983.10516466590241</c:v>
                </c:pt>
                <c:pt idx="16">
                  <c:v>825.89181528423296</c:v>
                </c:pt>
                <c:pt idx="17">
                  <c:v>934.76162664143737</c:v>
                </c:pt>
                <c:pt idx="18">
                  <c:v>915.50620232522579</c:v>
                </c:pt>
                <c:pt idx="19">
                  <c:v>616.3244881160374</c:v>
                </c:pt>
                <c:pt idx="20">
                  <c:v>532.81561164188622</c:v>
                </c:pt>
                <c:pt idx="21">
                  <c:v>891.71304883457469</c:v>
                </c:pt>
                <c:pt idx="22">
                  <c:v>715.38899484277624</c:v>
                </c:pt>
                <c:pt idx="23">
                  <c:v>975.46861304119511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145.6132708266293</c:v>
                </c:pt>
                <c:pt idx="1">
                  <c:v>136.35554339822875</c:v>
                </c:pt>
                <c:pt idx="2">
                  <c:v>227.05602593087079</c:v>
                </c:pt>
                <c:pt idx="3">
                  <c:v>143.53793733255603</c:v>
                </c:pt>
                <c:pt idx="4">
                  <c:v>154.42064682821555</c:v>
                </c:pt>
                <c:pt idx="5">
                  <c:v>168.94807483248724</c:v>
                </c:pt>
                <c:pt idx="6">
                  <c:v>139.29989210861882</c:v>
                </c:pt>
                <c:pt idx="7">
                  <c:v>138.76226119330909</c:v>
                </c:pt>
                <c:pt idx="8">
                  <c:v>124.40745716156812</c:v>
                </c:pt>
                <c:pt idx="9">
                  <c:v>204.47427177262981</c:v>
                </c:pt>
                <c:pt idx="10">
                  <c:v>161.30343628276083</c:v>
                </c:pt>
                <c:pt idx="11">
                  <c:v>239.06348767435216</c:v>
                </c:pt>
                <c:pt idx="12">
                  <c:v>179.31494456184626</c:v>
                </c:pt>
                <c:pt idx="13">
                  <c:v>138.44470639530653</c:v>
                </c:pt>
                <c:pt idx="14">
                  <c:v>181.29453528510422</c:v>
                </c:pt>
                <c:pt idx="15">
                  <c:v>187.52901240173676</c:v>
                </c:pt>
                <c:pt idx="16">
                  <c:v>204.20258849938114</c:v>
                </c:pt>
                <c:pt idx="17">
                  <c:v>232.2076636979717</c:v>
                </c:pt>
                <c:pt idx="18">
                  <c:v>186.65611764202811</c:v>
                </c:pt>
                <c:pt idx="19">
                  <c:v>139.03542652424571</c:v>
                </c:pt>
                <c:pt idx="20">
                  <c:v>140.68451439416285</c:v>
                </c:pt>
                <c:pt idx="21">
                  <c:v>190.08973628630702</c:v>
                </c:pt>
                <c:pt idx="22">
                  <c:v>186.65230677739564</c:v>
                </c:pt>
                <c:pt idx="23">
                  <c:v>223.33188809733267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37019">
              <a:noFill/>
            </a:ln>
          </c:spPr>
          <c:marker>
            <c:symbol val="square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635.49462565276838</c:v>
                </c:pt>
                <c:pt idx="1">
                  <c:v>478.65812921790865</c:v>
                </c:pt>
                <c:pt idx="2">
                  <c:v>822.97264634982423</c:v>
                </c:pt>
                <c:pt idx="3">
                  <c:v>629.77942261580506</c:v>
                </c:pt>
                <c:pt idx="4">
                  <c:v>670.21662569752152</c:v>
                </c:pt>
                <c:pt idx="5">
                  <c:v>658.92043233261904</c:v>
                </c:pt>
                <c:pt idx="6">
                  <c:v>584.66517361992135</c:v>
                </c:pt>
                <c:pt idx="7">
                  <c:v>491.74297551211458</c:v>
                </c:pt>
                <c:pt idx="8">
                  <c:v>516.20176958831837</c:v>
                </c:pt>
                <c:pt idx="9">
                  <c:v>840.05490455908159</c:v>
                </c:pt>
                <c:pt idx="10">
                  <c:v>550.10893440214011</c:v>
                </c:pt>
                <c:pt idx="11">
                  <c:v>826.90990811144172</c:v>
                </c:pt>
                <c:pt idx="12">
                  <c:v>872.69704917855609</c:v>
                </c:pt>
                <c:pt idx="13">
                  <c:v>607.02103791896184</c:v>
                </c:pt>
                <c:pt idx="14">
                  <c:v>1046.8891825280632</c:v>
                </c:pt>
                <c:pt idx="15">
                  <c:v>983.10516466590241</c:v>
                </c:pt>
                <c:pt idx="16">
                  <c:v>825.89181528423296</c:v>
                </c:pt>
                <c:pt idx="17">
                  <c:v>934.76162664143737</c:v>
                </c:pt>
                <c:pt idx="18">
                  <c:v>915.50620232522579</c:v>
                </c:pt>
                <c:pt idx="19">
                  <c:v>616.3244881160374</c:v>
                </c:pt>
                <c:pt idx="20">
                  <c:v>532.81561164188622</c:v>
                </c:pt>
                <c:pt idx="21">
                  <c:v>891.71304883457469</c:v>
                </c:pt>
                <c:pt idx="22">
                  <c:v>715.38899484277624</c:v>
                </c:pt>
                <c:pt idx="23">
                  <c:v>975.46861304119511</c:v>
                </c:pt>
              </c:numCache>
            </c:numRef>
          </c:xVal>
          <c:yVal>
            <c:numRef>
              <c:f>Sheet1!$C$2:$C$27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85440"/>
        <c:axId val="43582208"/>
      </c:scatterChart>
      <c:valAx>
        <c:axId val="43485440"/>
        <c:scaling>
          <c:orientation val="minMax"/>
          <c:max val="11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15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Prevalencia en DC (Pac. /millón hab.)</a:t>
                </a:r>
              </a:p>
            </c:rich>
          </c:tx>
          <c:layout>
            <c:manualLayout>
              <c:xMode val="edge"/>
              <c:yMode val="edge"/>
              <c:x val="0.30535279805352805"/>
              <c:y val="0.93490054249547927"/>
            </c:manualLayout>
          </c:layout>
          <c:overlay val="0"/>
          <c:spPr>
            <a:noFill/>
            <a:ln w="32906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41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3582208"/>
        <c:crossesAt val="0"/>
        <c:crossBetween val="midCat"/>
        <c:majorUnit val="100"/>
        <c:minorUnit val="50"/>
      </c:valAx>
      <c:valAx>
        <c:axId val="43582208"/>
        <c:scaling>
          <c:orientation val="minMax"/>
          <c:max val="240"/>
          <c:min val="120"/>
        </c:scaling>
        <c:delete val="0"/>
        <c:axPos val="l"/>
        <c:title>
          <c:tx>
            <c:rich>
              <a:bodyPr/>
              <a:lstStyle/>
              <a:p>
                <a:pPr>
                  <a:defRPr sz="14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 dirty="0"/>
                  <a:t>Incidencia </a:t>
                </a:r>
                <a:r>
                  <a:rPr lang="es-ES" dirty="0" smtClean="0"/>
                  <a:t>en</a:t>
                </a:r>
                <a:r>
                  <a:rPr lang="es-ES" baseline="0" dirty="0" smtClean="0"/>
                  <a:t> </a:t>
                </a:r>
                <a:r>
                  <a:rPr lang="es-ES" dirty="0" smtClean="0"/>
                  <a:t>DC </a:t>
                </a:r>
                <a:r>
                  <a:rPr lang="es-ES" dirty="0"/>
                  <a:t>(</a:t>
                </a:r>
                <a:r>
                  <a:rPr lang="es-ES" dirty="0" err="1"/>
                  <a:t>Pac</a:t>
                </a:r>
                <a:r>
                  <a:rPr lang="es-ES" dirty="0"/>
                  <a:t>./millón hab./año)</a:t>
                </a:r>
              </a:p>
            </c:rich>
          </c:tx>
          <c:layout>
            <c:manualLayout>
              <c:xMode val="edge"/>
              <c:yMode val="edge"/>
              <c:x val="4.8661800486618006E-3"/>
              <c:y val="0.15189873417721517"/>
            </c:manualLayout>
          </c:layout>
          <c:overlay val="0"/>
          <c:spPr>
            <a:noFill/>
            <a:ln w="32906">
              <a:noFill/>
            </a:ln>
          </c:spPr>
        </c:title>
        <c:numFmt formatCode="General" sourceLinked="1"/>
        <c:majorTickMark val="out"/>
        <c:minorTickMark val="in"/>
        <c:tickLblPos val="nextTo"/>
        <c:spPr>
          <a:ln w="41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43485440"/>
        <c:crossesAt val="0"/>
        <c:crossBetween val="midCat"/>
        <c:majorUnit val="20"/>
        <c:minorUnit val="10"/>
      </c:valAx>
      <c:spPr>
        <a:noFill/>
        <a:ln w="16453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0.40392</cdr:x>
      <cdr:y>0.84882</cdr:y>
    </cdr:from>
    <cdr:to>
      <cdr:x>0.80258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283024" y="5133975"/>
          <a:ext cx="32403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0.35962</cdr:x>
      <cdr:y>0.87754</cdr:y>
    </cdr:from>
    <cdr:to>
      <cdr:x>0.64312</cdr:x>
      <cdr:y>0.93007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922984" y="5307682"/>
          <a:ext cx="2304256" cy="317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200" b="1" dirty="0" smtClean="0"/>
            <a:t>Edad en años al Ingreso a DC</a:t>
          </a:r>
          <a:endParaRPr lang="es-AR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0.66921</cdr:x>
      <cdr:y>0.23448</cdr:y>
    </cdr:from>
    <cdr:to>
      <cdr:x>0.95378</cdr:x>
      <cdr:y>0.34384</cdr:y>
    </cdr:to>
    <cdr:cxnSp macro="">
      <cdr:nvCxnSpPr>
        <cdr:cNvPr id="3" name="2 Conector recto de flecha"/>
        <cdr:cNvCxnSpPr/>
      </cdr:nvCxnSpPr>
      <cdr:spPr bwMode="auto">
        <a:xfrm xmlns:a="http://schemas.openxmlformats.org/drawingml/2006/main" flipV="1">
          <a:off x="5927005" y="1389534"/>
          <a:ext cx="2520280" cy="648072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  <a:tailEnd type="arrow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0.78292</cdr:x>
      <cdr:y>0.71322</cdr:y>
    </cdr:from>
    <cdr:to>
      <cdr:x>0.88616</cdr:x>
      <cdr:y>0.76475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934065" y="3986597"/>
          <a:ext cx="914361" cy="2880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200" b="1" dirty="0" smtClean="0"/>
            <a:t>MUJERES</a:t>
          </a:r>
          <a:endParaRPr lang="es-AR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0.06035</cdr:x>
      <cdr:y>0.31218</cdr:y>
    </cdr:from>
    <cdr:to>
      <cdr:x>0.97437</cdr:x>
      <cdr:y>0.3512</cdr:y>
    </cdr:to>
    <cdr:cxnSp macro="">
      <cdr:nvCxnSpPr>
        <cdr:cNvPr id="7" name="6 Conector recto"/>
        <cdr:cNvCxnSpPr/>
      </cdr:nvCxnSpPr>
      <cdr:spPr bwMode="auto">
        <a:xfrm xmlns:a="http://schemas.openxmlformats.org/drawingml/2006/main" flipH="1">
          <a:off x="508745" y="1728192"/>
          <a:ext cx="7704856" cy="21602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0.74867</cdr:x>
      <cdr:y>0.79657</cdr:y>
    </cdr:from>
    <cdr:to>
      <cdr:x>0.85191</cdr:x>
      <cdr:y>0.8481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630723" y="4452485"/>
          <a:ext cx="914362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200" b="1" dirty="0" smtClean="0"/>
            <a:t>PERITONEAL</a:t>
          </a:r>
          <a:endParaRPr lang="es-AR" sz="1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0.73383</cdr:x>
      <cdr:y>0.78086</cdr:y>
    </cdr:from>
    <cdr:to>
      <cdr:x>0.83707</cdr:x>
      <cdr:y>0.83239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499253" y="4364695"/>
          <a:ext cx="914362" cy="2880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200" b="1" dirty="0" smtClean="0"/>
            <a:t>OTRAS ETIOLOGÍAS</a:t>
          </a:r>
          <a:endParaRPr lang="es-AR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9E6-137B-4113-ACE2-4ECC43493A3E}" type="datetimeFigureOut">
              <a:rPr lang="es-AR" smtClean="0"/>
              <a:t>18/08/2018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711AE-A426-4152-B4B9-0EAECF8348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7860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AR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s-AR"/>
          </a:p>
        </p:txBody>
      </p:sp>
      <p:sp>
        <p:nvSpPr>
          <p:cNvPr id="343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3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AR"/>
          </a:p>
        </p:txBody>
      </p:sp>
      <p:sp>
        <p:nvSpPr>
          <p:cNvPr id="343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2A4296C-51C9-45FA-B4A0-474376B864DB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83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651E-3872-43CF-882C-BBE8B9541A65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56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66DBE-50B6-4DFB-9F09-919CFDA41340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244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C9735-D608-487E-90B8-0B8CD4999338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714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29FCFE-02E1-4845-8B02-F68ED14BE993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778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BBB9A-80D7-44EC-9A29-0FFADB4802CC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89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09777-8F47-4FBA-9C37-13CAD24EC2D6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905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963FD-49FA-4457-8DF8-78547AE380B4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085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400EF-5746-4BA5-A241-FB519C1FBE13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990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AB47F-7C5E-40D9-8C02-B5B2562132A9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021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4FF6-A440-4D98-A7A6-28E1CC830DA7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553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A1B5-72A1-424C-8C7A-AAECC303FAC5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248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9BE27-B300-4CEE-81ED-A480202B634F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646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s-A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F3D91D4-4449-4F0F-8620-7F9BF3218834}" type="slidenum">
              <a:rPr lang="es-AR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hyperlink" Target="inscribieron.aspx?Prov=Formosa" TargetMode="External"/><Relationship Id="rId13" Type="http://schemas.openxmlformats.org/officeDocument/2006/relationships/hyperlink" Target="inscribieron.aspx?Prov=La%20Rioja" TargetMode="External"/><Relationship Id="rId18" Type="http://schemas.openxmlformats.org/officeDocument/2006/relationships/hyperlink" Target="inscribieron.aspx?Prov=Corrientes" TargetMode="External"/><Relationship Id="rId26" Type="http://schemas.openxmlformats.org/officeDocument/2006/relationships/hyperlink" Target="inscribieron.aspx?Prov=Chubut" TargetMode="External"/><Relationship Id="rId3" Type="http://schemas.openxmlformats.org/officeDocument/2006/relationships/hyperlink" Target="../../../Documents%20and%20Settings/Administrador/Escritorio/REGISTRO%20DE%20DIALISIS%20SANINCUCAI/inscribieron.aspx?Prov=San%20Juan" TargetMode="External"/><Relationship Id="rId21" Type="http://schemas.openxmlformats.org/officeDocument/2006/relationships/hyperlink" Target="inscribieron.aspx?Prov=Buenos%20Aires" TargetMode="External"/><Relationship Id="rId7" Type="http://schemas.openxmlformats.org/officeDocument/2006/relationships/hyperlink" Target="inscribieron.aspx?Prov=Salta" TargetMode="External"/><Relationship Id="rId12" Type="http://schemas.openxmlformats.org/officeDocument/2006/relationships/hyperlink" Target="inscribieron.aspx?Prov=Sgo.%20del%20Estero" TargetMode="External"/><Relationship Id="rId17" Type="http://schemas.openxmlformats.org/officeDocument/2006/relationships/hyperlink" Target="inscribieron.aspx?Prov=Santa%20Fe" TargetMode="External"/><Relationship Id="rId25" Type="http://schemas.openxmlformats.org/officeDocument/2006/relationships/hyperlink" Target="inscribieron.aspx?Prov=Rio%20Negro" TargetMode="External"/><Relationship Id="rId2" Type="http://schemas.openxmlformats.org/officeDocument/2006/relationships/hyperlink" Target="../../../Documents%20and%20Settings/Administrador/Escritorio/REGISTRO%20DE%20DIALISIS%20SANINCUCAI/inscribieron.aspx?Prov=La%20Rioja" TargetMode="External"/><Relationship Id="rId16" Type="http://schemas.openxmlformats.org/officeDocument/2006/relationships/hyperlink" Target="inscribieron.aspx?Prov=C&#243;rdoba" TargetMode="External"/><Relationship Id="rId20" Type="http://schemas.openxmlformats.org/officeDocument/2006/relationships/hyperlink" Target="inscribieron.aspx?Prov=Entre%20Rios" TargetMode="External"/><Relationship Id="rId29" Type="http://schemas.openxmlformats.org/officeDocument/2006/relationships/hyperlink" Target="inscribieron.aspx?Prov=Cdad.%20de%20Buenos%20Air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inscribieron.aspx?Prov=Jujuy" TargetMode="External"/><Relationship Id="rId11" Type="http://schemas.openxmlformats.org/officeDocument/2006/relationships/hyperlink" Target="inscribieron.aspx?Prov=Catamarca" TargetMode="External"/><Relationship Id="rId24" Type="http://schemas.openxmlformats.org/officeDocument/2006/relationships/hyperlink" Target="inscribieron.aspx?Prov=Neuquen" TargetMode="External"/><Relationship Id="rId5" Type="http://schemas.openxmlformats.org/officeDocument/2006/relationships/hyperlink" Target="../../../Documents%20and%20Settings/Administrador/Escritorio/REGISTRO%20DE%20DIALISIS%20SANINCUCAI/inscribieron.aspx?Prov=Neuquen" TargetMode="External"/><Relationship Id="rId15" Type="http://schemas.openxmlformats.org/officeDocument/2006/relationships/hyperlink" Target="inscribieron.aspx?Prov=San%20Luis" TargetMode="External"/><Relationship Id="rId23" Type="http://schemas.openxmlformats.org/officeDocument/2006/relationships/hyperlink" Target="inscribieron.aspx?Prov=Mendoza" TargetMode="External"/><Relationship Id="rId28" Type="http://schemas.openxmlformats.org/officeDocument/2006/relationships/hyperlink" Target="inscribieron.aspx?Prov=Tierra%20del%20Fuego" TargetMode="External"/><Relationship Id="rId10" Type="http://schemas.openxmlformats.org/officeDocument/2006/relationships/hyperlink" Target="inscribieron.aspx?Prov=Tucuman" TargetMode="External"/><Relationship Id="rId19" Type="http://schemas.openxmlformats.org/officeDocument/2006/relationships/hyperlink" Target="inscribieron.aspx?Prov=Misiones" TargetMode="External"/><Relationship Id="rId4" Type="http://schemas.openxmlformats.org/officeDocument/2006/relationships/hyperlink" Target="../../../Documents%20and%20Settings/Administrador/Escritorio/REGISTRO%20DE%20DIALISIS%20SANINCUCAI/inscribieron.aspx?Prov=Mendoza" TargetMode="External"/><Relationship Id="rId9" Type="http://schemas.openxmlformats.org/officeDocument/2006/relationships/hyperlink" Target="inscribieron.aspx?Prov=Chaco" TargetMode="External"/><Relationship Id="rId14" Type="http://schemas.openxmlformats.org/officeDocument/2006/relationships/hyperlink" Target="inscribieron.aspx?Prov=San%20Juan" TargetMode="External"/><Relationship Id="rId22" Type="http://schemas.openxmlformats.org/officeDocument/2006/relationships/hyperlink" Target="inscribieron.aspx?Prov=La%20Pampa" TargetMode="External"/><Relationship Id="rId27" Type="http://schemas.openxmlformats.org/officeDocument/2006/relationships/hyperlink" Target="inscribieron.aspx?Prov=Santa%20Cruz" TargetMode="External"/><Relationship Id="rId30" Type="http://schemas.openxmlformats.org/officeDocument/2006/relationships/hyperlink" Target="inscribieron.aspx?Prov=Otros%20Pa&#237;ses" TargetMode="Externa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inscribieron.aspx?Prov=Tucuman" TargetMode="External"/><Relationship Id="rId13" Type="http://schemas.openxmlformats.org/officeDocument/2006/relationships/hyperlink" Target="inscribieron.aspx?Prov=San%20Luis" TargetMode="External"/><Relationship Id="rId18" Type="http://schemas.openxmlformats.org/officeDocument/2006/relationships/hyperlink" Target="inscribieron.aspx?Prov=Entre%20Rios" TargetMode="External"/><Relationship Id="rId26" Type="http://schemas.openxmlformats.org/officeDocument/2006/relationships/hyperlink" Target="inscribieron.aspx?Prov=Tierra%20del%20Fuego" TargetMode="External"/><Relationship Id="rId3" Type="http://schemas.openxmlformats.org/officeDocument/2006/relationships/image" Target="../media/image17.emf"/><Relationship Id="rId21" Type="http://schemas.openxmlformats.org/officeDocument/2006/relationships/hyperlink" Target="inscribieron.aspx?Prov=Mendoza" TargetMode="External"/><Relationship Id="rId7" Type="http://schemas.openxmlformats.org/officeDocument/2006/relationships/hyperlink" Target="inscribieron.aspx?Prov=Chaco" TargetMode="External"/><Relationship Id="rId12" Type="http://schemas.openxmlformats.org/officeDocument/2006/relationships/hyperlink" Target="inscribieron.aspx?Prov=San%20Juan" TargetMode="External"/><Relationship Id="rId17" Type="http://schemas.openxmlformats.org/officeDocument/2006/relationships/hyperlink" Target="inscribieron.aspx?Prov=Misiones" TargetMode="External"/><Relationship Id="rId25" Type="http://schemas.openxmlformats.org/officeDocument/2006/relationships/hyperlink" Target="inscribieron.aspx?Prov=Santa%20Cruz" TargetMode="External"/><Relationship Id="rId2" Type="http://schemas.openxmlformats.org/officeDocument/2006/relationships/image" Target="../media/image16.emf"/><Relationship Id="rId16" Type="http://schemas.openxmlformats.org/officeDocument/2006/relationships/hyperlink" Target="inscribieron.aspx?Prov=Corrientes" TargetMode="External"/><Relationship Id="rId20" Type="http://schemas.openxmlformats.org/officeDocument/2006/relationships/hyperlink" Target="inscribieron.aspx?Prov=La%20Pamp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inscribieron.aspx?Prov=Formosa" TargetMode="External"/><Relationship Id="rId11" Type="http://schemas.openxmlformats.org/officeDocument/2006/relationships/hyperlink" Target="inscribieron.aspx?Prov=La%20Rioja" TargetMode="External"/><Relationship Id="rId24" Type="http://schemas.openxmlformats.org/officeDocument/2006/relationships/hyperlink" Target="inscribieron.aspx?Prov=Chubut" TargetMode="External"/><Relationship Id="rId5" Type="http://schemas.openxmlformats.org/officeDocument/2006/relationships/hyperlink" Target="inscribieron.aspx?Prov=Salta" TargetMode="External"/><Relationship Id="rId15" Type="http://schemas.openxmlformats.org/officeDocument/2006/relationships/hyperlink" Target="inscribieron.aspx?Prov=Santa%20Fe" TargetMode="External"/><Relationship Id="rId23" Type="http://schemas.openxmlformats.org/officeDocument/2006/relationships/hyperlink" Target="inscribieron.aspx?Prov=Rio%20Negro" TargetMode="External"/><Relationship Id="rId28" Type="http://schemas.openxmlformats.org/officeDocument/2006/relationships/hyperlink" Target="inscribieron.aspx?Prov=Otros%20Pa&#237;ses" TargetMode="External"/><Relationship Id="rId10" Type="http://schemas.openxmlformats.org/officeDocument/2006/relationships/hyperlink" Target="inscribieron.aspx?Prov=Sgo.%20del%20Estero" TargetMode="External"/><Relationship Id="rId19" Type="http://schemas.openxmlformats.org/officeDocument/2006/relationships/hyperlink" Target="inscribieron.aspx?Prov=Buenos%20Aires" TargetMode="External"/><Relationship Id="rId4" Type="http://schemas.openxmlformats.org/officeDocument/2006/relationships/hyperlink" Target="inscribieron.aspx?Prov=Jujuy" TargetMode="External"/><Relationship Id="rId9" Type="http://schemas.openxmlformats.org/officeDocument/2006/relationships/hyperlink" Target="inscribieron.aspx?Prov=Catamarca" TargetMode="External"/><Relationship Id="rId14" Type="http://schemas.openxmlformats.org/officeDocument/2006/relationships/hyperlink" Target="inscribieron.aspx?Prov=C&#243;rdoba" TargetMode="External"/><Relationship Id="rId22" Type="http://schemas.openxmlformats.org/officeDocument/2006/relationships/hyperlink" Target="inscribieron.aspx?Prov=Neuquen" TargetMode="External"/><Relationship Id="rId27" Type="http://schemas.openxmlformats.org/officeDocument/2006/relationships/hyperlink" Target="inscribieron.aspx?Prov=Cdad.%20de%20Buenos%20Air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inscribieron.aspx?Prov=Santa%20Fe" TargetMode="External"/><Relationship Id="rId13" Type="http://schemas.openxmlformats.org/officeDocument/2006/relationships/hyperlink" Target="inscribieron.aspx?Prov=Cdad.%20de%20Buenos%20Aires" TargetMode="External"/><Relationship Id="rId18" Type="http://schemas.openxmlformats.org/officeDocument/2006/relationships/hyperlink" Target="inscribieron.aspx?Prov=Catamarca" TargetMode="External"/><Relationship Id="rId26" Type="http://schemas.openxmlformats.org/officeDocument/2006/relationships/hyperlink" Target="inscribieron.aspx?Prov=Tierra%20del%20Fuego" TargetMode="External"/><Relationship Id="rId3" Type="http://schemas.openxmlformats.org/officeDocument/2006/relationships/hyperlink" Target="inscribieron.aspx?Prov=Chubut" TargetMode="External"/><Relationship Id="rId21" Type="http://schemas.openxmlformats.org/officeDocument/2006/relationships/hyperlink" Target="inscribieron.aspx?Prov=San%20Juan" TargetMode="External"/><Relationship Id="rId7" Type="http://schemas.openxmlformats.org/officeDocument/2006/relationships/hyperlink" Target="inscribieron.aspx?Prov=C&#243;rdoba" TargetMode="External"/><Relationship Id="rId12" Type="http://schemas.openxmlformats.org/officeDocument/2006/relationships/hyperlink" Target="inscribieron.aspx?Prov=Buenos%20Aires" TargetMode="External"/><Relationship Id="rId17" Type="http://schemas.openxmlformats.org/officeDocument/2006/relationships/hyperlink" Target="inscribieron.aspx?Prov=Tucuman" TargetMode="External"/><Relationship Id="rId25" Type="http://schemas.openxmlformats.org/officeDocument/2006/relationships/hyperlink" Target="inscribieron.aspx?Prov=Neuquen" TargetMode="External"/><Relationship Id="rId2" Type="http://schemas.openxmlformats.org/officeDocument/2006/relationships/hyperlink" Target="inscribieron.aspx?Prov=Rio%20Negro" TargetMode="External"/><Relationship Id="rId16" Type="http://schemas.openxmlformats.org/officeDocument/2006/relationships/hyperlink" Target="inscribieron.aspx?Prov=Salta" TargetMode="External"/><Relationship Id="rId20" Type="http://schemas.openxmlformats.org/officeDocument/2006/relationships/hyperlink" Target="inscribieron.aspx?Prov=La%20Rioja" TargetMode="External"/><Relationship Id="rId29" Type="http://schemas.openxmlformats.org/officeDocument/2006/relationships/hyperlink" Target="../../../Documents%20and%20Settings/Administrador/Escritorio/REGISTRO%20DE%20DIALISIS%20SANINCUCAI/inscribieron.aspx?Prov=San%20Jua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inscribieron.aspx?Prov=Chaco" TargetMode="External"/><Relationship Id="rId11" Type="http://schemas.openxmlformats.org/officeDocument/2006/relationships/hyperlink" Target="inscribieron.aspx?Prov=Entre%20Rios" TargetMode="External"/><Relationship Id="rId24" Type="http://schemas.openxmlformats.org/officeDocument/2006/relationships/hyperlink" Target="inscribieron.aspx?Prov=Mendoza" TargetMode="External"/><Relationship Id="rId5" Type="http://schemas.openxmlformats.org/officeDocument/2006/relationships/hyperlink" Target="inscribieron.aspx?Prov=Formosa" TargetMode="External"/><Relationship Id="rId15" Type="http://schemas.openxmlformats.org/officeDocument/2006/relationships/hyperlink" Target="inscribieron.aspx?Prov=Jujuy" TargetMode="External"/><Relationship Id="rId23" Type="http://schemas.openxmlformats.org/officeDocument/2006/relationships/hyperlink" Target="inscribieron.aspx?Prov=La%20Pampa" TargetMode="External"/><Relationship Id="rId28" Type="http://schemas.openxmlformats.org/officeDocument/2006/relationships/hyperlink" Target="../../../Documents%20and%20Settings/Administrador/Escritorio/REGISTRO%20DE%20DIALISIS%20SANINCUCAI/inscribieron.aspx?Prov=La%20Rioja" TargetMode="External"/><Relationship Id="rId10" Type="http://schemas.openxmlformats.org/officeDocument/2006/relationships/hyperlink" Target="inscribieron.aspx?Prov=Misiones" TargetMode="External"/><Relationship Id="rId19" Type="http://schemas.openxmlformats.org/officeDocument/2006/relationships/hyperlink" Target="inscribieron.aspx?Prov=Sgo.%20del%20Estero" TargetMode="External"/><Relationship Id="rId31" Type="http://schemas.openxmlformats.org/officeDocument/2006/relationships/hyperlink" Target="../../../Documents%20and%20Settings/Administrador/Escritorio/REGISTRO%20DE%20DIALISIS%20SANINCUCAI/inscribieron.aspx?Prov=Neuquen" TargetMode="External"/><Relationship Id="rId4" Type="http://schemas.openxmlformats.org/officeDocument/2006/relationships/hyperlink" Target="inscribieron.aspx?Prov=Santa%20Cruz" TargetMode="External"/><Relationship Id="rId9" Type="http://schemas.openxmlformats.org/officeDocument/2006/relationships/hyperlink" Target="inscribieron.aspx?Prov=Corrientes" TargetMode="External"/><Relationship Id="rId14" Type="http://schemas.openxmlformats.org/officeDocument/2006/relationships/hyperlink" Target="inscribieron.aspx?Prov=Ant&#225;rtida" TargetMode="External"/><Relationship Id="rId22" Type="http://schemas.openxmlformats.org/officeDocument/2006/relationships/hyperlink" Target="inscribieron.aspx?Prov=San%20Luis" TargetMode="External"/><Relationship Id="rId27" Type="http://schemas.openxmlformats.org/officeDocument/2006/relationships/hyperlink" Target="inscribieron.aspx?Prov=Otros%20Pa&#237;ses" TargetMode="External"/><Relationship Id="rId30" Type="http://schemas.openxmlformats.org/officeDocument/2006/relationships/hyperlink" Target="../../../Documents%20and%20Settings/Administrador/Escritorio/REGISTRO%20DE%20DIALISIS%20SANINCUCAI/inscribieron.aspx?Prov=Mendoz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frodial.org.ar/registro.php" TargetMode="External"/><Relationship Id="rId2" Type="http://schemas.openxmlformats.org/officeDocument/2006/relationships/hyperlink" Target="http://san.org.ar/2015/interesgeneral-documentos-registrodialisis.php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inscribieron.aspx?Prov=Sgo.%20del%20Estero" TargetMode="External"/><Relationship Id="rId13" Type="http://schemas.openxmlformats.org/officeDocument/2006/relationships/hyperlink" Target="inscribieron.aspx?Prov=Santa%20Fe" TargetMode="External"/><Relationship Id="rId18" Type="http://schemas.openxmlformats.org/officeDocument/2006/relationships/hyperlink" Target="inscribieron.aspx?Prov=La%20Pampa" TargetMode="External"/><Relationship Id="rId26" Type="http://schemas.openxmlformats.org/officeDocument/2006/relationships/hyperlink" Target="inscribieron.aspx?Prov=Otros%20Pa&#237;ses" TargetMode="External"/><Relationship Id="rId3" Type="http://schemas.openxmlformats.org/officeDocument/2006/relationships/hyperlink" Target="inscribieron.aspx?Prov=Salta" TargetMode="External"/><Relationship Id="rId21" Type="http://schemas.openxmlformats.org/officeDocument/2006/relationships/hyperlink" Target="inscribieron.aspx?Prov=Rio%20Negro" TargetMode="External"/><Relationship Id="rId7" Type="http://schemas.openxmlformats.org/officeDocument/2006/relationships/hyperlink" Target="inscribieron.aspx?Prov=Catamarca" TargetMode="External"/><Relationship Id="rId12" Type="http://schemas.openxmlformats.org/officeDocument/2006/relationships/hyperlink" Target="inscribieron.aspx?Prov=C&#243;rdoba" TargetMode="External"/><Relationship Id="rId17" Type="http://schemas.openxmlformats.org/officeDocument/2006/relationships/hyperlink" Target="inscribieron.aspx?Prov=Buenos%20Aires" TargetMode="External"/><Relationship Id="rId25" Type="http://schemas.openxmlformats.org/officeDocument/2006/relationships/hyperlink" Target="inscribieron.aspx?Prov=Cdad.%20de%20Buenos%20Aires" TargetMode="External"/><Relationship Id="rId2" Type="http://schemas.openxmlformats.org/officeDocument/2006/relationships/hyperlink" Target="inscribieron.aspx?Prov=Jujuy" TargetMode="External"/><Relationship Id="rId16" Type="http://schemas.openxmlformats.org/officeDocument/2006/relationships/hyperlink" Target="inscribieron.aspx?Prov=Entre%20Rios" TargetMode="External"/><Relationship Id="rId20" Type="http://schemas.openxmlformats.org/officeDocument/2006/relationships/hyperlink" Target="inscribieron.aspx?Prov=Neuquen" TargetMode="External"/><Relationship Id="rId29" Type="http://schemas.openxmlformats.org/officeDocument/2006/relationships/hyperlink" Target="../../../Documents%20and%20Settings/Administrador/Escritorio/REGISTRO%20DE%20DIALISIS%20SANINCUCAI/inscribieron.aspx?Prov=Neuqu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inscribieron.aspx?Prov=Tucuman" TargetMode="External"/><Relationship Id="rId11" Type="http://schemas.openxmlformats.org/officeDocument/2006/relationships/hyperlink" Target="inscribieron.aspx?Prov=San%20Luis" TargetMode="External"/><Relationship Id="rId24" Type="http://schemas.openxmlformats.org/officeDocument/2006/relationships/hyperlink" Target="inscribieron.aspx?Prov=Tierra%20del%20Fuego" TargetMode="External"/><Relationship Id="rId5" Type="http://schemas.openxmlformats.org/officeDocument/2006/relationships/hyperlink" Target="inscribieron.aspx?Prov=Chaco" TargetMode="External"/><Relationship Id="rId15" Type="http://schemas.openxmlformats.org/officeDocument/2006/relationships/hyperlink" Target="inscribieron.aspx?Prov=Misiones" TargetMode="External"/><Relationship Id="rId23" Type="http://schemas.openxmlformats.org/officeDocument/2006/relationships/hyperlink" Target="inscribieron.aspx?Prov=Santa%20Cruz" TargetMode="External"/><Relationship Id="rId28" Type="http://schemas.openxmlformats.org/officeDocument/2006/relationships/hyperlink" Target="../../../Documents%20and%20Settings/Administrador/Escritorio/REGISTRO%20DE%20DIALISIS%20SANINCUCAI/inscribieron.aspx?Prov=San%20Juan" TargetMode="External"/><Relationship Id="rId10" Type="http://schemas.openxmlformats.org/officeDocument/2006/relationships/hyperlink" Target="inscribieron.aspx?Prov=San%20Juan" TargetMode="External"/><Relationship Id="rId19" Type="http://schemas.openxmlformats.org/officeDocument/2006/relationships/hyperlink" Target="inscribieron.aspx?Prov=Mendoza" TargetMode="External"/><Relationship Id="rId31" Type="http://schemas.openxmlformats.org/officeDocument/2006/relationships/image" Target="../media/image23.emf"/><Relationship Id="rId4" Type="http://schemas.openxmlformats.org/officeDocument/2006/relationships/hyperlink" Target="inscribieron.aspx?Prov=Formosa" TargetMode="External"/><Relationship Id="rId9" Type="http://schemas.openxmlformats.org/officeDocument/2006/relationships/hyperlink" Target="inscribieron.aspx?Prov=La%20Rioja" TargetMode="External"/><Relationship Id="rId14" Type="http://schemas.openxmlformats.org/officeDocument/2006/relationships/hyperlink" Target="inscribieron.aspx?Prov=Corrientes" TargetMode="External"/><Relationship Id="rId22" Type="http://schemas.openxmlformats.org/officeDocument/2006/relationships/hyperlink" Target="inscribieron.aspx?Prov=Chubut" TargetMode="External"/><Relationship Id="rId27" Type="http://schemas.openxmlformats.org/officeDocument/2006/relationships/hyperlink" Target="../../../Documents%20and%20Settings/Administrador/Escritorio/REGISTRO%20DE%20DIALISIS%20SANINCUCAI/inscribieron.aspx?Prov=La%20Rioja" TargetMode="External"/><Relationship Id="rId30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emf"/><Relationship Id="rId3" Type="http://schemas.openxmlformats.org/officeDocument/2006/relationships/image" Target="../media/image4.emf"/><Relationship Id="rId7" Type="http://schemas.openxmlformats.org/officeDocument/2006/relationships/hyperlink" Target="http://www.msal.gob.ar/images/stories/bes/graficos/0000001186cnt-04-registro-arg-dialisis-2008.pdf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3.wm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hyperlink" Target="http://www.msal.gob.ar/images/stories/bes/graficos/0000001192cnt-07-registro-arg-dialisis-2013.pdf" TargetMode="External"/><Relationship Id="rId5" Type="http://schemas.openxmlformats.org/officeDocument/2006/relationships/image" Target="../media/image6.jpe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5.emf"/><Relationship Id="rId9" Type="http://schemas.openxmlformats.org/officeDocument/2006/relationships/hyperlink" Target="http://www.msal.gob.ar/images/stories/bes/graficos/0000001188cnt-05-registro-arg-dialisis-2009-10.pdf" TargetMode="External"/><Relationship Id="rId14" Type="http://schemas.openxmlformats.org/officeDocument/2006/relationships/image" Target="../media/image12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95008" y="1844824"/>
            <a:ext cx="8025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El Rol del Registro Argentino de Diálisis Crónica para la toma de decisiones </a:t>
            </a:r>
            <a:endParaRPr lang="es-AR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049273" y="363573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Sergio Miguel Marinovich</a:t>
            </a:r>
            <a:endParaRPr lang="es-AR" dirty="0"/>
          </a:p>
        </p:txBody>
      </p:sp>
      <p:sp>
        <p:nvSpPr>
          <p:cNvPr id="4" name="AutoShape 4" descr="Resultado de imagen para cadra NEFROD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6" descr="Resultado de imagen para cadra NEFROD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8" descr="Resultado de imagen para cadra NEFRODI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627138" name="Picture 2" descr="Sal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10379"/>
            <a:ext cx="1962418" cy="18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7140" name="Picture 4" descr="CADRA - CONFEDERACION DE ASOCIACIONES DE DIALISIS DE LA REPUBLICA ARGEN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57192"/>
            <a:ext cx="6133099" cy="94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606" name="Group 6"/>
          <p:cNvGrpSpPr>
            <a:grpSpLocks/>
          </p:cNvGrpSpPr>
          <p:nvPr/>
        </p:nvGrpSpPr>
        <p:grpSpPr bwMode="auto">
          <a:xfrm>
            <a:off x="158750" y="268186"/>
            <a:ext cx="8805738" cy="6308725"/>
            <a:chOff x="100" y="151"/>
            <a:chExt cx="5410" cy="3974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1090144"/>
                </p:ext>
              </p:extLst>
            </p:nvPr>
          </p:nvGraphicFramePr>
          <p:xfrm>
            <a:off x="100" y="151"/>
            <a:ext cx="5410" cy="36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49603" name="Text Box 3"/>
            <p:cNvSpPr txBox="1">
              <a:spLocks noChangeArrowheads="1"/>
            </p:cNvSpPr>
            <p:nvPr/>
          </p:nvSpPr>
          <p:spPr bwMode="auto">
            <a:xfrm>
              <a:off x="521" y="3913"/>
              <a:ext cx="49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600" dirty="0"/>
                <a:t>GRÁFICO 5a: NÚMERO DE PACIENTES INCIDENTES EN DC </a:t>
              </a:r>
              <a:endParaRPr lang="es-MX" sz="1600" dirty="0"/>
            </a:p>
          </p:txBody>
        </p:sp>
        <p:sp>
          <p:nvSpPr>
            <p:cNvPr id="1049604" name="Text Box 4"/>
            <p:cNvSpPr txBox="1">
              <a:spLocks noChangeArrowheads="1"/>
            </p:cNvSpPr>
            <p:nvPr/>
          </p:nvSpPr>
          <p:spPr bwMode="auto">
            <a:xfrm>
              <a:off x="378" y="235"/>
              <a:ext cx="12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 dirty="0"/>
                <a:t>Número de Pacientes </a:t>
              </a:r>
              <a:endParaRPr lang="es-MX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504" name="Group 8"/>
          <p:cNvGrpSpPr>
            <a:grpSpLocks/>
          </p:cNvGrpSpPr>
          <p:nvPr/>
        </p:nvGrpSpPr>
        <p:grpSpPr bwMode="auto">
          <a:xfrm>
            <a:off x="230188" y="239713"/>
            <a:ext cx="8734300" cy="6118225"/>
            <a:chOff x="145" y="151"/>
            <a:chExt cx="5411" cy="3854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7053920"/>
                </p:ext>
              </p:extLst>
            </p:nvPr>
          </p:nvGraphicFramePr>
          <p:xfrm>
            <a:off x="145" y="151"/>
            <a:ext cx="5411" cy="36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74499" name="Text Box 3"/>
            <p:cNvSpPr txBox="1">
              <a:spLocks noChangeArrowheads="1"/>
            </p:cNvSpPr>
            <p:nvPr/>
          </p:nvSpPr>
          <p:spPr bwMode="auto">
            <a:xfrm>
              <a:off x="522" y="3793"/>
              <a:ext cx="49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s-MX" sz="1600" dirty="0"/>
                <a:t>GRÁFICO 66:  TRASPLANTES RENALES EN LA POBLACIÓN GENERAL</a:t>
              </a:r>
            </a:p>
          </p:txBody>
        </p:sp>
        <p:sp>
          <p:nvSpPr>
            <p:cNvPr id="874500" name="Text Box 4"/>
            <p:cNvSpPr txBox="1">
              <a:spLocks noChangeArrowheads="1"/>
            </p:cNvSpPr>
            <p:nvPr/>
          </p:nvSpPr>
          <p:spPr bwMode="auto">
            <a:xfrm>
              <a:off x="567" y="244"/>
              <a:ext cx="18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s-AR" sz="1400"/>
                <a:t>Número de Trasplantes renales </a:t>
              </a:r>
              <a:endParaRPr lang="es-MX" sz="1400"/>
            </a:p>
          </p:txBody>
        </p:sp>
      </p:grpSp>
    </p:spTree>
    <p:extLst>
      <p:ext uri="{BB962C8B-B14F-4D97-AF65-F5344CB8AC3E}">
        <p14:creationId xmlns:p14="http://schemas.microsoft.com/office/powerpoint/2010/main" val="12250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88000" y="311150"/>
            <a:ext cx="8628988" cy="6311901"/>
            <a:chOff x="288000" y="311150"/>
            <a:chExt cx="8628988" cy="6311901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450540"/>
                </p:ext>
              </p:extLst>
            </p:nvPr>
          </p:nvGraphicFramePr>
          <p:xfrm>
            <a:off x="304800" y="311150"/>
            <a:ext cx="8594725" cy="5670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890454"/>
                </p:ext>
              </p:extLst>
            </p:nvPr>
          </p:nvGraphicFramePr>
          <p:xfrm>
            <a:off x="322263" y="323850"/>
            <a:ext cx="8594725" cy="5670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1789125"/>
                </p:ext>
              </p:extLst>
            </p:nvPr>
          </p:nvGraphicFramePr>
          <p:xfrm>
            <a:off x="288000" y="360000"/>
            <a:ext cx="8594725" cy="5670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38027" name="Text Box 5"/>
            <p:cNvSpPr txBox="1">
              <a:spLocks noChangeArrowheads="1"/>
            </p:cNvSpPr>
            <p:nvPr/>
          </p:nvSpPr>
          <p:spPr bwMode="auto">
            <a:xfrm>
              <a:off x="687388" y="5859463"/>
              <a:ext cx="8064500" cy="7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s-AR" sz="1600" dirty="0"/>
                <a:t>GRÁFICO 67: TASAS CRUDAS DE TRASPLANTE RENAL EN LA </a:t>
              </a:r>
            </a:p>
            <a:p>
              <a:pPr algn="ctr"/>
              <a:r>
                <a:rPr lang="es-AR" sz="1600" dirty="0"/>
                <a:t>POBLACIÓN GENERAL DE ARGENTINA</a:t>
              </a:r>
            </a:p>
            <a:p>
              <a:pPr algn="ctr"/>
              <a:r>
                <a:rPr lang="es-AR" sz="1200" dirty="0"/>
                <a:t>Con Intervalo de Confidencia del 95% . Trasplantes por Millón de Habitantes/Año.</a:t>
              </a:r>
              <a:endParaRPr lang="es-MX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0473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08962"/>
              </p:ext>
            </p:extLst>
          </p:nvPr>
        </p:nvGraphicFramePr>
        <p:xfrm>
          <a:off x="304800" y="311150"/>
          <a:ext cx="8594725" cy="567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863961"/>
              </p:ext>
            </p:extLst>
          </p:nvPr>
        </p:nvGraphicFramePr>
        <p:xfrm>
          <a:off x="322263" y="323850"/>
          <a:ext cx="8594725" cy="567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390688"/>
              </p:ext>
            </p:extLst>
          </p:nvPr>
        </p:nvGraphicFramePr>
        <p:xfrm>
          <a:off x="288000" y="360000"/>
          <a:ext cx="8594725" cy="567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38027" name="Text Box 5"/>
          <p:cNvSpPr txBox="1">
            <a:spLocks noChangeArrowheads="1"/>
          </p:cNvSpPr>
          <p:nvPr/>
        </p:nvSpPr>
        <p:spPr bwMode="auto">
          <a:xfrm>
            <a:off x="687388" y="5859463"/>
            <a:ext cx="80645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AR" sz="1600" dirty="0"/>
              <a:t>GRÁFICO 67: TASAS CRUDAS DE TRASPLANTE RENAL EN LA </a:t>
            </a:r>
          </a:p>
          <a:p>
            <a:pPr algn="ctr"/>
            <a:r>
              <a:rPr lang="es-AR" sz="1600" dirty="0"/>
              <a:t>POBLACIÓN GENERAL DE ARGENTINA</a:t>
            </a:r>
          </a:p>
          <a:p>
            <a:pPr algn="ctr"/>
            <a:r>
              <a:rPr lang="es-AR" sz="1200" dirty="0"/>
              <a:t>Con Intervalo de Confidencia del 95% . Trasplantes por Millón de Habitantes/Año.</a:t>
            </a:r>
            <a:endParaRPr lang="es-MX" u="sng" dirty="0"/>
          </a:p>
        </p:txBody>
      </p:sp>
      <p:cxnSp>
        <p:nvCxnSpPr>
          <p:cNvPr id="7" name="6 Conector recto de flecha"/>
          <p:cNvCxnSpPr/>
          <p:nvPr/>
        </p:nvCxnSpPr>
        <p:spPr bwMode="auto">
          <a:xfrm>
            <a:off x="5148064" y="2204864"/>
            <a:ext cx="3384376" cy="64807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11" name="10 Conector recto de flecha"/>
          <p:cNvCxnSpPr/>
          <p:nvPr/>
        </p:nvCxnSpPr>
        <p:spPr bwMode="auto">
          <a:xfrm flipV="1">
            <a:off x="5137139" y="3861048"/>
            <a:ext cx="3395301" cy="5040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24134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842" name="Group 2"/>
          <p:cNvGrpSpPr>
            <a:grpSpLocks/>
          </p:cNvGrpSpPr>
          <p:nvPr/>
        </p:nvGrpSpPr>
        <p:grpSpPr bwMode="auto">
          <a:xfrm>
            <a:off x="157163" y="95250"/>
            <a:ext cx="8856662" cy="6130926"/>
            <a:chOff x="99" y="60"/>
            <a:chExt cx="5579" cy="3862"/>
          </a:xfrm>
        </p:grpSpPr>
        <p:sp>
          <p:nvSpPr>
            <p:cNvPr id="1315844" name="Line 4"/>
            <p:cNvSpPr>
              <a:spLocks noChangeShapeType="1"/>
            </p:cNvSpPr>
            <p:nvPr/>
          </p:nvSpPr>
          <p:spPr bwMode="auto">
            <a:xfrm flipH="1">
              <a:off x="522" y="2195"/>
              <a:ext cx="49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73481"/>
                </p:ext>
              </p:extLst>
            </p:nvPr>
          </p:nvGraphicFramePr>
          <p:xfrm>
            <a:off x="99" y="60"/>
            <a:ext cx="5579" cy="35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15845" name="Text Box 5"/>
            <p:cNvSpPr txBox="1">
              <a:spLocks noChangeArrowheads="1"/>
            </p:cNvSpPr>
            <p:nvPr/>
          </p:nvSpPr>
          <p:spPr bwMode="auto">
            <a:xfrm>
              <a:off x="204" y="3612"/>
              <a:ext cx="544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 dirty="0"/>
                <a:t>GRÁFICO </a:t>
              </a:r>
              <a:r>
                <a:rPr lang="es-AR" sz="1400" dirty="0" smtClean="0"/>
                <a:t>68.  </a:t>
              </a:r>
              <a:r>
                <a:rPr lang="es-AR" sz="1400" dirty="0"/>
                <a:t>TASAS BRUTAS </a:t>
              </a:r>
              <a:r>
                <a:rPr lang="es-AR" sz="1400" dirty="0" smtClean="0"/>
                <a:t>DE TRASPLANTE RENAL EN PACIENTES EN DC DE ARGENTINA </a:t>
              </a:r>
              <a:endParaRPr lang="es-AR" sz="1400" dirty="0"/>
            </a:p>
            <a:p>
              <a:pPr algn="ctr"/>
              <a:r>
                <a:rPr lang="es-AR" sz="1200" dirty="0"/>
                <a:t>Tasas en </a:t>
              </a:r>
              <a:r>
                <a:rPr lang="es-AR" sz="1200" dirty="0" smtClean="0"/>
                <a:t>Trasplantes </a:t>
              </a:r>
              <a:r>
                <a:rPr lang="es-AR" sz="1200" dirty="0"/>
                <a:t>por 100 paciente-años al riesgo, con Intervalo de Confidencia del 95%  </a:t>
              </a:r>
              <a:endParaRPr lang="es-MX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58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30621" y="95250"/>
            <a:ext cx="8905875" cy="6458550"/>
            <a:chOff x="130621" y="95250"/>
            <a:chExt cx="8905875" cy="6458550"/>
          </a:xfrm>
        </p:grpSpPr>
        <p:grpSp>
          <p:nvGrpSpPr>
            <p:cNvPr id="4" name="3 Grupo"/>
            <p:cNvGrpSpPr/>
            <p:nvPr/>
          </p:nvGrpSpPr>
          <p:grpSpPr>
            <a:xfrm>
              <a:off x="130621" y="95250"/>
              <a:ext cx="8905875" cy="5656821"/>
              <a:chOff x="35942" y="95250"/>
              <a:chExt cx="8905875" cy="5656821"/>
            </a:xfrm>
          </p:grpSpPr>
          <p:graphicFrame>
            <p:nvGraphicFramePr>
              <p:cNvPr id="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5908658"/>
                  </p:ext>
                </p:extLst>
              </p:nvPr>
            </p:nvGraphicFramePr>
            <p:xfrm>
              <a:off x="35942" y="162483"/>
              <a:ext cx="8856662" cy="558958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9798392"/>
                  </p:ext>
                </p:extLst>
              </p:nvPr>
            </p:nvGraphicFramePr>
            <p:xfrm>
              <a:off x="85155" y="95250"/>
              <a:ext cx="8856662" cy="558958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" name="2 CuadroTexto"/>
              <p:cNvSpPr txBox="1"/>
              <p:nvPr/>
            </p:nvSpPr>
            <p:spPr>
              <a:xfrm>
                <a:off x="5762755" y="4815209"/>
                <a:ext cx="245924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_tradnl" sz="1200" dirty="0" smtClean="0"/>
                  <a:t>NEFROPATÍA DIABÉTICA</a:t>
                </a:r>
                <a:endParaRPr lang="es-AR" sz="1200" dirty="0"/>
              </a:p>
            </p:txBody>
          </p:sp>
        </p:grp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323726" y="5661248"/>
              <a:ext cx="8640762" cy="89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s-AR" sz="1400" dirty="0"/>
                <a:t>GRÁFICO </a:t>
              </a:r>
              <a:r>
                <a:rPr lang="es-AR" sz="1400" dirty="0" smtClean="0"/>
                <a:t>72b. TRASPLANTES RENALES EN DC EN DIFERENTES ETIOLOGÍAS</a:t>
              </a:r>
            </a:p>
            <a:p>
              <a:pPr algn="ctr">
                <a:spcBef>
                  <a:spcPts val="0"/>
                </a:spcBef>
              </a:pPr>
              <a:r>
                <a:rPr lang="es-AR" sz="1400" u="sng" dirty="0" smtClean="0"/>
                <a:t>TASAS AJUSTADAS</a:t>
              </a:r>
              <a:r>
                <a:rPr lang="es-AR" sz="1400" dirty="0" smtClean="0"/>
                <a:t> por Edad y Género.  Referente: Otras Etiologías en cada año.</a:t>
              </a:r>
            </a:p>
            <a:p>
              <a:pPr algn="ctr">
                <a:spcBef>
                  <a:spcPts val="0"/>
                </a:spcBef>
              </a:pPr>
              <a:r>
                <a:rPr lang="es-MX" sz="1200" dirty="0" smtClean="0"/>
                <a:t>Se </a:t>
              </a:r>
              <a:r>
                <a:rPr lang="es-MX" sz="1200" dirty="0"/>
                <a:t>exceptúan de este análisis los pacientes </a:t>
              </a:r>
              <a:r>
                <a:rPr lang="es-MX" sz="1200" dirty="0" smtClean="0"/>
                <a:t>&lt; </a:t>
              </a:r>
              <a:r>
                <a:rPr lang="es-MX" sz="1200" dirty="0"/>
                <a:t>20 años porque no se presenta Población con N. Diabética en </a:t>
              </a:r>
              <a:r>
                <a:rPr lang="es-MX" sz="1200" dirty="0" smtClean="0"/>
                <a:t>DC </a:t>
              </a:r>
              <a:r>
                <a:rPr lang="es-MX" sz="1200" dirty="0"/>
                <a:t>debajo de esa </a:t>
              </a:r>
              <a:r>
                <a:rPr lang="es-MX" sz="1200" dirty="0" smtClean="0"/>
                <a:t>edad. </a:t>
              </a:r>
              <a:r>
                <a:rPr lang="es-ES_tradnl" sz="1200" dirty="0" smtClean="0"/>
                <a:t>Tasas </a:t>
              </a:r>
              <a:r>
                <a:rPr lang="es-ES_tradnl" sz="1200" dirty="0"/>
                <a:t>en Trasplantes por 100 paciente-años al riesgo, con </a:t>
              </a:r>
              <a:r>
                <a:rPr lang="es-ES_tradnl" sz="1200" dirty="0" smtClean="0"/>
                <a:t>IC95%</a:t>
              </a:r>
              <a:endParaRPr lang="es-AR" sz="1200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275856" y="1916832"/>
              <a:ext cx="24497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dirty="0" smtClean="0"/>
                <a:t>En todas las comparaciones </a:t>
              </a:r>
              <a:r>
                <a:rPr lang="es-ES_tradnl" sz="1000" i="1" dirty="0" smtClean="0"/>
                <a:t>p</a:t>
              </a:r>
              <a:r>
                <a:rPr lang="es-ES_tradnl" sz="1000" dirty="0" smtClean="0"/>
                <a:t> &lt;0.001</a:t>
              </a:r>
              <a:endParaRPr lang="es-A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8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00025" y="147638"/>
            <a:ext cx="8767763" cy="6470650"/>
            <a:chOff x="200025" y="147638"/>
            <a:chExt cx="8767763" cy="6470650"/>
          </a:xfrm>
        </p:grpSpPr>
        <p:sp>
          <p:nvSpPr>
            <p:cNvPr id="1339397" name="Line 3"/>
            <p:cNvSpPr>
              <a:spLocks noChangeShapeType="1"/>
            </p:cNvSpPr>
            <p:nvPr/>
          </p:nvSpPr>
          <p:spPr bwMode="auto">
            <a:xfrm flipH="1">
              <a:off x="756000" y="2923200"/>
              <a:ext cx="79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6256333"/>
                </p:ext>
              </p:extLst>
            </p:nvPr>
          </p:nvGraphicFramePr>
          <p:xfrm>
            <a:off x="200025" y="147638"/>
            <a:ext cx="8767763" cy="6470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39398" name="Text Box 4"/>
            <p:cNvSpPr txBox="1">
              <a:spLocks noChangeArrowheads="1"/>
            </p:cNvSpPr>
            <p:nvPr/>
          </p:nvSpPr>
          <p:spPr bwMode="auto">
            <a:xfrm>
              <a:off x="250825" y="6021388"/>
              <a:ext cx="85693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s-AR" sz="1400" dirty="0"/>
                <a:t>GRÁFICO </a:t>
              </a:r>
              <a:r>
                <a:rPr lang="es-AR" sz="1400" dirty="0" smtClean="0"/>
                <a:t>73d: </a:t>
              </a:r>
              <a:r>
                <a:rPr lang="es-AR" sz="1400" dirty="0"/>
                <a:t>TASAS AJUSTADAS DE TRASPLANTE RENAL EN PROVINCIAS DE ARGENTINA.  </a:t>
              </a:r>
            </a:p>
            <a:p>
              <a:pPr algn="ctr"/>
              <a:r>
                <a:rPr lang="es-AR" sz="1400" u="sng" dirty="0" smtClean="0"/>
                <a:t>TRIENIO 2014-2016</a:t>
              </a:r>
              <a:r>
                <a:rPr lang="es-AR" sz="1400" dirty="0" smtClean="0"/>
                <a:t>.   AJUSTE </a:t>
              </a:r>
              <a:r>
                <a:rPr lang="es-AR" sz="1400" dirty="0"/>
                <a:t>POR EDAD, SEXO Y PRESENCIA DE NEFROPATÍA DIABÉTICA</a:t>
              </a:r>
              <a:endParaRPr lang="es-MX" sz="1400" dirty="0"/>
            </a:p>
          </p:txBody>
        </p:sp>
        <p:sp>
          <p:nvSpPr>
            <p:cNvPr id="1339400" name="Rectangle 6"/>
            <p:cNvSpPr>
              <a:spLocks noChangeArrowheads="1"/>
            </p:cNvSpPr>
            <p:nvPr/>
          </p:nvSpPr>
          <p:spPr bwMode="auto">
            <a:xfrm>
              <a:off x="454025" y="778098"/>
              <a:ext cx="877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200" dirty="0" smtClean="0"/>
                <a:t>  ***</a:t>
              </a:r>
              <a:endParaRPr lang="es-MX" sz="1200" dirty="0"/>
            </a:p>
          </p:txBody>
        </p:sp>
        <p:sp>
          <p:nvSpPr>
            <p:cNvPr id="1339402" name="Rectangle 11"/>
            <p:cNvSpPr>
              <a:spLocks noChangeArrowheads="1"/>
            </p:cNvSpPr>
            <p:nvPr/>
          </p:nvSpPr>
          <p:spPr bwMode="auto">
            <a:xfrm>
              <a:off x="1152000" y="1570186"/>
              <a:ext cx="7207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200" dirty="0"/>
                <a:t>  </a:t>
              </a:r>
              <a:r>
                <a:rPr lang="es-AR" sz="1200" dirty="0" smtClean="0"/>
                <a:t> ***</a:t>
              </a:r>
              <a:endParaRPr lang="es-MX" sz="1200" dirty="0"/>
            </a:p>
          </p:txBody>
        </p:sp>
        <p:sp>
          <p:nvSpPr>
            <p:cNvPr id="1339403" name="Rectangle 13"/>
            <p:cNvSpPr>
              <a:spLocks noChangeArrowheads="1"/>
            </p:cNvSpPr>
            <p:nvPr/>
          </p:nvSpPr>
          <p:spPr bwMode="auto">
            <a:xfrm>
              <a:off x="5148064" y="2924944"/>
              <a:ext cx="877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200" dirty="0"/>
                <a:t>    </a:t>
              </a:r>
              <a:r>
                <a:rPr lang="es-AR" sz="1200" dirty="0" smtClean="0"/>
                <a:t>     ***</a:t>
              </a:r>
              <a:endParaRPr lang="es-MX" sz="1200" dirty="0"/>
            </a:p>
          </p:txBody>
        </p:sp>
        <p:sp>
          <p:nvSpPr>
            <p:cNvPr id="1339404" name="Rectangle 15"/>
            <p:cNvSpPr>
              <a:spLocks noChangeArrowheads="1"/>
            </p:cNvSpPr>
            <p:nvPr/>
          </p:nvSpPr>
          <p:spPr bwMode="auto">
            <a:xfrm>
              <a:off x="7866063" y="3429000"/>
              <a:ext cx="877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200" dirty="0"/>
                <a:t>   ***</a:t>
              </a:r>
              <a:endParaRPr lang="es-MX" sz="1200" dirty="0"/>
            </a:p>
          </p:txBody>
        </p:sp>
        <p:sp>
          <p:nvSpPr>
            <p:cNvPr id="1339405" name="Rectangle 16"/>
            <p:cNvSpPr>
              <a:spLocks noChangeArrowheads="1"/>
            </p:cNvSpPr>
            <p:nvPr/>
          </p:nvSpPr>
          <p:spPr bwMode="auto">
            <a:xfrm>
              <a:off x="7236296" y="3356992"/>
              <a:ext cx="877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200" dirty="0"/>
                <a:t> </a:t>
              </a:r>
              <a:r>
                <a:rPr lang="es-AR" sz="1200" dirty="0" smtClean="0"/>
                <a:t> ***</a:t>
              </a:r>
              <a:endParaRPr lang="es-MX" sz="1200" dirty="0"/>
            </a:p>
          </p:txBody>
        </p:sp>
        <p:sp>
          <p:nvSpPr>
            <p:cNvPr id="1339406" name="Rectangle 17"/>
            <p:cNvSpPr>
              <a:spLocks noChangeArrowheads="1"/>
            </p:cNvSpPr>
            <p:nvPr/>
          </p:nvSpPr>
          <p:spPr bwMode="auto">
            <a:xfrm>
              <a:off x="6876256" y="3298378"/>
              <a:ext cx="877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200" dirty="0"/>
                <a:t>   </a:t>
              </a:r>
              <a:r>
                <a:rPr lang="es-AR" sz="1200" dirty="0" smtClean="0"/>
                <a:t> ***</a:t>
              </a:r>
              <a:endParaRPr lang="es-MX" sz="1200" dirty="0"/>
            </a:p>
          </p:txBody>
        </p:sp>
        <p:sp>
          <p:nvSpPr>
            <p:cNvPr id="1339407" name="Rectangle 18"/>
            <p:cNvSpPr>
              <a:spLocks noChangeArrowheads="1"/>
            </p:cNvSpPr>
            <p:nvPr/>
          </p:nvSpPr>
          <p:spPr bwMode="auto">
            <a:xfrm>
              <a:off x="7524328" y="3154362"/>
              <a:ext cx="877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200" dirty="0"/>
                <a:t> </a:t>
              </a:r>
              <a:r>
                <a:rPr lang="es-AR" sz="1200" dirty="0" smtClean="0"/>
                <a:t>   **</a:t>
              </a:r>
              <a:endParaRPr lang="es-MX" sz="1200" dirty="0"/>
            </a:p>
          </p:txBody>
        </p:sp>
        <p:sp>
          <p:nvSpPr>
            <p:cNvPr id="1339408" name="Rectangle 20"/>
            <p:cNvSpPr>
              <a:spLocks noChangeArrowheads="1"/>
            </p:cNvSpPr>
            <p:nvPr/>
          </p:nvSpPr>
          <p:spPr bwMode="auto">
            <a:xfrm>
              <a:off x="5782344" y="3082354"/>
              <a:ext cx="877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AR" sz="1200" dirty="0"/>
                <a:t>   </a:t>
              </a:r>
              <a:r>
                <a:rPr lang="es-AR" sz="1200" dirty="0" smtClean="0"/>
                <a:t>        ***</a:t>
              </a:r>
              <a:endParaRPr lang="es-MX" sz="1200" dirty="0"/>
            </a:p>
          </p:txBody>
        </p:sp>
        <p:sp>
          <p:nvSpPr>
            <p:cNvPr id="1339411" name="Rectangle 12"/>
            <p:cNvSpPr>
              <a:spLocks noChangeArrowheads="1"/>
            </p:cNvSpPr>
            <p:nvPr/>
          </p:nvSpPr>
          <p:spPr bwMode="auto">
            <a:xfrm>
              <a:off x="3419872" y="2722314"/>
              <a:ext cx="11525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200" dirty="0"/>
                <a:t>     </a:t>
              </a:r>
              <a:r>
                <a:rPr lang="es-AR" sz="1200" dirty="0" smtClean="0"/>
                <a:t>   *  </a:t>
              </a:r>
              <a:endParaRPr lang="es-MX" sz="1200" dirty="0"/>
            </a:p>
          </p:txBody>
        </p:sp>
        <p:sp>
          <p:nvSpPr>
            <p:cNvPr id="1339412" name="Rectangle 12"/>
            <p:cNvSpPr>
              <a:spLocks noChangeArrowheads="1"/>
            </p:cNvSpPr>
            <p:nvPr/>
          </p:nvSpPr>
          <p:spPr bwMode="auto">
            <a:xfrm>
              <a:off x="5508104" y="2794322"/>
              <a:ext cx="11525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200" dirty="0"/>
                <a:t> * </a:t>
              </a:r>
              <a:r>
                <a:rPr lang="es-AR" sz="1200" dirty="0" smtClean="0"/>
                <a:t>    </a:t>
              </a:r>
              <a:endParaRPr lang="es-MX" sz="1200" dirty="0"/>
            </a:p>
          </p:txBody>
        </p:sp>
        <p:sp>
          <p:nvSpPr>
            <p:cNvPr id="1339413" name="Rectangle 17"/>
            <p:cNvSpPr>
              <a:spLocks noChangeArrowheads="1"/>
            </p:cNvSpPr>
            <p:nvPr/>
          </p:nvSpPr>
          <p:spPr bwMode="auto">
            <a:xfrm>
              <a:off x="6588224" y="3212976"/>
              <a:ext cx="877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200" dirty="0"/>
                <a:t>   ***</a:t>
              </a:r>
              <a:endParaRPr lang="es-MX" sz="1200" dirty="0"/>
            </a:p>
          </p:txBody>
        </p:sp>
        <p:sp>
          <p:nvSpPr>
            <p:cNvPr id="1339417" name="Rectangle 11"/>
            <p:cNvSpPr>
              <a:spLocks noChangeArrowheads="1"/>
            </p:cNvSpPr>
            <p:nvPr/>
          </p:nvSpPr>
          <p:spPr bwMode="auto">
            <a:xfrm>
              <a:off x="1584000" y="1800000"/>
              <a:ext cx="7207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AR" sz="1200" dirty="0"/>
                <a:t>  </a:t>
              </a:r>
              <a:r>
                <a:rPr lang="es-AR" sz="1200" dirty="0" smtClean="0"/>
                <a:t> ***</a:t>
              </a:r>
              <a:endParaRPr lang="es-MX" sz="1200" dirty="0"/>
            </a:p>
          </p:txBody>
        </p:sp>
        <p:sp>
          <p:nvSpPr>
            <p:cNvPr id="1339418" name="Rectangle 11"/>
            <p:cNvSpPr>
              <a:spLocks noChangeArrowheads="1"/>
            </p:cNvSpPr>
            <p:nvPr/>
          </p:nvSpPr>
          <p:spPr bwMode="auto">
            <a:xfrm>
              <a:off x="827088" y="1196752"/>
              <a:ext cx="7207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200" dirty="0"/>
                <a:t>  </a:t>
              </a:r>
              <a:r>
                <a:rPr lang="es-AR" sz="1200" dirty="0" smtClean="0"/>
                <a:t> ***</a:t>
              </a:r>
              <a:endParaRPr lang="es-MX" sz="1200" dirty="0"/>
            </a:p>
          </p:txBody>
        </p:sp>
        <p:sp>
          <p:nvSpPr>
            <p:cNvPr id="1339419" name="Rectangle 18"/>
            <p:cNvSpPr>
              <a:spLocks noChangeArrowheads="1"/>
            </p:cNvSpPr>
            <p:nvPr/>
          </p:nvSpPr>
          <p:spPr bwMode="auto">
            <a:xfrm>
              <a:off x="6156176" y="3140968"/>
              <a:ext cx="877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200" dirty="0"/>
                <a:t>    </a:t>
              </a:r>
              <a:r>
                <a:rPr lang="es-AR" sz="1200" dirty="0" smtClean="0"/>
                <a:t>   ***</a:t>
              </a:r>
              <a:endParaRPr lang="es-MX" sz="1200" dirty="0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4662000" y="334800"/>
              <a:ext cx="1709738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AR" sz="1200" dirty="0"/>
                <a:t>*** </a:t>
              </a:r>
              <a:r>
                <a:rPr lang="es-AR" sz="1200" b="0" dirty="0"/>
                <a:t>p&lt;0.001</a:t>
              </a:r>
            </a:p>
            <a:p>
              <a:r>
                <a:rPr lang="es-AR" sz="1200" dirty="0"/>
                <a:t>**</a:t>
              </a:r>
              <a:r>
                <a:rPr lang="es-AR" sz="1200" b="0" dirty="0"/>
                <a:t>   p&lt;0.005; p&lt;0.01</a:t>
              </a:r>
            </a:p>
            <a:p>
              <a:r>
                <a:rPr lang="es-AR" sz="1200" dirty="0"/>
                <a:t>*</a:t>
              </a:r>
              <a:r>
                <a:rPr lang="es-AR" sz="1200" b="0" dirty="0"/>
                <a:t>    p&lt;0.05 </a:t>
              </a:r>
              <a:endParaRPr lang="es-MX" sz="1200" b="0" dirty="0"/>
            </a:p>
          </p:txBody>
        </p:sp>
      </p:grpSp>
      <p:sp>
        <p:nvSpPr>
          <p:cNvPr id="21" name="20 Flecha abajo"/>
          <p:cNvSpPr/>
          <p:nvPr/>
        </p:nvSpPr>
        <p:spPr bwMode="auto">
          <a:xfrm>
            <a:off x="6023524" y="2042117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21 Flecha abajo"/>
          <p:cNvSpPr/>
          <p:nvPr/>
        </p:nvSpPr>
        <p:spPr bwMode="auto">
          <a:xfrm>
            <a:off x="6359543" y="2051535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9364" name="Picture 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624"/>
            <a:ext cx="4220200" cy="68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abajo"/>
          <p:cNvSpPr/>
          <p:nvPr/>
        </p:nvSpPr>
        <p:spPr bwMode="auto">
          <a:xfrm rot="-5400000">
            <a:off x="1963462" y="3949306"/>
            <a:ext cx="143304" cy="398836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Flecha abajo"/>
          <p:cNvSpPr/>
          <p:nvPr/>
        </p:nvSpPr>
        <p:spPr bwMode="auto">
          <a:xfrm rot="-5400000">
            <a:off x="1963462" y="4165330"/>
            <a:ext cx="143304" cy="398836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9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01600" y="333375"/>
            <a:ext cx="8934896" cy="6067117"/>
            <a:chOff x="101600" y="333375"/>
            <a:chExt cx="8934896" cy="6067117"/>
          </a:xfrm>
        </p:grpSpPr>
        <p:sp>
          <p:nvSpPr>
            <p:cNvPr id="681986" name="Control 2"/>
            <p:cNvSpPr>
              <a:spLocks noChangeArrowheads="1" noChangeShapeType="1"/>
            </p:cNvSpPr>
            <p:nvPr/>
          </p:nvSpPr>
          <p:spPr bwMode="auto">
            <a:xfrm>
              <a:off x="101600" y="333375"/>
              <a:ext cx="914400" cy="91440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81987" name="Control 3"/>
            <p:cNvSpPr>
              <a:spLocks noChangeArrowheads="1" noChangeShapeType="1"/>
            </p:cNvSpPr>
            <p:nvPr/>
          </p:nvSpPr>
          <p:spPr bwMode="auto">
            <a:xfrm>
              <a:off x="101600" y="333375"/>
              <a:ext cx="914400" cy="91440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682089" name="Group 105"/>
            <p:cNvGrpSpPr>
              <a:grpSpLocks/>
            </p:cNvGrpSpPr>
            <p:nvPr/>
          </p:nvGrpSpPr>
          <p:grpSpPr bwMode="auto">
            <a:xfrm>
              <a:off x="3193157" y="3789040"/>
              <a:ext cx="1666875" cy="2058988"/>
              <a:chOff x="3054" y="2256"/>
              <a:chExt cx="1050" cy="1297"/>
            </a:xfrm>
          </p:grpSpPr>
          <p:sp>
            <p:nvSpPr>
              <p:cNvPr id="682090" name="Freeform 106">
                <a:hlinkClick r:id="rId2" action="ppaction://hlinkfile" tooltip="La Rioja"/>
              </p:cNvPr>
              <p:cNvSpPr>
                <a:spLocks/>
              </p:cNvSpPr>
              <p:nvPr/>
            </p:nvSpPr>
            <p:spPr bwMode="auto">
              <a:xfrm>
                <a:off x="3441" y="2256"/>
                <a:ext cx="360" cy="420"/>
              </a:xfrm>
              <a:custGeom>
                <a:avLst/>
                <a:gdLst>
                  <a:gd name="T0" fmla="*/ 0 w 360"/>
                  <a:gd name="T1" fmla="*/ 66 h 420"/>
                  <a:gd name="T2" fmla="*/ 42 w 360"/>
                  <a:gd name="T3" fmla="*/ 0 h 420"/>
                  <a:gd name="T4" fmla="*/ 84 w 360"/>
                  <a:gd name="T5" fmla="*/ 0 h 420"/>
                  <a:gd name="T6" fmla="*/ 144 w 360"/>
                  <a:gd name="T7" fmla="*/ 54 h 420"/>
                  <a:gd name="T8" fmla="*/ 234 w 360"/>
                  <a:gd name="T9" fmla="*/ 42 h 420"/>
                  <a:gd name="T10" fmla="*/ 282 w 360"/>
                  <a:gd name="T11" fmla="*/ 108 h 420"/>
                  <a:gd name="T12" fmla="*/ 342 w 360"/>
                  <a:gd name="T13" fmla="*/ 156 h 420"/>
                  <a:gd name="T14" fmla="*/ 360 w 360"/>
                  <a:gd name="T15" fmla="*/ 234 h 420"/>
                  <a:gd name="T16" fmla="*/ 330 w 360"/>
                  <a:gd name="T17" fmla="*/ 312 h 420"/>
                  <a:gd name="T18" fmla="*/ 330 w 360"/>
                  <a:gd name="T19" fmla="*/ 396 h 420"/>
                  <a:gd name="T20" fmla="*/ 258 w 360"/>
                  <a:gd name="T21" fmla="*/ 420 h 420"/>
                  <a:gd name="T22" fmla="*/ 210 w 360"/>
                  <a:gd name="T23" fmla="*/ 366 h 420"/>
                  <a:gd name="T24" fmla="*/ 210 w 360"/>
                  <a:gd name="T25" fmla="*/ 306 h 420"/>
                  <a:gd name="T26" fmla="*/ 96 w 360"/>
                  <a:gd name="T27" fmla="*/ 192 h 420"/>
                  <a:gd name="T28" fmla="*/ 42 w 360"/>
                  <a:gd name="T29" fmla="*/ 186 h 420"/>
                  <a:gd name="T30" fmla="*/ 48 w 360"/>
                  <a:gd name="T31" fmla="*/ 126 h 420"/>
                  <a:gd name="T32" fmla="*/ 0 w 360"/>
                  <a:gd name="T33" fmla="*/ 66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0" h="420">
                    <a:moveTo>
                      <a:pt x="0" y="66"/>
                    </a:moveTo>
                    <a:lnTo>
                      <a:pt x="42" y="0"/>
                    </a:lnTo>
                    <a:lnTo>
                      <a:pt x="84" y="0"/>
                    </a:lnTo>
                    <a:lnTo>
                      <a:pt x="144" y="54"/>
                    </a:lnTo>
                    <a:lnTo>
                      <a:pt x="234" y="42"/>
                    </a:lnTo>
                    <a:lnTo>
                      <a:pt x="282" y="108"/>
                    </a:lnTo>
                    <a:lnTo>
                      <a:pt x="342" y="156"/>
                    </a:lnTo>
                    <a:lnTo>
                      <a:pt x="360" y="234"/>
                    </a:lnTo>
                    <a:lnTo>
                      <a:pt x="330" y="312"/>
                    </a:lnTo>
                    <a:lnTo>
                      <a:pt x="330" y="396"/>
                    </a:lnTo>
                    <a:lnTo>
                      <a:pt x="258" y="420"/>
                    </a:lnTo>
                    <a:lnTo>
                      <a:pt x="210" y="366"/>
                    </a:lnTo>
                    <a:lnTo>
                      <a:pt x="210" y="306"/>
                    </a:lnTo>
                    <a:lnTo>
                      <a:pt x="96" y="192"/>
                    </a:lnTo>
                    <a:lnTo>
                      <a:pt x="42" y="186"/>
                    </a:lnTo>
                    <a:lnTo>
                      <a:pt x="48" y="126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91" name="Freeform 107">
                <a:hlinkClick r:id="rId3" action="ppaction://hlinkfile" tooltip="San Juan"/>
              </p:cNvPr>
              <p:cNvSpPr>
                <a:spLocks/>
              </p:cNvSpPr>
              <p:nvPr/>
            </p:nvSpPr>
            <p:spPr bwMode="auto">
              <a:xfrm>
                <a:off x="3693" y="2280"/>
                <a:ext cx="324" cy="402"/>
              </a:xfrm>
              <a:custGeom>
                <a:avLst/>
                <a:gdLst>
                  <a:gd name="T0" fmla="*/ 72 w 324"/>
                  <a:gd name="T1" fmla="*/ 0 h 402"/>
                  <a:gd name="T2" fmla="*/ 120 w 324"/>
                  <a:gd name="T3" fmla="*/ 54 h 402"/>
                  <a:gd name="T4" fmla="*/ 114 w 324"/>
                  <a:gd name="T5" fmla="*/ 114 h 402"/>
                  <a:gd name="T6" fmla="*/ 174 w 324"/>
                  <a:gd name="T7" fmla="*/ 126 h 402"/>
                  <a:gd name="T8" fmla="*/ 282 w 324"/>
                  <a:gd name="T9" fmla="*/ 234 h 402"/>
                  <a:gd name="T10" fmla="*/ 282 w 324"/>
                  <a:gd name="T11" fmla="*/ 300 h 402"/>
                  <a:gd name="T12" fmla="*/ 324 w 324"/>
                  <a:gd name="T13" fmla="*/ 342 h 402"/>
                  <a:gd name="T14" fmla="*/ 270 w 324"/>
                  <a:gd name="T15" fmla="*/ 336 h 402"/>
                  <a:gd name="T16" fmla="*/ 270 w 324"/>
                  <a:gd name="T17" fmla="*/ 378 h 402"/>
                  <a:gd name="T18" fmla="*/ 228 w 324"/>
                  <a:gd name="T19" fmla="*/ 378 h 402"/>
                  <a:gd name="T20" fmla="*/ 210 w 324"/>
                  <a:gd name="T21" fmla="*/ 360 h 402"/>
                  <a:gd name="T22" fmla="*/ 180 w 324"/>
                  <a:gd name="T23" fmla="*/ 360 h 402"/>
                  <a:gd name="T24" fmla="*/ 150 w 324"/>
                  <a:gd name="T25" fmla="*/ 384 h 402"/>
                  <a:gd name="T26" fmla="*/ 114 w 324"/>
                  <a:gd name="T27" fmla="*/ 354 h 402"/>
                  <a:gd name="T28" fmla="*/ 78 w 324"/>
                  <a:gd name="T29" fmla="*/ 366 h 402"/>
                  <a:gd name="T30" fmla="*/ 78 w 324"/>
                  <a:gd name="T31" fmla="*/ 402 h 402"/>
                  <a:gd name="T32" fmla="*/ 42 w 324"/>
                  <a:gd name="T33" fmla="*/ 402 h 402"/>
                  <a:gd name="T34" fmla="*/ 30 w 324"/>
                  <a:gd name="T35" fmla="*/ 360 h 402"/>
                  <a:gd name="T36" fmla="*/ 30 w 324"/>
                  <a:gd name="T37" fmla="*/ 342 h 402"/>
                  <a:gd name="T38" fmla="*/ 0 w 324"/>
                  <a:gd name="T39" fmla="*/ 288 h 402"/>
                  <a:gd name="T40" fmla="*/ 24 w 324"/>
                  <a:gd name="T41" fmla="*/ 264 h 402"/>
                  <a:gd name="T42" fmla="*/ 24 w 324"/>
                  <a:gd name="T43" fmla="*/ 216 h 402"/>
                  <a:gd name="T44" fmla="*/ 60 w 324"/>
                  <a:gd name="T45" fmla="*/ 186 h 402"/>
                  <a:gd name="T46" fmla="*/ 48 w 324"/>
                  <a:gd name="T47" fmla="*/ 150 h 402"/>
                  <a:gd name="T48" fmla="*/ 36 w 324"/>
                  <a:gd name="T49" fmla="*/ 90 h 402"/>
                  <a:gd name="T50" fmla="*/ 54 w 324"/>
                  <a:gd name="T51" fmla="*/ 84 h 402"/>
                  <a:gd name="T52" fmla="*/ 72 w 324"/>
                  <a:gd name="T5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4" h="402">
                    <a:moveTo>
                      <a:pt x="72" y="0"/>
                    </a:moveTo>
                    <a:lnTo>
                      <a:pt x="120" y="54"/>
                    </a:lnTo>
                    <a:lnTo>
                      <a:pt x="114" y="114"/>
                    </a:lnTo>
                    <a:lnTo>
                      <a:pt x="174" y="126"/>
                    </a:lnTo>
                    <a:lnTo>
                      <a:pt x="282" y="234"/>
                    </a:lnTo>
                    <a:lnTo>
                      <a:pt x="282" y="300"/>
                    </a:lnTo>
                    <a:lnTo>
                      <a:pt x="324" y="342"/>
                    </a:lnTo>
                    <a:lnTo>
                      <a:pt x="270" y="336"/>
                    </a:lnTo>
                    <a:lnTo>
                      <a:pt x="270" y="378"/>
                    </a:lnTo>
                    <a:lnTo>
                      <a:pt x="228" y="378"/>
                    </a:lnTo>
                    <a:lnTo>
                      <a:pt x="210" y="360"/>
                    </a:lnTo>
                    <a:lnTo>
                      <a:pt x="180" y="360"/>
                    </a:lnTo>
                    <a:lnTo>
                      <a:pt x="150" y="384"/>
                    </a:lnTo>
                    <a:lnTo>
                      <a:pt x="114" y="354"/>
                    </a:lnTo>
                    <a:lnTo>
                      <a:pt x="78" y="366"/>
                    </a:lnTo>
                    <a:lnTo>
                      <a:pt x="78" y="402"/>
                    </a:lnTo>
                    <a:lnTo>
                      <a:pt x="42" y="402"/>
                    </a:lnTo>
                    <a:lnTo>
                      <a:pt x="30" y="360"/>
                    </a:lnTo>
                    <a:lnTo>
                      <a:pt x="30" y="342"/>
                    </a:lnTo>
                    <a:lnTo>
                      <a:pt x="0" y="288"/>
                    </a:lnTo>
                    <a:lnTo>
                      <a:pt x="24" y="264"/>
                    </a:lnTo>
                    <a:lnTo>
                      <a:pt x="24" y="216"/>
                    </a:lnTo>
                    <a:lnTo>
                      <a:pt x="60" y="186"/>
                    </a:lnTo>
                    <a:lnTo>
                      <a:pt x="48" y="150"/>
                    </a:lnTo>
                    <a:lnTo>
                      <a:pt x="36" y="90"/>
                    </a:lnTo>
                    <a:lnTo>
                      <a:pt x="54" y="84"/>
                    </a:lnTo>
                    <a:lnTo>
                      <a:pt x="72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92" name="Freeform 108">
                <a:hlinkClick r:id="rId4" action="ppaction://hlinkfile" tooltip="Mendoza"/>
              </p:cNvPr>
              <p:cNvSpPr>
                <a:spLocks/>
              </p:cNvSpPr>
              <p:nvPr/>
            </p:nvSpPr>
            <p:spPr bwMode="auto">
              <a:xfrm>
                <a:off x="3717" y="2640"/>
                <a:ext cx="336" cy="498"/>
              </a:xfrm>
              <a:custGeom>
                <a:avLst/>
                <a:gdLst>
                  <a:gd name="T0" fmla="*/ 186 w 336"/>
                  <a:gd name="T1" fmla="*/ 534 h 498"/>
                  <a:gd name="T2" fmla="*/ 108 w 336"/>
                  <a:gd name="T3" fmla="*/ 492 h 498"/>
                  <a:gd name="T4" fmla="*/ 72 w 336"/>
                  <a:gd name="T5" fmla="*/ 498 h 498"/>
                  <a:gd name="T6" fmla="*/ 6 w 336"/>
                  <a:gd name="T7" fmla="*/ 408 h 498"/>
                  <a:gd name="T8" fmla="*/ 0 w 336"/>
                  <a:gd name="T9" fmla="*/ 318 h 498"/>
                  <a:gd name="T10" fmla="*/ 42 w 336"/>
                  <a:gd name="T11" fmla="*/ 210 h 498"/>
                  <a:gd name="T12" fmla="*/ 36 w 336"/>
                  <a:gd name="T13" fmla="*/ 138 h 498"/>
                  <a:gd name="T14" fmla="*/ 54 w 336"/>
                  <a:gd name="T15" fmla="*/ 126 h 498"/>
                  <a:gd name="T16" fmla="*/ 18 w 336"/>
                  <a:gd name="T17" fmla="*/ 102 h 498"/>
                  <a:gd name="T18" fmla="*/ 24 w 336"/>
                  <a:gd name="T19" fmla="*/ 78 h 498"/>
                  <a:gd name="T20" fmla="*/ 12 w 336"/>
                  <a:gd name="T21" fmla="*/ 48 h 498"/>
                  <a:gd name="T22" fmla="*/ 54 w 336"/>
                  <a:gd name="T23" fmla="*/ 42 h 498"/>
                  <a:gd name="T24" fmla="*/ 60 w 336"/>
                  <a:gd name="T25" fmla="*/ 6 h 498"/>
                  <a:gd name="T26" fmla="*/ 90 w 336"/>
                  <a:gd name="T27" fmla="*/ 0 h 498"/>
                  <a:gd name="T28" fmla="*/ 126 w 336"/>
                  <a:gd name="T29" fmla="*/ 24 h 498"/>
                  <a:gd name="T30" fmla="*/ 156 w 336"/>
                  <a:gd name="T31" fmla="*/ 0 h 498"/>
                  <a:gd name="T32" fmla="*/ 186 w 336"/>
                  <a:gd name="T33" fmla="*/ 6 h 498"/>
                  <a:gd name="T34" fmla="*/ 198 w 336"/>
                  <a:gd name="T35" fmla="*/ 24 h 498"/>
                  <a:gd name="T36" fmla="*/ 240 w 336"/>
                  <a:gd name="T37" fmla="*/ 18 h 498"/>
                  <a:gd name="T38" fmla="*/ 264 w 336"/>
                  <a:gd name="T39" fmla="*/ 54 h 498"/>
                  <a:gd name="T40" fmla="*/ 258 w 336"/>
                  <a:gd name="T41" fmla="*/ 120 h 498"/>
                  <a:gd name="T42" fmla="*/ 300 w 336"/>
                  <a:gd name="T43" fmla="*/ 186 h 498"/>
                  <a:gd name="T44" fmla="*/ 294 w 336"/>
                  <a:gd name="T45" fmla="*/ 222 h 498"/>
                  <a:gd name="T46" fmla="*/ 336 w 336"/>
                  <a:gd name="T47" fmla="*/ 282 h 498"/>
                  <a:gd name="T48" fmla="*/ 306 w 336"/>
                  <a:gd name="T49" fmla="*/ 378 h 498"/>
                  <a:gd name="T50" fmla="*/ 186 w 336"/>
                  <a:gd name="T51" fmla="*/ 384 h 498"/>
                  <a:gd name="T52" fmla="*/ 186 w 336"/>
                  <a:gd name="T53" fmla="*/ 53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6" h="498">
                    <a:moveTo>
                      <a:pt x="186" y="534"/>
                    </a:moveTo>
                    <a:lnTo>
                      <a:pt x="108" y="492"/>
                    </a:lnTo>
                    <a:lnTo>
                      <a:pt x="72" y="498"/>
                    </a:lnTo>
                    <a:lnTo>
                      <a:pt x="6" y="408"/>
                    </a:lnTo>
                    <a:lnTo>
                      <a:pt x="0" y="318"/>
                    </a:lnTo>
                    <a:lnTo>
                      <a:pt x="42" y="210"/>
                    </a:lnTo>
                    <a:lnTo>
                      <a:pt x="36" y="138"/>
                    </a:lnTo>
                    <a:lnTo>
                      <a:pt x="54" y="126"/>
                    </a:lnTo>
                    <a:lnTo>
                      <a:pt x="18" y="102"/>
                    </a:lnTo>
                    <a:lnTo>
                      <a:pt x="24" y="78"/>
                    </a:lnTo>
                    <a:lnTo>
                      <a:pt x="12" y="48"/>
                    </a:lnTo>
                    <a:lnTo>
                      <a:pt x="54" y="42"/>
                    </a:lnTo>
                    <a:lnTo>
                      <a:pt x="60" y="6"/>
                    </a:lnTo>
                    <a:lnTo>
                      <a:pt x="90" y="0"/>
                    </a:lnTo>
                    <a:lnTo>
                      <a:pt x="126" y="24"/>
                    </a:lnTo>
                    <a:lnTo>
                      <a:pt x="156" y="0"/>
                    </a:lnTo>
                    <a:lnTo>
                      <a:pt x="186" y="6"/>
                    </a:lnTo>
                    <a:lnTo>
                      <a:pt x="198" y="24"/>
                    </a:lnTo>
                    <a:lnTo>
                      <a:pt x="240" y="18"/>
                    </a:lnTo>
                    <a:lnTo>
                      <a:pt x="264" y="54"/>
                    </a:lnTo>
                    <a:lnTo>
                      <a:pt x="258" y="120"/>
                    </a:lnTo>
                    <a:lnTo>
                      <a:pt x="300" y="186"/>
                    </a:lnTo>
                    <a:lnTo>
                      <a:pt x="294" y="222"/>
                    </a:lnTo>
                    <a:lnTo>
                      <a:pt x="336" y="282"/>
                    </a:lnTo>
                    <a:lnTo>
                      <a:pt x="306" y="378"/>
                    </a:lnTo>
                    <a:lnTo>
                      <a:pt x="186" y="384"/>
                    </a:lnTo>
                    <a:lnTo>
                      <a:pt x="186" y="534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93" name="Freeform 109">
                <a:hlinkClick r:id="rId5" action="ppaction://hlinkfile" tooltip="Neuquén"/>
              </p:cNvPr>
              <p:cNvSpPr>
                <a:spLocks/>
              </p:cNvSpPr>
              <p:nvPr/>
            </p:nvSpPr>
            <p:spPr bwMode="auto">
              <a:xfrm>
                <a:off x="3260" y="3073"/>
                <a:ext cx="288" cy="480"/>
              </a:xfrm>
              <a:custGeom>
                <a:avLst/>
                <a:gdLst>
                  <a:gd name="T0" fmla="*/ 6 w 288"/>
                  <a:gd name="T1" fmla="*/ 480 h 480"/>
                  <a:gd name="T2" fmla="*/ 0 w 288"/>
                  <a:gd name="T3" fmla="*/ 450 h 480"/>
                  <a:gd name="T4" fmla="*/ 0 w 288"/>
                  <a:gd name="T5" fmla="*/ 426 h 480"/>
                  <a:gd name="T6" fmla="*/ 12 w 288"/>
                  <a:gd name="T7" fmla="*/ 408 h 480"/>
                  <a:gd name="T8" fmla="*/ 0 w 288"/>
                  <a:gd name="T9" fmla="*/ 390 h 480"/>
                  <a:gd name="T10" fmla="*/ 6 w 288"/>
                  <a:gd name="T11" fmla="*/ 378 h 480"/>
                  <a:gd name="T12" fmla="*/ 0 w 288"/>
                  <a:gd name="T13" fmla="*/ 342 h 480"/>
                  <a:gd name="T14" fmla="*/ 24 w 288"/>
                  <a:gd name="T15" fmla="*/ 270 h 480"/>
                  <a:gd name="T16" fmla="*/ 60 w 288"/>
                  <a:gd name="T17" fmla="*/ 246 h 480"/>
                  <a:gd name="T18" fmla="*/ 60 w 288"/>
                  <a:gd name="T19" fmla="*/ 234 h 480"/>
                  <a:gd name="T20" fmla="*/ 54 w 288"/>
                  <a:gd name="T21" fmla="*/ 180 h 480"/>
                  <a:gd name="T22" fmla="*/ 36 w 288"/>
                  <a:gd name="T23" fmla="*/ 54 h 480"/>
                  <a:gd name="T24" fmla="*/ 78 w 288"/>
                  <a:gd name="T25" fmla="*/ 0 h 480"/>
                  <a:gd name="T26" fmla="*/ 144 w 288"/>
                  <a:gd name="T27" fmla="*/ 90 h 480"/>
                  <a:gd name="T28" fmla="*/ 198 w 288"/>
                  <a:gd name="T29" fmla="*/ 84 h 480"/>
                  <a:gd name="T30" fmla="*/ 264 w 288"/>
                  <a:gd name="T31" fmla="*/ 126 h 480"/>
                  <a:gd name="T32" fmla="*/ 270 w 288"/>
                  <a:gd name="T33" fmla="*/ 228 h 480"/>
                  <a:gd name="T34" fmla="*/ 288 w 288"/>
                  <a:gd name="T35" fmla="*/ 252 h 480"/>
                  <a:gd name="T36" fmla="*/ 234 w 288"/>
                  <a:gd name="T37" fmla="*/ 276 h 480"/>
                  <a:gd name="T38" fmla="*/ 144 w 288"/>
                  <a:gd name="T39" fmla="*/ 360 h 480"/>
                  <a:gd name="T40" fmla="*/ 126 w 288"/>
                  <a:gd name="T41" fmla="*/ 414 h 480"/>
                  <a:gd name="T42" fmla="*/ 66 w 288"/>
                  <a:gd name="T43" fmla="*/ 438 h 480"/>
                  <a:gd name="T44" fmla="*/ 54 w 288"/>
                  <a:gd name="T45" fmla="*/ 480 h 480"/>
                  <a:gd name="T46" fmla="*/ 6 w 288"/>
                  <a:gd name="T4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480">
                    <a:moveTo>
                      <a:pt x="6" y="480"/>
                    </a:moveTo>
                    <a:lnTo>
                      <a:pt x="0" y="450"/>
                    </a:lnTo>
                    <a:lnTo>
                      <a:pt x="0" y="426"/>
                    </a:lnTo>
                    <a:lnTo>
                      <a:pt x="12" y="408"/>
                    </a:lnTo>
                    <a:lnTo>
                      <a:pt x="0" y="390"/>
                    </a:lnTo>
                    <a:lnTo>
                      <a:pt x="6" y="378"/>
                    </a:lnTo>
                    <a:lnTo>
                      <a:pt x="0" y="342"/>
                    </a:lnTo>
                    <a:lnTo>
                      <a:pt x="24" y="270"/>
                    </a:lnTo>
                    <a:lnTo>
                      <a:pt x="60" y="246"/>
                    </a:lnTo>
                    <a:lnTo>
                      <a:pt x="60" y="234"/>
                    </a:lnTo>
                    <a:lnTo>
                      <a:pt x="54" y="180"/>
                    </a:lnTo>
                    <a:lnTo>
                      <a:pt x="36" y="54"/>
                    </a:lnTo>
                    <a:lnTo>
                      <a:pt x="78" y="0"/>
                    </a:lnTo>
                    <a:lnTo>
                      <a:pt x="144" y="90"/>
                    </a:lnTo>
                    <a:lnTo>
                      <a:pt x="198" y="84"/>
                    </a:lnTo>
                    <a:lnTo>
                      <a:pt x="264" y="126"/>
                    </a:lnTo>
                    <a:lnTo>
                      <a:pt x="270" y="228"/>
                    </a:lnTo>
                    <a:lnTo>
                      <a:pt x="288" y="252"/>
                    </a:lnTo>
                    <a:lnTo>
                      <a:pt x="234" y="276"/>
                    </a:lnTo>
                    <a:lnTo>
                      <a:pt x="144" y="360"/>
                    </a:lnTo>
                    <a:lnTo>
                      <a:pt x="126" y="414"/>
                    </a:lnTo>
                    <a:lnTo>
                      <a:pt x="66" y="438"/>
                    </a:lnTo>
                    <a:lnTo>
                      <a:pt x="54" y="480"/>
                    </a:lnTo>
                    <a:lnTo>
                      <a:pt x="6" y="48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94" name="Rectangle 110"/>
              <p:cNvSpPr>
                <a:spLocks noChangeArrowheads="1"/>
              </p:cNvSpPr>
              <p:nvPr/>
            </p:nvSpPr>
            <p:spPr bwMode="auto">
              <a:xfrm>
                <a:off x="3106" y="2586"/>
                <a:ext cx="136" cy="105"/>
              </a:xfrm>
              <a:prstGeom prst="rect">
                <a:avLst/>
              </a:prstGeom>
              <a:solidFill>
                <a:schemeClr val="accent5">
                  <a:lumMod val="2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095" name="Rectangle 111"/>
              <p:cNvSpPr>
                <a:spLocks noChangeArrowheads="1"/>
              </p:cNvSpPr>
              <p:nvPr/>
            </p:nvSpPr>
            <p:spPr bwMode="auto">
              <a:xfrm>
                <a:off x="3106" y="2703"/>
                <a:ext cx="136" cy="10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096" name="Rectangle 112"/>
              <p:cNvSpPr>
                <a:spLocks noChangeArrowheads="1"/>
              </p:cNvSpPr>
              <p:nvPr/>
            </p:nvSpPr>
            <p:spPr bwMode="auto">
              <a:xfrm>
                <a:off x="3106" y="2820"/>
                <a:ext cx="136" cy="10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098" name="Text Box 114"/>
              <p:cNvSpPr txBox="1">
                <a:spLocks noChangeArrowheads="1"/>
              </p:cNvSpPr>
              <p:nvPr/>
            </p:nvSpPr>
            <p:spPr bwMode="auto">
              <a:xfrm>
                <a:off x="3242" y="2555"/>
                <a:ext cx="70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S_tradnl" sz="1000" dirty="0" smtClean="0"/>
                  <a:t>6.00 O MÁS</a:t>
                </a:r>
                <a:endParaRPr lang="es-AR" sz="1000" dirty="0"/>
              </a:p>
            </p:txBody>
          </p:sp>
          <p:sp>
            <p:nvSpPr>
              <p:cNvPr id="682099" name="Text Box 115"/>
              <p:cNvSpPr txBox="1">
                <a:spLocks noChangeArrowheads="1"/>
              </p:cNvSpPr>
              <p:nvPr/>
            </p:nvSpPr>
            <p:spPr bwMode="auto">
              <a:xfrm>
                <a:off x="3242" y="2673"/>
                <a:ext cx="70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S_tradnl" sz="1000" dirty="0" smtClean="0"/>
                  <a:t>5.00-5.99</a:t>
                </a:r>
                <a:endParaRPr lang="es-AR" sz="1000" dirty="0"/>
              </a:p>
            </p:txBody>
          </p:sp>
          <p:sp>
            <p:nvSpPr>
              <p:cNvPr id="682100" name="Text Box 116"/>
              <p:cNvSpPr txBox="1">
                <a:spLocks noChangeArrowheads="1"/>
              </p:cNvSpPr>
              <p:nvPr/>
            </p:nvSpPr>
            <p:spPr bwMode="auto">
              <a:xfrm>
                <a:off x="3242" y="2799"/>
                <a:ext cx="70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S_tradnl" sz="1000" dirty="0" smtClean="0"/>
                  <a:t>4.00-4.99</a:t>
                </a:r>
                <a:endParaRPr lang="es-AR" sz="1000" dirty="0"/>
              </a:p>
            </p:txBody>
          </p:sp>
          <p:sp>
            <p:nvSpPr>
              <p:cNvPr id="682101" name="Text Box 117"/>
              <p:cNvSpPr txBox="1">
                <a:spLocks noChangeArrowheads="1"/>
              </p:cNvSpPr>
              <p:nvPr/>
            </p:nvSpPr>
            <p:spPr bwMode="auto">
              <a:xfrm>
                <a:off x="3054" y="2332"/>
                <a:ext cx="94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_tradnl" sz="1000" dirty="0" smtClean="0"/>
                  <a:t>TRASPLANTES POR </a:t>
                </a:r>
                <a:endParaRPr lang="es-AR" sz="1000" dirty="0"/>
              </a:p>
              <a:p>
                <a:r>
                  <a:rPr lang="es-MX" sz="1000" dirty="0" smtClean="0"/>
                  <a:t>100 PACIENTE-AÑOS</a:t>
                </a:r>
                <a:endParaRPr lang="es-MX" sz="1000" dirty="0"/>
              </a:p>
            </p:txBody>
          </p:sp>
          <p:sp>
            <p:nvSpPr>
              <p:cNvPr id="682102" name="Text Box 118"/>
              <p:cNvSpPr txBox="1">
                <a:spLocks noChangeArrowheads="1"/>
              </p:cNvSpPr>
              <p:nvPr/>
            </p:nvSpPr>
            <p:spPr bwMode="auto">
              <a:xfrm>
                <a:off x="3224" y="2900"/>
                <a:ext cx="8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AR" sz="1000" dirty="0"/>
                  <a:t> </a:t>
                </a:r>
                <a:r>
                  <a:rPr lang="es-AR" sz="1000" dirty="0" smtClean="0"/>
                  <a:t>3.00-3.99</a:t>
                </a:r>
                <a:endParaRPr lang="es-AR" sz="1000" dirty="0"/>
              </a:p>
            </p:txBody>
          </p:sp>
          <p:sp>
            <p:nvSpPr>
              <p:cNvPr id="682103" name="Text Box 119"/>
              <p:cNvSpPr txBox="1">
                <a:spLocks noChangeArrowheads="1"/>
              </p:cNvSpPr>
              <p:nvPr/>
            </p:nvSpPr>
            <p:spPr bwMode="auto">
              <a:xfrm>
                <a:off x="3224" y="3009"/>
                <a:ext cx="8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AR" sz="1000" dirty="0"/>
                  <a:t> </a:t>
                </a:r>
                <a:r>
                  <a:rPr lang="es-AR" sz="1000" dirty="0" smtClean="0"/>
                  <a:t>2.00-2.99</a:t>
                </a:r>
                <a:endParaRPr lang="es-AR" sz="1000" dirty="0"/>
              </a:p>
            </p:txBody>
          </p:sp>
          <p:sp>
            <p:nvSpPr>
              <p:cNvPr id="682104" name="Text Box 120"/>
              <p:cNvSpPr txBox="1">
                <a:spLocks noChangeArrowheads="1"/>
              </p:cNvSpPr>
              <p:nvPr/>
            </p:nvSpPr>
            <p:spPr bwMode="auto">
              <a:xfrm>
                <a:off x="3224" y="3127"/>
                <a:ext cx="8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AR" sz="1000" dirty="0"/>
                  <a:t> </a:t>
                </a:r>
                <a:r>
                  <a:rPr lang="es-AR" sz="1000" dirty="0" smtClean="0"/>
                  <a:t>MENOS DE 2.00</a:t>
                </a:r>
                <a:endParaRPr lang="es-AR" sz="1000" dirty="0"/>
              </a:p>
            </p:txBody>
          </p:sp>
          <p:sp>
            <p:nvSpPr>
              <p:cNvPr id="682105" name="Rectangle 121"/>
              <p:cNvSpPr>
                <a:spLocks noChangeArrowheads="1"/>
              </p:cNvSpPr>
              <p:nvPr/>
            </p:nvSpPr>
            <p:spPr bwMode="auto">
              <a:xfrm>
                <a:off x="3106" y="2923"/>
                <a:ext cx="136" cy="10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106" name="Rectangle 122"/>
              <p:cNvSpPr>
                <a:spLocks noChangeArrowheads="1"/>
              </p:cNvSpPr>
              <p:nvPr/>
            </p:nvSpPr>
            <p:spPr bwMode="auto">
              <a:xfrm>
                <a:off x="3105" y="3032"/>
                <a:ext cx="136" cy="104"/>
              </a:xfrm>
              <a:prstGeom prst="rect">
                <a:avLst/>
              </a:prstGeom>
              <a:solidFill>
                <a:srgbClr val="E7F4F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107" name="Rectangle 123"/>
              <p:cNvSpPr>
                <a:spLocks noChangeArrowheads="1"/>
              </p:cNvSpPr>
              <p:nvPr/>
            </p:nvSpPr>
            <p:spPr bwMode="auto">
              <a:xfrm>
                <a:off x="3106" y="3150"/>
                <a:ext cx="136" cy="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sp>
          <p:nvSpPr>
            <p:cNvPr id="682136" name="Rectangle 152"/>
            <p:cNvSpPr>
              <a:spLocks noChangeArrowheads="1"/>
            </p:cNvSpPr>
            <p:nvPr/>
          </p:nvSpPr>
          <p:spPr bwMode="auto">
            <a:xfrm>
              <a:off x="1619150" y="5877272"/>
              <a:ext cx="583312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sz="1400" dirty="0"/>
                <a:t>GRÁFICO </a:t>
              </a:r>
              <a:r>
                <a:rPr lang="es-AR" sz="1400" dirty="0" smtClean="0"/>
                <a:t>73e: TASAS DE TRASPLANTE RENAL EN </a:t>
              </a:r>
              <a:r>
                <a:rPr lang="es-AR" sz="1400" dirty="0"/>
                <a:t>ARGENTINA</a:t>
              </a:r>
            </a:p>
            <a:p>
              <a:pPr algn="ctr"/>
              <a:r>
                <a:rPr lang="es-AR" sz="1400" dirty="0" smtClean="0"/>
                <a:t> </a:t>
              </a:r>
              <a:r>
                <a:rPr lang="es-AR" sz="1400" dirty="0"/>
                <a:t>AJUSTADAS POR </a:t>
              </a:r>
              <a:r>
                <a:rPr lang="es-AR" sz="1400" dirty="0" smtClean="0"/>
                <a:t>EDAD, SEXO Y ETIOLOGÍA</a:t>
              </a:r>
              <a:endParaRPr lang="es-AR" sz="1400" dirty="0"/>
            </a:p>
          </p:txBody>
        </p:sp>
        <p:grpSp>
          <p:nvGrpSpPr>
            <p:cNvPr id="125" name="Group 113"/>
            <p:cNvGrpSpPr>
              <a:grpSpLocks noChangeAspect="1"/>
            </p:cNvGrpSpPr>
            <p:nvPr/>
          </p:nvGrpSpPr>
          <p:grpSpPr bwMode="auto">
            <a:xfrm>
              <a:off x="107504" y="460454"/>
              <a:ext cx="2417704" cy="5283043"/>
              <a:chOff x="612" y="255"/>
              <a:chExt cx="1561" cy="3411"/>
            </a:xfrm>
          </p:grpSpPr>
          <p:sp>
            <p:nvSpPr>
              <p:cNvPr id="126" name="Freeform 37">
                <a:hlinkClick r:id="rId6" action="ppaction://hlinkfile" tooltip="Jujuy"/>
              </p:cNvPr>
              <p:cNvSpPr>
                <a:spLocks/>
              </p:cNvSpPr>
              <p:nvPr/>
            </p:nvSpPr>
            <p:spPr bwMode="auto">
              <a:xfrm>
                <a:off x="967" y="255"/>
                <a:ext cx="278" cy="269"/>
              </a:xfrm>
              <a:custGeom>
                <a:avLst/>
                <a:gdLst>
                  <a:gd name="T0" fmla="*/ 0 w 282"/>
                  <a:gd name="T1" fmla="*/ 192 h 276"/>
                  <a:gd name="T2" fmla="*/ 24 w 282"/>
                  <a:gd name="T3" fmla="*/ 120 h 276"/>
                  <a:gd name="T4" fmla="*/ 6 w 282"/>
                  <a:gd name="T5" fmla="*/ 102 h 276"/>
                  <a:gd name="T6" fmla="*/ 48 w 282"/>
                  <a:gd name="T7" fmla="*/ 48 h 276"/>
                  <a:gd name="T8" fmla="*/ 90 w 282"/>
                  <a:gd name="T9" fmla="*/ 36 h 276"/>
                  <a:gd name="T10" fmla="*/ 90 w 282"/>
                  <a:gd name="T11" fmla="*/ 0 h 276"/>
                  <a:gd name="T12" fmla="*/ 126 w 282"/>
                  <a:gd name="T13" fmla="*/ 36 h 276"/>
                  <a:gd name="T14" fmla="*/ 192 w 282"/>
                  <a:gd name="T15" fmla="*/ 30 h 276"/>
                  <a:gd name="T16" fmla="*/ 174 w 282"/>
                  <a:gd name="T17" fmla="*/ 78 h 276"/>
                  <a:gd name="T18" fmla="*/ 210 w 282"/>
                  <a:gd name="T19" fmla="*/ 156 h 276"/>
                  <a:gd name="T20" fmla="*/ 282 w 282"/>
                  <a:gd name="T21" fmla="*/ 168 h 276"/>
                  <a:gd name="T22" fmla="*/ 282 w 282"/>
                  <a:gd name="T23" fmla="*/ 240 h 276"/>
                  <a:gd name="T24" fmla="*/ 234 w 282"/>
                  <a:gd name="T25" fmla="*/ 276 h 276"/>
                  <a:gd name="T26" fmla="*/ 144 w 282"/>
                  <a:gd name="T27" fmla="*/ 258 h 276"/>
                  <a:gd name="T28" fmla="*/ 102 w 282"/>
                  <a:gd name="T29" fmla="*/ 168 h 276"/>
                  <a:gd name="T30" fmla="*/ 78 w 282"/>
                  <a:gd name="T31" fmla="*/ 156 h 276"/>
                  <a:gd name="T32" fmla="*/ 60 w 282"/>
                  <a:gd name="T33" fmla="*/ 240 h 276"/>
                  <a:gd name="T34" fmla="*/ 0 w 282"/>
                  <a:gd name="T35" fmla="*/ 19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2" h="276">
                    <a:moveTo>
                      <a:pt x="0" y="192"/>
                    </a:moveTo>
                    <a:lnTo>
                      <a:pt x="24" y="120"/>
                    </a:lnTo>
                    <a:lnTo>
                      <a:pt x="6" y="102"/>
                    </a:lnTo>
                    <a:lnTo>
                      <a:pt x="48" y="48"/>
                    </a:lnTo>
                    <a:lnTo>
                      <a:pt x="90" y="36"/>
                    </a:lnTo>
                    <a:lnTo>
                      <a:pt x="90" y="0"/>
                    </a:lnTo>
                    <a:lnTo>
                      <a:pt x="126" y="36"/>
                    </a:lnTo>
                    <a:lnTo>
                      <a:pt x="192" y="30"/>
                    </a:lnTo>
                    <a:lnTo>
                      <a:pt x="174" y="78"/>
                    </a:lnTo>
                    <a:lnTo>
                      <a:pt x="210" y="156"/>
                    </a:lnTo>
                    <a:lnTo>
                      <a:pt x="282" y="168"/>
                    </a:lnTo>
                    <a:lnTo>
                      <a:pt x="282" y="240"/>
                    </a:lnTo>
                    <a:lnTo>
                      <a:pt x="234" y="276"/>
                    </a:lnTo>
                    <a:lnTo>
                      <a:pt x="144" y="258"/>
                    </a:lnTo>
                    <a:lnTo>
                      <a:pt x="102" y="168"/>
                    </a:lnTo>
                    <a:lnTo>
                      <a:pt x="78" y="156"/>
                    </a:lnTo>
                    <a:lnTo>
                      <a:pt x="60" y="24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7" name="Freeform 38">
                <a:hlinkClick r:id="rId7" action="ppaction://hlinkfile" tooltip="Salta"/>
              </p:cNvPr>
              <p:cNvSpPr>
                <a:spLocks/>
              </p:cNvSpPr>
              <p:nvPr/>
            </p:nvSpPr>
            <p:spPr bwMode="auto">
              <a:xfrm>
                <a:off x="849" y="273"/>
                <a:ext cx="567" cy="420"/>
              </a:xfrm>
              <a:custGeom>
                <a:avLst/>
                <a:gdLst>
                  <a:gd name="T0" fmla="*/ 12 w 576"/>
                  <a:gd name="T1" fmla="*/ 312 h 432"/>
                  <a:gd name="T2" fmla="*/ 18 w 576"/>
                  <a:gd name="T3" fmla="*/ 294 h 432"/>
                  <a:gd name="T4" fmla="*/ 0 w 576"/>
                  <a:gd name="T5" fmla="*/ 270 h 432"/>
                  <a:gd name="T6" fmla="*/ 108 w 576"/>
                  <a:gd name="T7" fmla="*/ 204 h 432"/>
                  <a:gd name="T8" fmla="*/ 114 w 576"/>
                  <a:gd name="T9" fmla="*/ 186 h 432"/>
                  <a:gd name="T10" fmla="*/ 180 w 576"/>
                  <a:gd name="T11" fmla="*/ 228 h 432"/>
                  <a:gd name="T12" fmla="*/ 198 w 576"/>
                  <a:gd name="T13" fmla="*/ 144 h 432"/>
                  <a:gd name="T14" fmla="*/ 252 w 576"/>
                  <a:gd name="T15" fmla="*/ 240 h 432"/>
                  <a:gd name="T16" fmla="*/ 360 w 576"/>
                  <a:gd name="T17" fmla="*/ 264 h 432"/>
                  <a:gd name="T18" fmla="*/ 402 w 576"/>
                  <a:gd name="T19" fmla="*/ 234 h 432"/>
                  <a:gd name="T20" fmla="*/ 402 w 576"/>
                  <a:gd name="T21" fmla="*/ 144 h 432"/>
                  <a:gd name="T22" fmla="*/ 342 w 576"/>
                  <a:gd name="T23" fmla="*/ 138 h 432"/>
                  <a:gd name="T24" fmla="*/ 300 w 576"/>
                  <a:gd name="T25" fmla="*/ 60 h 432"/>
                  <a:gd name="T26" fmla="*/ 318 w 576"/>
                  <a:gd name="T27" fmla="*/ 18 h 432"/>
                  <a:gd name="T28" fmla="*/ 390 w 576"/>
                  <a:gd name="T29" fmla="*/ 84 h 432"/>
                  <a:gd name="T30" fmla="*/ 426 w 576"/>
                  <a:gd name="T31" fmla="*/ 0 h 432"/>
                  <a:gd name="T32" fmla="*/ 528 w 576"/>
                  <a:gd name="T33" fmla="*/ 6 h 432"/>
                  <a:gd name="T34" fmla="*/ 570 w 576"/>
                  <a:gd name="T35" fmla="*/ 60 h 432"/>
                  <a:gd name="T36" fmla="*/ 576 w 576"/>
                  <a:gd name="T37" fmla="*/ 240 h 432"/>
                  <a:gd name="T38" fmla="*/ 474 w 576"/>
                  <a:gd name="T39" fmla="*/ 360 h 432"/>
                  <a:gd name="T40" fmla="*/ 384 w 576"/>
                  <a:gd name="T41" fmla="*/ 366 h 432"/>
                  <a:gd name="T42" fmla="*/ 354 w 576"/>
                  <a:gd name="T43" fmla="*/ 414 h 432"/>
                  <a:gd name="T44" fmla="*/ 294 w 576"/>
                  <a:gd name="T45" fmla="*/ 402 h 432"/>
                  <a:gd name="T46" fmla="*/ 252 w 576"/>
                  <a:gd name="T47" fmla="*/ 402 h 432"/>
                  <a:gd name="T48" fmla="*/ 186 w 576"/>
                  <a:gd name="T49" fmla="*/ 432 h 432"/>
                  <a:gd name="T50" fmla="*/ 156 w 576"/>
                  <a:gd name="T51" fmla="*/ 378 h 432"/>
                  <a:gd name="T52" fmla="*/ 174 w 576"/>
                  <a:gd name="T53" fmla="*/ 330 h 432"/>
                  <a:gd name="T54" fmla="*/ 12 w 576"/>
                  <a:gd name="T55" fmla="*/ 31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6" h="432">
                    <a:moveTo>
                      <a:pt x="12" y="312"/>
                    </a:moveTo>
                    <a:lnTo>
                      <a:pt x="18" y="294"/>
                    </a:lnTo>
                    <a:lnTo>
                      <a:pt x="0" y="270"/>
                    </a:lnTo>
                    <a:lnTo>
                      <a:pt x="108" y="204"/>
                    </a:lnTo>
                    <a:lnTo>
                      <a:pt x="114" y="186"/>
                    </a:lnTo>
                    <a:lnTo>
                      <a:pt x="180" y="228"/>
                    </a:lnTo>
                    <a:lnTo>
                      <a:pt x="198" y="144"/>
                    </a:lnTo>
                    <a:lnTo>
                      <a:pt x="252" y="240"/>
                    </a:lnTo>
                    <a:lnTo>
                      <a:pt x="360" y="264"/>
                    </a:lnTo>
                    <a:lnTo>
                      <a:pt x="402" y="234"/>
                    </a:lnTo>
                    <a:lnTo>
                      <a:pt x="402" y="144"/>
                    </a:lnTo>
                    <a:lnTo>
                      <a:pt x="342" y="138"/>
                    </a:lnTo>
                    <a:lnTo>
                      <a:pt x="300" y="60"/>
                    </a:lnTo>
                    <a:lnTo>
                      <a:pt x="318" y="18"/>
                    </a:lnTo>
                    <a:lnTo>
                      <a:pt x="390" y="84"/>
                    </a:lnTo>
                    <a:lnTo>
                      <a:pt x="426" y="0"/>
                    </a:lnTo>
                    <a:lnTo>
                      <a:pt x="528" y="6"/>
                    </a:lnTo>
                    <a:lnTo>
                      <a:pt x="570" y="60"/>
                    </a:lnTo>
                    <a:lnTo>
                      <a:pt x="576" y="240"/>
                    </a:lnTo>
                    <a:lnTo>
                      <a:pt x="474" y="360"/>
                    </a:lnTo>
                    <a:lnTo>
                      <a:pt x="384" y="366"/>
                    </a:lnTo>
                    <a:lnTo>
                      <a:pt x="354" y="414"/>
                    </a:lnTo>
                    <a:lnTo>
                      <a:pt x="294" y="402"/>
                    </a:lnTo>
                    <a:lnTo>
                      <a:pt x="252" y="402"/>
                    </a:lnTo>
                    <a:lnTo>
                      <a:pt x="186" y="432"/>
                    </a:lnTo>
                    <a:lnTo>
                      <a:pt x="156" y="378"/>
                    </a:lnTo>
                    <a:lnTo>
                      <a:pt x="174" y="330"/>
                    </a:lnTo>
                    <a:lnTo>
                      <a:pt x="12" y="3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8" name="Freeform 39">
                <a:hlinkClick r:id="rId8" action="ppaction://hlinkfile" tooltip="Formosa"/>
              </p:cNvPr>
              <p:cNvSpPr>
                <a:spLocks/>
              </p:cNvSpPr>
              <p:nvPr/>
            </p:nvSpPr>
            <p:spPr bwMode="auto">
              <a:xfrm>
                <a:off x="1422" y="331"/>
                <a:ext cx="408" cy="427"/>
              </a:xfrm>
              <a:custGeom>
                <a:avLst/>
                <a:gdLst>
                  <a:gd name="T0" fmla="*/ 0 w 414"/>
                  <a:gd name="T1" fmla="*/ 168 h 438"/>
                  <a:gd name="T2" fmla="*/ 0 w 414"/>
                  <a:gd name="T3" fmla="*/ 0 h 438"/>
                  <a:gd name="T4" fmla="*/ 174 w 414"/>
                  <a:gd name="T5" fmla="*/ 162 h 438"/>
                  <a:gd name="T6" fmla="*/ 204 w 414"/>
                  <a:gd name="T7" fmla="*/ 156 h 438"/>
                  <a:gd name="T8" fmla="*/ 414 w 414"/>
                  <a:gd name="T9" fmla="*/ 306 h 438"/>
                  <a:gd name="T10" fmla="*/ 330 w 414"/>
                  <a:gd name="T11" fmla="*/ 438 h 438"/>
                  <a:gd name="T12" fmla="*/ 156 w 414"/>
                  <a:gd name="T13" fmla="*/ 276 h 438"/>
                  <a:gd name="T14" fmla="*/ 0 w 414"/>
                  <a:gd name="T15" fmla="*/ 16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38">
                    <a:moveTo>
                      <a:pt x="0" y="168"/>
                    </a:moveTo>
                    <a:lnTo>
                      <a:pt x="0" y="0"/>
                    </a:lnTo>
                    <a:lnTo>
                      <a:pt x="174" y="162"/>
                    </a:lnTo>
                    <a:lnTo>
                      <a:pt x="204" y="156"/>
                    </a:lnTo>
                    <a:lnTo>
                      <a:pt x="414" y="306"/>
                    </a:lnTo>
                    <a:lnTo>
                      <a:pt x="330" y="438"/>
                    </a:lnTo>
                    <a:lnTo>
                      <a:pt x="156" y="27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9" name="Freeform 40">
                <a:hlinkClick r:id="rId9" action="ppaction://hlinkfile" tooltip="Chaco"/>
              </p:cNvPr>
              <p:cNvSpPr>
                <a:spLocks/>
              </p:cNvSpPr>
              <p:nvPr/>
            </p:nvSpPr>
            <p:spPr bwMode="auto">
              <a:xfrm>
                <a:off x="1327" y="500"/>
                <a:ext cx="414" cy="369"/>
              </a:xfrm>
              <a:custGeom>
                <a:avLst/>
                <a:gdLst>
                  <a:gd name="T0" fmla="*/ 0 w 420"/>
                  <a:gd name="T1" fmla="*/ 132 h 378"/>
                  <a:gd name="T2" fmla="*/ 96 w 420"/>
                  <a:gd name="T3" fmla="*/ 0 h 378"/>
                  <a:gd name="T4" fmla="*/ 420 w 420"/>
                  <a:gd name="T5" fmla="*/ 270 h 378"/>
                  <a:gd name="T6" fmla="*/ 378 w 420"/>
                  <a:gd name="T7" fmla="*/ 372 h 378"/>
                  <a:gd name="T8" fmla="*/ 138 w 420"/>
                  <a:gd name="T9" fmla="*/ 378 h 378"/>
                  <a:gd name="T10" fmla="*/ 144 w 420"/>
                  <a:gd name="T11" fmla="*/ 138 h 378"/>
                  <a:gd name="T12" fmla="*/ 0 w 420"/>
                  <a:gd name="T13" fmla="*/ 132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378">
                    <a:moveTo>
                      <a:pt x="0" y="132"/>
                    </a:moveTo>
                    <a:lnTo>
                      <a:pt x="96" y="0"/>
                    </a:lnTo>
                    <a:lnTo>
                      <a:pt x="420" y="270"/>
                    </a:lnTo>
                    <a:lnTo>
                      <a:pt x="378" y="372"/>
                    </a:lnTo>
                    <a:lnTo>
                      <a:pt x="138" y="378"/>
                    </a:lnTo>
                    <a:lnTo>
                      <a:pt x="144" y="138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0" name="Freeform 41">
                <a:hlinkClick r:id="rId10" action="ppaction://hlinkfile" tooltip="Tucumán"/>
              </p:cNvPr>
              <p:cNvSpPr>
                <a:spLocks/>
              </p:cNvSpPr>
              <p:nvPr/>
            </p:nvSpPr>
            <p:spPr bwMode="auto">
              <a:xfrm>
                <a:off x="1055" y="670"/>
                <a:ext cx="154" cy="199"/>
              </a:xfrm>
              <a:custGeom>
                <a:avLst/>
                <a:gdLst>
                  <a:gd name="T0" fmla="*/ 0 w 156"/>
                  <a:gd name="T1" fmla="*/ 24 h 204"/>
                  <a:gd name="T2" fmla="*/ 60 w 156"/>
                  <a:gd name="T3" fmla="*/ 0 h 204"/>
                  <a:gd name="T4" fmla="*/ 150 w 156"/>
                  <a:gd name="T5" fmla="*/ 12 h 204"/>
                  <a:gd name="T6" fmla="*/ 156 w 156"/>
                  <a:gd name="T7" fmla="*/ 60 h 204"/>
                  <a:gd name="T8" fmla="*/ 102 w 156"/>
                  <a:gd name="T9" fmla="*/ 180 h 204"/>
                  <a:gd name="T10" fmla="*/ 54 w 156"/>
                  <a:gd name="T11" fmla="*/ 204 h 204"/>
                  <a:gd name="T12" fmla="*/ 12 w 156"/>
                  <a:gd name="T13" fmla="*/ 114 h 204"/>
                  <a:gd name="T14" fmla="*/ 36 w 156"/>
                  <a:gd name="T15" fmla="*/ 72 h 204"/>
                  <a:gd name="T16" fmla="*/ 0 w 156"/>
                  <a:gd name="T17" fmla="*/ 48 h 204"/>
                  <a:gd name="T18" fmla="*/ 0 w 156"/>
                  <a:gd name="T19" fmla="*/ 2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204">
                    <a:moveTo>
                      <a:pt x="0" y="24"/>
                    </a:moveTo>
                    <a:lnTo>
                      <a:pt x="60" y="0"/>
                    </a:lnTo>
                    <a:lnTo>
                      <a:pt x="150" y="12"/>
                    </a:lnTo>
                    <a:lnTo>
                      <a:pt x="156" y="60"/>
                    </a:lnTo>
                    <a:lnTo>
                      <a:pt x="102" y="180"/>
                    </a:lnTo>
                    <a:lnTo>
                      <a:pt x="54" y="204"/>
                    </a:lnTo>
                    <a:lnTo>
                      <a:pt x="12" y="114"/>
                    </a:lnTo>
                    <a:lnTo>
                      <a:pt x="36" y="72"/>
                    </a:lnTo>
                    <a:lnTo>
                      <a:pt x="0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1" name="Freeform 42">
                <a:hlinkClick r:id="rId11" action="ppaction://hlinkfile" tooltip="Catamarca"/>
              </p:cNvPr>
              <p:cNvSpPr>
                <a:spLocks/>
              </p:cNvSpPr>
              <p:nvPr/>
            </p:nvSpPr>
            <p:spPr bwMode="auto">
              <a:xfrm>
                <a:off x="813" y="582"/>
                <a:ext cx="355" cy="474"/>
              </a:xfrm>
              <a:custGeom>
                <a:avLst/>
                <a:gdLst>
                  <a:gd name="T0" fmla="*/ 42 w 360"/>
                  <a:gd name="T1" fmla="*/ 0 h 486"/>
                  <a:gd name="T2" fmla="*/ 198 w 360"/>
                  <a:gd name="T3" fmla="*/ 18 h 486"/>
                  <a:gd name="T4" fmla="*/ 180 w 360"/>
                  <a:gd name="T5" fmla="*/ 60 h 486"/>
                  <a:gd name="T6" fmla="*/ 216 w 360"/>
                  <a:gd name="T7" fmla="*/ 120 h 486"/>
                  <a:gd name="T8" fmla="*/ 246 w 360"/>
                  <a:gd name="T9" fmla="*/ 120 h 486"/>
                  <a:gd name="T10" fmla="*/ 246 w 360"/>
                  <a:gd name="T11" fmla="*/ 150 h 486"/>
                  <a:gd name="T12" fmla="*/ 276 w 360"/>
                  <a:gd name="T13" fmla="*/ 162 h 486"/>
                  <a:gd name="T14" fmla="*/ 240 w 360"/>
                  <a:gd name="T15" fmla="*/ 204 h 486"/>
                  <a:gd name="T16" fmla="*/ 294 w 360"/>
                  <a:gd name="T17" fmla="*/ 294 h 486"/>
                  <a:gd name="T18" fmla="*/ 336 w 360"/>
                  <a:gd name="T19" fmla="*/ 288 h 486"/>
                  <a:gd name="T20" fmla="*/ 330 w 360"/>
                  <a:gd name="T21" fmla="*/ 348 h 486"/>
                  <a:gd name="T22" fmla="*/ 360 w 360"/>
                  <a:gd name="T23" fmla="*/ 462 h 486"/>
                  <a:gd name="T24" fmla="*/ 324 w 360"/>
                  <a:gd name="T25" fmla="*/ 486 h 486"/>
                  <a:gd name="T26" fmla="*/ 294 w 360"/>
                  <a:gd name="T27" fmla="*/ 402 h 486"/>
                  <a:gd name="T28" fmla="*/ 240 w 360"/>
                  <a:gd name="T29" fmla="*/ 360 h 486"/>
                  <a:gd name="T30" fmla="*/ 216 w 360"/>
                  <a:gd name="T31" fmla="*/ 306 h 486"/>
                  <a:gd name="T32" fmla="*/ 168 w 360"/>
                  <a:gd name="T33" fmla="*/ 300 h 486"/>
                  <a:gd name="T34" fmla="*/ 102 w 360"/>
                  <a:gd name="T35" fmla="*/ 306 h 486"/>
                  <a:gd name="T36" fmla="*/ 48 w 360"/>
                  <a:gd name="T37" fmla="*/ 252 h 486"/>
                  <a:gd name="T38" fmla="*/ 0 w 360"/>
                  <a:gd name="T39" fmla="*/ 252 h 486"/>
                  <a:gd name="T40" fmla="*/ 12 w 360"/>
                  <a:gd name="T41" fmla="*/ 204 h 486"/>
                  <a:gd name="T42" fmla="*/ 66 w 360"/>
                  <a:gd name="T43" fmla="*/ 186 h 486"/>
                  <a:gd name="T44" fmla="*/ 36 w 360"/>
                  <a:gd name="T45" fmla="*/ 120 h 486"/>
                  <a:gd name="T46" fmla="*/ 60 w 360"/>
                  <a:gd name="T47" fmla="*/ 102 h 486"/>
                  <a:gd name="T48" fmla="*/ 42 w 360"/>
                  <a:gd name="T4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0" h="486">
                    <a:moveTo>
                      <a:pt x="42" y="0"/>
                    </a:moveTo>
                    <a:lnTo>
                      <a:pt x="198" y="18"/>
                    </a:lnTo>
                    <a:lnTo>
                      <a:pt x="180" y="60"/>
                    </a:lnTo>
                    <a:lnTo>
                      <a:pt x="216" y="120"/>
                    </a:lnTo>
                    <a:lnTo>
                      <a:pt x="246" y="120"/>
                    </a:lnTo>
                    <a:lnTo>
                      <a:pt x="246" y="150"/>
                    </a:lnTo>
                    <a:lnTo>
                      <a:pt x="276" y="162"/>
                    </a:lnTo>
                    <a:lnTo>
                      <a:pt x="240" y="204"/>
                    </a:lnTo>
                    <a:lnTo>
                      <a:pt x="294" y="294"/>
                    </a:lnTo>
                    <a:lnTo>
                      <a:pt x="336" y="288"/>
                    </a:lnTo>
                    <a:lnTo>
                      <a:pt x="330" y="348"/>
                    </a:lnTo>
                    <a:lnTo>
                      <a:pt x="360" y="462"/>
                    </a:lnTo>
                    <a:lnTo>
                      <a:pt x="324" y="486"/>
                    </a:lnTo>
                    <a:lnTo>
                      <a:pt x="294" y="402"/>
                    </a:lnTo>
                    <a:lnTo>
                      <a:pt x="240" y="360"/>
                    </a:lnTo>
                    <a:lnTo>
                      <a:pt x="216" y="306"/>
                    </a:lnTo>
                    <a:lnTo>
                      <a:pt x="168" y="300"/>
                    </a:lnTo>
                    <a:lnTo>
                      <a:pt x="102" y="306"/>
                    </a:lnTo>
                    <a:lnTo>
                      <a:pt x="48" y="252"/>
                    </a:lnTo>
                    <a:lnTo>
                      <a:pt x="0" y="252"/>
                    </a:lnTo>
                    <a:lnTo>
                      <a:pt x="12" y="204"/>
                    </a:lnTo>
                    <a:lnTo>
                      <a:pt x="66" y="186"/>
                    </a:lnTo>
                    <a:lnTo>
                      <a:pt x="36" y="120"/>
                    </a:lnTo>
                    <a:lnTo>
                      <a:pt x="60" y="10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2" name="Freeform 43">
                <a:hlinkClick r:id="rId12" action="ppaction://hlinkfile" tooltip="Santiago del Estero"/>
              </p:cNvPr>
              <p:cNvSpPr>
                <a:spLocks/>
              </p:cNvSpPr>
              <p:nvPr/>
            </p:nvSpPr>
            <p:spPr bwMode="auto">
              <a:xfrm>
                <a:off x="1150" y="635"/>
                <a:ext cx="313" cy="456"/>
              </a:xfrm>
              <a:custGeom>
                <a:avLst/>
                <a:gdLst>
                  <a:gd name="T0" fmla="*/ 18 w 318"/>
                  <a:gd name="T1" fmla="*/ 378 h 468"/>
                  <a:gd name="T2" fmla="*/ 0 w 318"/>
                  <a:gd name="T3" fmla="*/ 294 h 468"/>
                  <a:gd name="T4" fmla="*/ 0 w 318"/>
                  <a:gd name="T5" fmla="*/ 228 h 468"/>
                  <a:gd name="T6" fmla="*/ 66 w 318"/>
                  <a:gd name="T7" fmla="*/ 96 h 468"/>
                  <a:gd name="T8" fmla="*/ 60 w 318"/>
                  <a:gd name="T9" fmla="*/ 42 h 468"/>
                  <a:gd name="T10" fmla="*/ 78 w 318"/>
                  <a:gd name="T11" fmla="*/ 6 h 468"/>
                  <a:gd name="T12" fmla="*/ 318 w 318"/>
                  <a:gd name="T13" fmla="*/ 0 h 468"/>
                  <a:gd name="T14" fmla="*/ 312 w 318"/>
                  <a:gd name="T15" fmla="*/ 240 h 468"/>
                  <a:gd name="T16" fmla="*/ 264 w 318"/>
                  <a:gd name="T17" fmla="*/ 468 h 468"/>
                  <a:gd name="T18" fmla="*/ 228 w 318"/>
                  <a:gd name="T19" fmla="*/ 462 h 468"/>
                  <a:gd name="T20" fmla="*/ 210 w 318"/>
                  <a:gd name="T21" fmla="*/ 408 h 468"/>
                  <a:gd name="T22" fmla="*/ 72 w 318"/>
                  <a:gd name="T23" fmla="*/ 372 h 468"/>
                  <a:gd name="T24" fmla="*/ 18 w 318"/>
                  <a:gd name="T25" fmla="*/ 37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468">
                    <a:moveTo>
                      <a:pt x="18" y="378"/>
                    </a:moveTo>
                    <a:lnTo>
                      <a:pt x="0" y="294"/>
                    </a:lnTo>
                    <a:lnTo>
                      <a:pt x="0" y="228"/>
                    </a:lnTo>
                    <a:lnTo>
                      <a:pt x="66" y="96"/>
                    </a:lnTo>
                    <a:lnTo>
                      <a:pt x="60" y="42"/>
                    </a:lnTo>
                    <a:lnTo>
                      <a:pt x="78" y="6"/>
                    </a:lnTo>
                    <a:lnTo>
                      <a:pt x="318" y="0"/>
                    </a:lnTo>
                    <a:lnTo>
                      <a:pt x="312" y="240"/>
                    </a:lnTo>
                    <a:lnTo>
                      <a:pt x="264" y="468"/>
                    </a:lnTo>
                    <a:lnTo>
                      <a:pt x="228" y="462"/>
                    </a:lnTo>
                    <a:lnTo>
                      <a:pt x="210" y="408"/>
                    </a:lnTo>
                    <a:lnTo>
                      <a:pt x="72" y="372"/>
                    </a:lnTo>
                    <a:lnTo>
                      <a:pt x="18" y="3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3" name="Freeform 44">
                <a:hlinkClick r:id="rId13" action="ppaction://hlinkfile" tooltip="La Rioja"/>
              </p:cNvPr>
              <p:cNvSpPr>
                <a:spLocks/>
              </p:cNvSpPr>
              <p:nvPr/>
            </p:nvSpPr>
            <p:spPr bwMode="auto">
              <a:xfrm>
                <a:off x="772" y="834"/>
                <a:ext cx="354" cy="409"/>
              </a:xfrm>
              <a:custGeom>
                <a:avLst/>
                <a:gdLst>
                  <a:gd name="T0" fmla="*/ 0 w 360"/>
                  <a:gd name="T1" fmla="*/ 66 h 420"/>
                  <a:gd name="T2" fmla="*/ 42 w 360"/>
                  <a:gd name="T3" fmla="*/ 0 h 420"/>
                  <a:gd name="T4" fmla="*/ 84 w 360"/>
                  <a:gd name="T5" fmla="*/ 0 h 420"/>
                  <a:gd name="T6" fmla="*/ 144 w 360"/>
                  <a:gd name="T7" fmla="*/ 54 h 420"/>
                  <a:gd name="T8" fmla="*/ 234 w 360"/>
                  <a:gd name="T9" fmla="*/ 42 h 420"/>
                  <a:gd name="T10" fmla="*/ 282 w 360"/>
                  <a:gd name="T11" fmla="*/ 108 h 420"/>
                  <a:gd name="T12" fmla="*/ 342 w 360"/>
                  <a:gd name="T13" fmla="*/ 156 h 420"/>
                  <a:gd name="T14" fmla="*/ 360 w 360"/>
                  <a:gd name="T15" fmla="*/ 234 h 420"/>
                  <a:gd name="T16" fmla="*/ 330 w 360"/>
                  <a:gd name="T17" fmla="*/ 312 h 420"/>
                  <a:gd name="T18" fmla="*/ 330 w 360"/>
                  <a:gd name="T19" fmla="*/ 396 h 420"/>
                  <a:gd name="T20" fmla="*/ 258 w 360"/>
                  <a:gd name="T21" fmla="*/ 420 h 420"/>
                  <a:gd name="T22" fmla="*/ 210 w 360"/>
                  <a:gd name="T23" fmla="*/ 366 h 420"/>
                  <a:gd name="T24" fmla="*/ 210 w 360"/>
                  <a:gd name="T25" fmla="*/ 306 h 420"/>
                  <a:gd name="T26" fmla="*/ 96 w 360"/>
                  <a:gd name="T27" fmla="*/ 192 h 420"/>
                  <a:gd name="T28" fmla="*/ 42 w 360"/>
                  <a:gd name="T29" fmla="*/ 186 h 420"/>
                  <a:gd name="T30" fmla="*/ 48 w 360"/>
                  <a:gd name="T31" fmla="*/ 126 h 420"/>
                  <a:gd name="T32" fmla="*/ 0 w 360"/>
                  <a:gd name="T33" fmla="*/ 66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0" h="420">
                    <a:moveTo>
                      <a:pt x="0" y="66"/>
                    </a:moveTo>
                    <a:lnTo>
                      <a:pt x="42" y="0"/>
                    </a:lnTo>
                    <a:lnTo>
                      <a:pt x="84" y="0"/>
                    </a:lnTo>
                    <a:lnTo>
                      <a:pt x="144" y="54"/>
                    </a:lnTo>
                    <a:lnTo>
                      <a:pt x="234" y="42"/>
                    </a:lnTo>
                    <a:lnTo>
                      <a:pt x="282" y="108"/>
                    </a:lnTo>
                    <a:lnTo>
                      <a:pt x="342" y="156"/>
                    </a:lnTo>
                    <a:lnTo>
                      <a:pt x="360" y="234"/>
                    </a:lnTo>
                    <a:lnTo>
                      <a:pt x="330" y="312"/>
                    </a:lnTo>
                    <a:lnTo>
                      <a:pt x="330" y="396"/>
                    </a:lnTo>
                    <a:lnTo>
                      <a:pt x="258" y="420"/>
                    </a:lnTo>
                    <a:lnTo>
                      <a:pt x="210" y="366"/>
                    </a:lnTo>
                    <a:lnTo>
                      <a:pt x="210" y="306"/>
                    </a:lnTo>
                    <a:lnTo>
                      <a:pt x="96" y="192"/>
                    </a:lnTo>
                    <a:lnTo>
                      <a:pt x="42" y="186"/>
                    </a:lnTo>
                    <a:lnTo>
                      <a:pt x="48" y="12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4" name="Freeform 45">
                <a:hlinkClick r:id="rId14" action="ppaction://hlinkfile" tooltip="San Juan"/>
              </p:cNvPr>
              <p:cNvSpPr>
                <a:spLocks/>
              </p:cNvSpPr>
              <p:nvPr/>
            </p:nvSpPr>
            <p:spPr bwMode="auto">
              <a:xfrm>
                <a:off x="695" y="904"/>
                <a:ext cx="319" cy="391"/>
              </a:xfrm>
              <a:custGeom>
                <a:avLst/>
                <a:gdLst>
                  <a:gd name="T0" fmla="*/ 72 w 324"/>
                  <a:gd name="T1" fmla="*/ 0 h 402"/>
                  <a:gd name="T2" fmla="*/ 120 w 324"/>
                  <a:gd name="T3" fmla="*/ 54 h 402"/>
                  <a:gd name="T4" fmla="*/ 114 w 324"/>
                  <a:gd name="T5" fmla="*/ 114 h 402"/>
                  <a:gd name="T6" fmla="*/ 174 w 324"/>
                  <a:gd name="T7" fmla="*/ 126 h 402"/>
                  <a:gd name="T8" fmla="*/ 282 w 324"/>
                  <a:gd name="T9" fmla="*/ 234 h 402"/>
                  <a:gd name="T10" fmla="*/ 282 w 324"/>
                  <a:gd name="T11" fmla="*/ 300 h 402"/>
                  <a:gd name="T12" fmla="*/ 324 w 324"/>
                  <a:gd name="T13" fmla="*/ 342 h 402"/>
                  <a:gd name="T14" fmla="*/ 270 w 324"/>
                  <a:gd name="T15" fmla="*/ 336 h 402"/>
                  <a:gd name="T16" fmla="*/ 270 w 324"/>
                  <a:gd name="T17" fmla="*/ 378 h 402"/>
                  <a:gd name="T18" fmla="*/ 228 w 324"/>
                  <a:gd name="T19" fmla="*/ 378 h 402"/>
                  <a:gd name="T20" fmla="*/ 210 w 324"/>
                  <a:gd name="T21" fmla="*/ 360 h 402"/>
                  <a:gd name="T22" fmla="*/ 180 w 324"/>
                  <a:gd name="T23" fmla="*/ 360 h 402"/>
                  <a:gd name="T24" fmla="*/ 150 w 324"/>
                  <a:gd name="T25" fmla="*/ 384 h 402"/>
                  <a:gd name="T26" fmla="*/ 114 w 324"/>
                  <a:gd name="T27" fmla="*/ 354 h 402"/>
                  <a:gd name="T28" fmla="*/ 78 w 324"/>
                  <a:gd name="T29" fmla="*/ 366 h 402"/>
                  <a:gd name="T30" fmla="*/ 78 w 324"/>
                  <a:gd name="T31" fmla="*/ 402 h 402"/>
                  <a:gd name="T32" fmla="*/ 42 w 324"/>
                  <a:gd name="T33" fmla="*/ 402 h 402"/>
                  <a:gd name="T34" fmla="*/ 30 w 324"/>
                  <a:gd name="T35" fmla="*/ 360 h 402"/>
                  <a:gd name="T36" fmla="*/ 30 w 324"/>
                  <a:gd name="T37" fmla="*/ 342 h 402"/>
                  <a:gd name="T38" fmla="*/ 0 w 324"/>
                  <a:gd name="T39" fmla="*/ 288 h 402"/>
                  <a:gd name="T40" fmla="*/ 24 w 324"/>
                  <a:gd name="T41" fmla="*/ 264 h 402"/>
                  <a:gd name="T42" fmla="*/ 24 w 324"/>
                  <a:gd name="T43" fmla="*/ 216 h 402"/>
                  <a:gd name="T44" fmla="*/ 60 w 324"/>
                  <a:gd name="T45" fmla="*/ 186 h 402"/>
                  <a:gd name="T46" fmla="*/ 48 w 324"/>
                  <a:gd name="T47" fmla="*/ 150 h 402"/>
                  <a:gd name="T48" fmla="*/ 36 w 324"/>
                  <a:gd name="T49" fmla="*/ 90 h 402"/>
                  <a:gd name="T50" fmla="*/ 54 w 324"/>
                  <a:gd name="T51" fmla="*/ 84 h 402"/>
                  <a:gd name="T52" fmla="*/ 72 w 324"/>
                  <a:gd name="T5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4" h="402">
                    <a:moveTo>
                      <a:pt x="72" y="0"/>
                    </a:moveTo>
                    <a:lnTo>
                      <a:pt x="120" y="54"/>
                    </a:lnTo>
                    <a:lnTo>
                      <a:pt x="114" y="114"/>
                    </a:lnTo>
                    <a:lnTo>
                      <a:pt x="174" y="126"/>
                    </a:lnTo>
                    <a:lnTo>
                      <a:pt x="282" y="234"/>
                    </a:lnTo>
                    <a:lnTo>
                      <a:pt x="282" y="300"/>
                    </a:lnTo>
                    <a:lnTo>
                      <a:pt x="324" y="342"/>
                    </a:lnTo>
                    <a:lnTo>
                      <a:pt x="270" y="336"/>
                    </a:lnTo>
                    <a:lnTo>
                      <a:pt x="270" y="378"/>
                    </a:lnTo>
                    <a:lnTo>
                      <a:pt x="228" y="378"/>
                    </a:lnTo>
                    <a:lnTo>
                      <a:pt x="210" y="360"/>
                    </a:lnTo>
                    <a:lnTo>
                      <a:pt x="180" y="360"/>
                    </a:lnTo>
                    <a:lnTo>
                      <a:pt x="150" y="384"/>
                    </a:lnTo>
                    <a:lnTo>
                      <a:pt x="114" y="354"/>
                    </a:lnTo>
                    <a:lnTo>
                      <a:pt x="78" y="366"/>
                    </a:lnTo>
                    <a:lnTo>
                      <a:pt x="78" y="402"/>
                    </a:lnTo>
                    <a:lnTo>
                      <a:pt x="42" y="402"/>
                    </a:lnTo>
                    <a:lnTo>
                      <a:pt x="30" y="360"/>
                    </a:lnTo>
                    <a:lnTo>
                      <a:pt x="30" y="342"/>
                    </a:lnTo>
                    <a:lnTo>
                      <a:pt x="0" y="288"/>
                    </a:lnTo>
                    <a:lnTo>
                      <a:pt x="24" y="264"/>
                    </a:lnTo>
                    <a:lnTo>
                      <a:pt x="24" y="216"/>
                    </a:lnTo>
                    <a:lnTo>
                      <a:pt x="60" y="186"/>
                    </a:lnTo>
                    <a:lnTo>
                      <a:pt x="48" y="150"/>
                    </a:lnTo>
                    <a:lnTo>
                      <a:pt x="36" y="90"/>
                    </a:lnTo>
                    <a:lnTo>
                      <a:pt x="54" y="8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5" name="Freeform 46">
                <a:hlinkClick r:id="rId15" action="ppaction://hlinkfile" tooltip="San Luis"/>
              </p:cNvPr>
              <p:cNvSpPr>
                <a:spLocks/>
              </p:cNvSpPr>
              <p:nvPr/>
            </p:nvSpPr>
            <p:spPr bwMode="auto">
              <a:xfrm>
                <a:off x="961" y="1225"/>
                <a:ext cx="207" cy="403"/>
              </a:xfrm>
              <a:custGeom>
                <a:avLst/>
                <a:gdLst>
                  <a:gd name="T0" fmla="*/ 6 w 210"/>
                  <a:gd name="T1" fmla="*/ 12 h 414"/>
                  <a:gd name="T2" fmla="*/ 72 w 210"/>
                  <a:gd name="T3" fmla="*/ 24 h 414"/>
                  <a:gd name="T4" fmla="*/ 144 w 210"/>
                  <a:gd name="T5" fmla="*/ 0 h 414"/>
                  <a:gd name="T6" fmla="*/ 186 w 210"/>
                  <a:gd name="T7" fmla="*/ 42 h 414"/>
                  <a:gd name="T8" fmla="*/ 210 w 210"/>
                  <a:gd name="T9" fmla="*/ 42 h 414"/>
                  <a:gd name="T10" fmla="*/ 198 w 210"/>
                  <a:gd name="T11" fmla="*/ 132 h 414"/>
                  <a:gd name="T12" fmla="*/ 192 w 210"/>
                  <a:gd name="T13" fmla="*/ 414 h 414"/>
                  <a:gd name="T14" fmla="*/ 72 w 210"/>
                  <a:gd name="T15" fmla="*/ 408 h 414"/>
                  <a:gd name="T16" fmla="*/ 90 w 210"/>
                  <a:gd name="T17" fmla="*/ 306 h 414"/>
                  <a:gd name="T18" fmla="*/ 54 w 210"/>
                  <a:gd name="T19" fmla="*/ 252 h 414"/>
                  <a:gd name="T20" fmla="*/ 60 w 210"/>
                  <a:gd name="T21" fmla="*/ 216 h 414"/>
                  <a:gd name="T22" fmla="*/ 24 w 210"/>
                  <a:gd name="T23" fmla="*/ 150 h 414"/>
                  <a:gd name="T24" fmla="*/ 24 w 210"/>
                  <a:gd name="T25" fmla="*/ 84 h 414"/>
                  <a:gd name="T26" fmla="*/ 0 w 210"/>
                  <a:gd name="T27" fmla="*/ 54 h 414"/>
                  <a:gd name="T28" fmla="*/ 6 w 210"/>
                  <a:gd name="T29" fmla="*/ 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414">
                    <a:moveTo>
                      <a:pt x="6" y="12"/>
                    </a:moveTo>
                    <a:lnTo>
                      <a:pt x="72" y="24"/>
                    </a:lnTo>
                    <a:lnTo>
                      <a:pt x="144" y="0"/>
                    </a:lnTo>
                    <a:lnTo>
                      <a:pt x="186" y="42"/>
                    </a:lnTo>
                    <a:lnTo>
                      <a:pt x="210" y="42"/>
                    </a:lnTo>
                    <a:lnTo>
                      <a:pt x="198" y="132"/>
                    </a:lnTo>
                    <a:lnTo>
                      <a:pt x="192" y="414"/>
                    </a:lnTo>
                    <a:lnTo>
                      <a:pt x="72" y="408"/>
                    </a:lnTo>
                    <a:lnTo>
                      <a:pt x="90" y="306"/>
                    </a:lnTo>
                    <a:lnTo>
                      <a:pt x="54" y="252"/>
                    </a:lnTo>
                    <a:lnTo>
                      <a:pt x="60" y="216"/>
                    </a:lnTo>
                    <a:lnTo>
                      <a:pt x="24" y="150"/>
                    </a:lnTo>
                    <a:lnTo>
                      <a:pt x="24" y="84"/>
                    </a:lnTo>
                    <a:lnTo>
                      <a:pt x="0" y="54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6" name="Freeform 47">
                <a:hlinkClick r:id="rId16" action="ppaction://hlinkfile" tooltip="Córdoba"/>
              </p:cNvPr>
              <p:cNvSpPr>
                <a:spLocks/>
              </p:cNvSpPr>
              <p:nvPr/>
            </p:nvSpPr>
            <p:spPr bwMode="auto">
              <a:xfrm>
                <a:off x="1103" y="1003"/>
                <a:ext cx="331" cy="526"/>
              </a:xfrm>
              <a:custGeom>
                <a:avLst/>
                <a:gdLst>
                  <a:gd name="T0" fmla="*/ 0 w 336"/>
                  <a:gd name="T1" fmla="*/ 222 h 540"/>
                  <a:gd name="T2" fmla="*/ 0 w 336"/>
                  <a:gd name="T3" fmla="*/ 138 h 540"/>
                  <a:gd name="T4" fmla="*/ 30 w 336"/>
                  <a:gd name="T5" fmla="*/ 66 h 540"/>
                  <a:gd name="T6" fmla="*/ 66 w 336"/>
                  <a:gd name="T7" fmla="*/ 30 h 540"/>
                  <a:gd name="T8" fmla="*/ 72 w 336"/>
                  <a:gd name="T9" fmla="*/ 12 h 540"/>
                  <a:gd name="T10" fmla="*/ 90 w 336"/>
                  <a:gd name="T11" fmla="*/ 0 h 540"/>
                  <a:gd name="T12" fmla="*/ 246 w 336"/>
                  <a:gd name="T13" fmla="*/ 36 h 540"/>
                  <a:gd name="T14" fmla="*/ 282 w 336"/>
                  <a:gd name="T15" fmla="*/ 84 h 540"/>
                  <a:gd name="T16" fmla="*/ 312 w 336"/>
                  <a:gd name="T17" fmla="*/ 96 h 540"/>
                  <a:gd name="T18" fmla="*/ 336 w 336"/>
                  <a:gd name="T19" fmla="*/ 126 h 540"/>
                  <a:gd name="T20" fmla="*/ 306 w 336"/>
                  <a:gd name="T21" fmla="*/ 222 h 540"/>
                  <a:gd name="T22" fmla="*/ 306 w 336"/>
                  <a:gd name="T23" fmla="*/ 258 h 540"/>
                  <a:gd name="T24" fmla="*/ 336 w 336"/>
                  <a:gd name="T25" fmla="*/ 342 h 540"/>
                  <a:gd name="T26" fmla="*/ 240 w 336"/>
                  <a:gd name="T27" fmla="*/ 480 h 540"/>
                  <a:gd name="T28" fmla="*/ 204 w 336"/>
                  <a:gd name="T29" fmla="*/ 486 h 540"/>
                  <a:gd name="T30" fmla="*/ 198 w 336"/>
                  <a:gd name="T31" fmla="*/ 540 h 540"/>
                  <a:gd name="T32" fmla="*/ 54 w 336"/>
                  <a:gd name="T33" fmla="*/ 534 h 540"/>
                  <a:gd name="T34" fmla="*/ 72 w 336"/>
                  <a:gd name="T35" fmla="*/ 276 h 540"/>
                  <a:gd name="T36" fmla="*/ 48 w 336"/>
                  <a:gd name="T37" fmla="*/ 264 h 540"/>
                  <a:gd name="T38" fmla="*/ 0 w 336"/>
                  <a:gd name="T39" fmla="*/ 222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6" h="540">
                    <a:moveTo>
                      <a:pt x="0" y="222"/>
                    </a:moveTo>
                    <a:lnTo>
                      <a:pt x="0" y="138"/>
                    </a:lnTo>
                    <a:lnTo>
                      <a:pt x="30" y="66"/>
                    </a:lnTo>
                    <a:lnTo>
                      <a:pt x="66" y="30"/>
                    </a:lnTo>
                    <a:lnTo>
                      <a:pt x="72" y="12"/>
                    </a:lnTo>
                    <a:lnTo>
                      <a:pt x="90" y="0"/>
                    </a:lnTo>
                    <a:lnTo>
                      <a:pt x="246" y="36"/>
                    </a:lnTo>
                    <a:lnTo>
                      <a:pt x="282" y="84"/>
                    </a:lnTo>
                    <a:lnTo>
                      <a:pt x="312" y="96"/>
                    </a:lnTo>
                    <a:lnTo>
                      <a:pt x="336" y="126"/>
                    </a:lnTo>
                    <a:lnTo>
                      <a:pt x="306" y="222"/>
                    </a:lnTo>
                    <a:lnTo>
                      <a:pt x="306" y="258"/>
                    </a:lnTo>
                    <a:lnTo>
                      <a:pt x="336" y="342"/>
                    </a:lnTo>
                    <a:lnTo>
                      <a:pt x="240" y="480"/>
                    </a:lnTo>
                    <a:lnTo>
                      <a:pt x="204" y="486"/>
                    </a:lnTo>
                    <a:lnTo>
                      <a:pt x="198" y="540"/>
                    </a:lnTo>
                    <a:lnTo>
                      <a:pt x="54" y="534"/>
                    </a:lnTo>
                    <a:lnTo>
                      <a:pt x="72" y="276"/>
                    </a:lnTo>
                    <a:lnTo>
                      <a:pt x="48" y="264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7" name="Freeform 48">
                <a:hlinkClick r:id="rId17" action="ppaction://hlinkfile" tooltip="Santa Fe"/>
              </p:cNvPr>
              <p:cNvSpPr>
                <a:spLocks/>
              </p:cNvSpPr>
              <p:nvPr/>
            </p:nvSpPr>
            <p:spPr bwMode="auto">
              <a:xfrm>
                <a:off x="1351" y="869"/>
                <a:ext cx="343" cy="602"/>
              </a:xfrm>
              <a:custGeom>
                <a:avLst/>
                <a:gdLst>
                  <a:gd name="T0" fmla="*/ 0 w 348"/>
                  <a:gd name="T1" fmla="*/ 618 h 618"/>
                  <a:gd name="T2" fmla="*/ 90 w 348"/>
                  <a:gd name="T3" fmla="*/ 492 h 618"/>
                  <a:gd name="T4" fmla="*/ 60 w 348"/>
                  <a:gd name="T5" fmla="*/ 396 h 618"/>
                  <a:gd name="T6" fmla="*/ 60 w 348"/>
                  <a:gd name="T7" fmla="*/ 378 h 618"/>
                  <a:gd name="T8" fmla="*/ 90 w 348"/>
                  <a:gd name="T9" fmla="*/ 264 h 618"/>
                  <a:gd name="T10" fmla="*/ 72 w 348"/>
                  <a:gd name="T11" fmla="*/ 234 h 618"/>
                  <a:gd name="T12" fmla="*/ 114 w 348"/>
                  <a:gd name="T13" fmla="*/ 12 h 618"/>
                  <a:gd name="T14" fmla="*/ 348 w 348"/>
                  <a:gd name="T15" fmla="*/ 0 h 618"/>
                  <a:gd name="T16" fmla="*/ 324 w 348"/>
                  <a:gd name="T17" fmla="*/ 90 h 618"/>
                  <a:gd name="T18" fmla="*/ 276 w 348"/>
                  <a:gd name="T19" fmla="*/ 138 h 618"/>
                  <a:gd name="T20" fmla="*/ 270 w 348"/>
                  <a:gd name="T21" fmla="*/ 228 h 618"/>
                  <a:gd name="T22" fmla="*/ 270 w 348"/>
                  <a:gd name="T23" fmla="*/ 264 h 618"/>
                  <a:gd name="T24" fmla="*/ 174 w 348"/>
                  <a:gd name="T25" fmla="*/ 360 h 618"/>
                  <a:gd name="T26" fmla="*/ 162 w 348"/>
                  <a:gd name="T27" fmla="*/ 444 h 618"/>
                  <a:gd name="T28" fmla="*/ 210 w 348"/>
                  <a:gd name="T29" fmla="*/ 516 h 618"/>
                  <a:gd name="T30" fmla="*/ 186 w 348"/>
                  <a:gd name="T31" fmla="*/ 552 h 618"/>
                  <a:gd name="T32" fmla="*/ 162 w 348"/>
                  <a:gd name="T33" fmla="*/ 540 h 618"/>
                  <a:gd name="T34" fmla="*/ 90 w 348"/>
                  <a:gd name="T35" fmla="*/ 618 h 618"/>
                  <a:gd name="T36" fmla="*/ 0 w 348"/>
                  <a:gd name="T37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8" h="618">
                    <a:moveTo>
                      <a:pt x="0" y="618"/>
                    </a:moveTo>
                    <a:lnTo>
                      <a:pt x="90" y="492"/>
                    </a:lnTo>
                    <a:lnTo>
                      <a:pt x="60" y="396"/>
                    </a:lnTo>
                    <a:lnTo>
                      <a:pt x="60" y="378"/>
                    </a:lnTo>
                    <a:lnTo>
                      <a:pt x="90" y="264"/>
                    </a:lnTo>
                    <a:lnTo>
                      <a:pt x="72" y="234"/>
                    </a:lnTo>
                    <a:lnTo>
                      <a:pt x="114" y="12"/>
                    </a:lnTo>
                    <a:lnTo>
                      <a:pt x="348" y="0"/>
                    </a:lnTo>
                    <a:lnTo>
                      <a:pt x="324" y="90"/>
                    </a:lnTo>
                    <a:lnTo>
                      <a:pt x="276" y="138"/>
                    </a:lnTo>
                    <a:lnTo>
                      <a:pt x="270" y="228"/>
                    </a:lnTo>
                    <a:lnTo>
                      <a:pt x="270" y="264"/>
                    </a:lnTo>
                    <a:lnTo>
                      <a:pt x="174" y="360"/>
                    </a:lnTo>
                    <a:lnTo>
                      <a:pt x="162" y="444"/>
                    </a:lnTo>
                    <a:lnTo>
                      <a:pt x="210" y="516"/>
                    </a:lnTo>
                    <a:lnTo>
                      <a:pt x="186" y="552"/>
                    </a:lnTo>
                    <a:lnTo>
                      <a:pt x="162" y="540"/>
                    </a:lnTo>
                    <a:lnTo>
                      <a:pt x="90" y="618"/>
                    </a:lnTo>
                    <a:lnTo>
                      <a:pt x="0" y="61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8" name="Freeform 49">
                <a:hlinkClick r:id="rId18" action="ppaction://hlinkfile" tooltip="Corrientes"/>
              </p:cNvPr>
              <p:cNvSpPr>
                <a:spLocks/>
              </p:cNvSpPr>
              <p:nvPr/>
            </p:nvSpPr>
            <p:spPr bwMode="auto">
              <a:xfrm>
                <a:off x="1629" y="810"/>
                <a:ext cx="355" cy="298"/>
              </a:xfrm>
              <a:custGeom>
                <a:avLst/>
                <a:gdLst>
                  <a:gd name="T0" fmla="*/ 0 w 360"/>
                  <a:gd name="T1" fmla="*/ 288 h 306"/>
                  <a:gd name="T2" fmla="*/ 0 w 360"/>
                  <a:gd name="T3" fmla="*/ 198 h 306"/>
                  <a:gd name="T4" fmla="*/ 42 w 360"/>
                  <a:gd name="T5" fmla="*/ 162 h 306"/>
                  <a:gd name="T6" fmla="*/ 78 w 360"/>
                  <a:gd name="T7" fmla="*/ 60 h 306"/>
                  <a:gd name="T8" fmla="*/ 96 w 360"/>
                  <a:gd name="T9" fmla="*/ 0 h 306"/>
                  <a:gd name="T10" fmla="*/ 264 w 360"/>
                  <a:gd name="T11" fmla="*/ 36 h 306"/>
                  <a:gd name="T12" fmla="*/ 294 w 360"/>
                  <a:gd name="T13" fmla="*/ 36 h 306"/>
                  <a:gd name="T14" fmla="*/ 312 w 360"/>
                  <a:gd name="T15" fmla="*/ 24 h 306"/>
                  <a:gd name="T16" fmla="*/ 360 w 360"/>
                  <a:gd name="T17" fmla="*/ 90 h 306"/>
                  <a:gd name="T18" fmla="*/ 138 w 360"/>
                  <a:gd name="T19" fmla="*/ 306 h 306"/>
                  <a:gd name="T20" fmla="*/ 90 w 360"/>
                  <a:gd name="T21" fmla="*/ 276 h 306"/>
                  <a:gd name="T22" fmla="*/ 0 w 360"/>
                  <a:gd name="T23" fmla="*/ 28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0" h="306">
                    <a:moveTo>
                      <a:pt x="0" y="288"/>
                    </a:moveTo>
                    <a:lnTo>
                      <a:pt x="0" y="198"/>
                    </a:lnTo>
                    <a:lnTo>
                      <a:pt x="42" y="162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264" y="36"/>
                    </a:lnTo>
                    <a:lnTo>
                      <a:pt x="294" y="36"/>
                    </a:lnTo>
                    <a:lnTo>
                      <a:pt x="312" y="24"/>
                    </a:lnTo>
                    <a:lnTo>
                      <a:pt x="360" y="90"/>
                    </a:lnTo>
                    <a:lnTo>
                      <a:pt x="138" y="306"/>
                    </a:lnTo>
                    <a:lnTo>
                      <a:pt x="90" y="27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9" name="Freeform 50">
                <a:hlinkClick r:id="rId19" action="ppaction://hlinkfile" tooltip="Misiones"/>
              </p:cNvPr>
              <p:cNvSpPr>
                <a:spLocks/>
              </p:cNvSpPr>
              <p:nvPr/>
            </p:nvSpPr>
            <p:spPr bwMode="auto">
              <a:xfrm>
                <a:off x="1948" y="670"/>
                <a:ext cx="225" cy="228"/>
              </a:xfrm>
              <a:custGeom>
                <a:avLst/>
                <a:gdLst>
                  <a:gd name="T0" fmla="*/ 0 w 228"/>
                  <a:gd name="T1" fmla="*/ 162 h 234"/>
                  <a:gd name="T2" fmla="*/ 36 w 228"/>
                  <a:gd name="T3" fmla="*/ 174 h 234"/>
                  <a:gd name="T4" fmla="*/ 66 w 228"/>
                  <a:gd name="T5" fmla="*/ 132 h 234"/>
                  <a:gd name="T6" fmla="*/ 96 w 228"/>
                  <a:gd name="T7" fmla="*/ 126 h 234"/>
                  <a:gd name="T8" fmla="*/ 138 w 228"/>
                  <a:gd name="T9" fmla="*/ 90 h 234"/>
                  <a:gd name="T10" fmla="*/ 156 w 228"/>
                  <a:gd name="T11" fmla="*/ 6 h 234"/>
                  <a:gd name="T12" fmla="*/ 216 w 228"/>
                  <a:gd name="T13" fmla="*/ 0 h 234"/>
                  <a:gd name="T14" fmla="*/ 228 w 228"/>
                  <a:gd name="T15" fmla="*/ 60 h 234"/>
                  <a:gd name="T16" fmla="*/ 210 w 228"/>
                  <a:gd name="T17" fmla="*/ 102 h 234"/>
                  <a:gd name="T18" fmla="*/ 210 w 228"/>
                  <a:gd name="T19" fmla="*/ 138 h 234"/>
                  <a:gd name="T20" fmla="*/ 108 w 228"/>
                  <a:gd name="T21" fmla="*/ 186 h 234"/>
                  <a:gd name="T22" fmla="*/ 42 w 228"/>
                  <a:gd name="T23" fmla="*/ 234 h 234"/>
                  <a:gd name="T24" fmla="*/ 0 w 228"/>
                  <a:gd name="T25" fmla="*/ 16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34">
                    <a:moveTo>
                      <a:pt x="0" y="162"/>
                    </a:moveTo>
                    <a:lnTo>
                      <a:pt x="36" y="174"/>
                    </a:lnTo>
                    <a:lnTo>
                      <a:pt x="66" y="132"/>
                    </a:lnTo>
                    <a:lnTo>
                      <a:pt x="96" y="126"/>
                    </a:lnTo>
                    <a:lnTo>
                      <a:pt x="138" y="90"/>
                    </a:lnTo>
                    <a:lnTo>
                      <a:pt x="156" y="6"/>
                    </a:lnTo>
                    <a:lnTo>
                      <a:pt x="216" y="0"/>
                    </a:lnTo>
                    <a:lnTo>
                      <a:pt x="228" y="60"/>
                    </a:lnTo>
                    <a:lnTo>
                      <a:pt x="210" y="102"/>
                    </a:lnTo>
                    <a:lnTo>
                      <a:pt x="210" y="138"/>
                    </a:lnTo>
                    <a:lnTo>
                      <a:pt x="108" y="186"/>
                    </a:lnTo>
                    <a:lnTo>
                      <a:pt x="42" y="23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0" name="Freeform 51">
                <a:hlinkClick r:id="rId20" action="ppaction://hlinkfile" tooltip="Entre Ríos"/>
              </p:cNvPr>
              <p:cNvSpPr>
                <a:spLocks/>
              </p:cNvSpPr>
              <p:nvPr/>
            </p:nvSpPr>
            <p:spPr bwMode="auto">
              <a:xfrm>
                <a:off x="1517" y="1091"/>
                <a:ext cx="248" cy="268"/>
              </a:xfrm>
              <a:custGeom>
                <a:avLst/>
                <a:gdLst>
                  <a:gd name="T0" fmla="*/ 186 w 252"/>
                  <a:gd name="T1" fmla="*/ 384 h 276"/>
                  <a:gd name="T2" fmla="*/ 114 w 252"/>
                  <a:gd name="T3" fmla="*/ 336 h 276"/>
                  <a:gd name="T4" fmla="*/ 48 w 252"/>
                  <a:gd name="T5" fmla="*/ 288 h 276"/>
                  <a:gd name="T6" fmla="*/ 0 w 252"/>
                  <a:gd name="T7" fmla="*/ 210 h 276"/>
                  <a:gd name="T8" fmla="*/ 6 w 252"/>
                  <a:gd name="T9" fmla="*/ 138 h 276"/>
                  <a:gd name="T10" fmla="*/ 102 w 252"/>
                  <a:gd name="T11" fmla="*/ 48 h 276"/>
                  <a:gd name="T12" fmla="*/ 108 w 252"/>
                  <a:gd name="T13" fmla="*/ 12 h 276"/>
                  <a:gd name="T14" fmla="*/ 192 w 252"/>
                  <a:gd name="T15" fmla="*/ 0 h 276"/>
                  <a:gd name="T16" fmla="*/ 252 w 252"/>
                  <a:gd name="T17" fmla="*/ 24 h 276"/>
                  <a:gd name="T18" fmla="*/ 246 w 252"/>
                  <a:gd name="T19" fmla="*/ 102 h 276"/>
                  <a:gd name="T20" fmla="*/ 222 w 252"/>
                  <a:gd name="T21" fmla="*/ 174 h 276"/>
                  <a:gd name="T22" fmla="*/ 216 w 252"/>
                  <a:gd name="T23" fmla="*/ 264 h 276"/>
                  <a:gd name="T24" fmla="*/ 192 w 252"/>
                  <a:gd name="T25" fmla="*/ 276 h 276"/>
                  <a:gd name="T26" fmla="*/ 186 w 252"/>
                  <a:gd name="T27" fmla="*/ 38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76">
                    <a:moveTo>
                      <a:pt x="186" y="384"/>
                    </a:moveTo>
                    <a:lnTo>
                      <a:pt x="114" y="336"/>
                    </a:lnTo>
                    <a:lnTo>
                      <a:pt x="48" y="288"/>
                    </a:lnTo>
                    <a:lnTo>
                      <a:pt x="0" y="210"/>
                    </a:lnTo>
                    <a:lnTo>
                      <a:pt x="6" y="138"/>
                    </a:lnTo>
                    <a:lnTo>
                      <a:pt x="102" y="48"/>
                    </a:lnTo>
                    <a:lnTo>
                      <a:pt x="108" y="12"/>
                    </a:lnTo>
                    <a:lnTo>
                      <a:pt x="192" y="0"/>
                    </a:lnTo>
                    <a:lnTo>
                      <a:pt x="252" y="24"/>
                    </a:lnTo>
                    <a:lnTo>
                      <a:pt x="246" y="102"/>
                    </a:lnTo>
                    <a:lnTo>
                      <a:pt x="222" y="174"/>
                    </a:lnTo>
                    <a:lnTo>
                      <a:pt x="216" y="264"/>
                    </a:lnTo>
                    <a:lnTo>
                      <a:pt x="192" y="276"/>
                    </a:lnTo>
                    <a:lnTo>
                      <a:pt x="186" y="384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1" name="Freeform 52">
                <a:hlinkClick r:id="rId21" action="ppaction://hlinkfile" tooltip="Buenos Aires"/>
              </p:cNvPr>
              <p:cNvSpPr>
                <a:spLocks/>
              </p:cNvSpPr>
              <p:nvPr/>
            </p:nvSpPr>
            <p:spPr bwMode="auto">
              <a:xfrm>
                <a:off x="1304" y="1383"/>
                <a:ext cx="526" cy="695"/>
              </a:xfrm>
              <a:custGeom>
                <a:avLst/>
                <a:gdLst>
                  <a:gd name="T0" fmla="*/ 24 w 534"/>
                  <a:gd name="T1" fmla="*/ 726 h 714"/>
                  <a:gd name="T2" fmla="*/ 0 w 534"/>
                  <a:gd name="T3" fmla="*/ 714 h 714"/>
                  <a:gd name="T4" fmla="*/ 0 w 534"/>
                  <a:gd name="T5" fmla="*/ 102 h 714"/>
                  <a:gd name="T6" fmla="*/ 138 w 534"/>
                  <a:gd name="T7" fmla="*/ 96 h 714"/>
                  <a:gd name="T8" fmla="*/ 210 w 534"/>
                  <a:gd name="T9" fmla="*/ 18 h 714"/>
                  <a:gd name="T10" fmla="*/ 240 w 534"/>
                  <a:gd name="T11" fmla="*/ 30 h 714"/>
                  <a:gd name="T12" fmla="*/ 258 w 534"/>
                  <a:gd name="T13" fmla="*/ 0 h 714"/>
                  <a:gd name="T14" fmla="*/ 372 w 534"/>
                  <a:gd name="T15" fmla="*/ 78 h 714"/>
                  <a:gd name="T16" fmla="*/ 318 w 534"/>
                  <a:gd name="T17" fmla="*/ 138 h 714"/>
                  <a:gd name="T18" fmla="*/ 366 w 534"/>
                  <a:gd name="T19" fmla="*/ 210 h 714"/>
                  <a:gd name="T20" fmla="*/ 444 w 534"/>
                  <a:gd name="T21" fmla="*/ 156 h 714"/>
                  <a:gd name="T22" fmla="*/ 498 w 534"/>
                  <a:gd name="T23" fmla="*/ 204 h 714"/>
                  <a:gd name="T24" fmla="*/ 468 w 534"/>
                  <a:gd name="T25" fmla="*/ 270 h 714"/>
                  <a:gd name="T26" fmla="*/ 534 w 534"/>
                  <a:gd name="T27" fmla="*/ 312 h 714"/>
                  <a:gd name="T28" fmla="*/ 450 w 534"/>
                  <a:gd name="T29" fmla="*/ 474 h 714"/>
                  <a:gd name="T30" fmla="*/ 330 w 534"/>
                  <a:gd name="T31" fmla="*/ 516 h 714"/>
                  <a:gd name="T32" fmla="*/ 210 w 534"/>
                  <a:gd name="T33" fmla="*/ 534 h 714"/>
                  <a:gd name="T34" fmla="*/ 102 w 534"/>
                  <a:gd name="T35" fmla="*/ 534 h 714"/>
                  <a:gd name="T36" fmla="*/ 60 w 534"/>
                  <a:gd name="T37" fmla="*/ 522 h 714"/>
                  <a:gd name="T38" fmla="*/ 72 w 534"/>
                  <a:gd name="T39" fmla="*/ 594 h 714"/>
                  <a:gd name="T40" fmla="*/ 54 w 534"/>
                  <a:gd name="T41" fmla="*/ 624 h 714"/>
                  <a:gd name="T42" fmla="*/ 54 w 534"/>
                  <a:gd name="T43" fmla="*/ 714 h 714"/>
                  <a:gd name="T44" fmla="*/ 24 w 534"/>
                  <a:gd name="T45" fmla="*/ 726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4" h="714">
                    <a:moveTo>
                      <a:pt x="24" y="726"/>
                    </a:moveTo>
                    <a:lnTo>
                      <a:pt x="0" y="714"/>
                    </a:lnTo>
                    <a:lnTo>
                      <a:pt x="0" y="102"/>
                    </a:lnTo>
                    <a:lnTo>
                      <a:pt x="138" y="96"/>
                    </a:lnTo>
                    <a:lnTo>
                      <a:pt x="210" y="18"/>
                    </a:lnTo>
                    <a:lnTo>
                      <a:pt x="240" y="30"/>
                    </a:lnTo>
                    <a:lnTo>
                      <a:pt x="258" y="0"/>
                    </a:lnTo>
                    <a:lnTo>
                      <a:pt x="372" y="78"/>
                    </a:lnTo>
                    <a:lnTo>
                      <a:pt x="318" y="138"/>
                    </a:lnTo>
                    <a:lnTo>
                      <a:pt x="366" y="210"/>
                    </a:lnTo>
                    <a:lnTo>
                      <a:pt x="444" y="156"/>
                    </a:lnTo>
                    <a:lnTo>
                      <a:pt x="498" y="204"/>
                    </a:lnTo>
                    <a:lnTo>
                      <a:pt x="468" y="270"/>
                    </a:lnTo>
                    <a:lnTo>
                      <a:pt x="534" y="312"/>
                    </a:lnTo>
                    <a:lnTo>
                      <a:pt x="450" y="474"/>
                    </a:lnTo>
                    <a:lnTo>
                      <a:pt x="330" y="516"/>
                    </a:lnTo>
                    <a:lnTo>
                      <a:pt x="210" y="534"/>
                    </a:lnTo>
                    <a:lnTo>
                      <a:pt x="102" y="534"/>
                    </a:lnTo>
                    <a:lnTo>
                      <a:pt x="60" y="522"/>
                    </a:lnTo>
                    <a:lnTo>
                      <a:pt x="72" y="594"/>
                    </a:lnTo>
                    <a:lnTo>
                      <a:pt x="54" y="624"/>
                    </a:lnTo>
                    <a:lnTo>
                      <a:pt x="54" y="714"/>
                    </a:lnTo>
                    <a:lnTo>
                      <a:pt x="24" y="726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2" name="Freeform 53">
                <a:hlinkClick r:id="rId22" action="ppaction://hlinkfile" tooltip="La Pampa"/>
              </p:cNvPr>
              <p:cNvSpPr>
                <a:spLocks/>
              </p:cNvSpPr>
              <p:nvPr/>
            </p:nvSpPr>
            <p:spPr bwMode="auto">
              <a:xfrm>
                <a:off x="902" y="1529"/>
                <a:ext cx="396" cy="397"/>
              </a:xfrm>
              <a:custGeom>
                <a:avLst/>
                <a:gdLst>
                  <a:gd name="T0" fmla="*/ 6 w 402"/>
                  <a:gd name="T1" fmla="*/ 246 h 408"/>
                  <a:gd name="T2" fmla="*/ 0 w 402"/>
                  <a:gd name="T3" fmla="*/ 102 h 408"/>
                  <a:gd name="T4" fmla="*/ 252 w 402"/>
                  <a:gd name="T5" fmla="*/ 108 h 408"/>
                  <a:gd name="T6" fmla="*/ 258 w 402"/>
                  <a:gd name="T7" fmla="*/ 0 h 408"/>
                  <a:gd name="T8" fmla="*/ 402 w 402"/>
                  <a:gd name="T9" fmla="*/ 0 h 408"/>
                  <a:gd name="T10" fmla="*/ 396 w 402"/>
                  <a:gd name="T11" fmla="*/ 408 h 408"/>
                  <a:gd name="T12" fmla="*/ 300 w 402"/>
                  <a:gd name="T13" fmla="*/ 372 h 408"/>
                  <a:gd name="T14" fmla="*/ 144 w 402"/>
                  <a:gd name="T15" fmla="*/ 366 h 408"/>
                  <a:gd name="T16" fmla="*/ 84 w 402"/>
                  <a:gd name="T17" fmla="*/ 312 h 408"/>
                  <a:gd name="T18" fmla="*/ 42 w 402"/>
                  <a:gd name="T19" fmla="*/ 300 h 408"/>
                  <a:gd name="T20" fmla="*/ 42 w 402"/>
                  <a:gd name="T21" fmla="*/ 258 h 408"/>
                  <a:gd name="T22" fmla="*/ 6 w 402"/>
                  <a:gd name="T23" fmla="*/ 246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2" h="408">
                    <a:moveTo>
                      <a:pt x="6" y="246"/>
                    </a:moveTo>
                    <a:lnTo>
                      <a:pt x="0" y="102"/>
                    </a:lnTo>
                    <a:lnTo>
                      <a:pt x="252" y="108"/>
                    </a:lnTo>
                    <a:lnTo>
                      <a:pt x="258" y="0"/>
                    </a:lnTo>
                    <a:lnTo>
                      <a:pt x="402" y="0"/>
                    </a:lnTo>
                    <a:lnTo>
                      <a:pt x="396" y="408"/>
                    </a:lnTo>
                    <a:lnTo>
                      <a:pt x="300" y="372"/>
                    </a:lnTo>
                    <a:lnTo>
                      <a:pt x="144" y="366"/>
                    </a:lnTo>
                    <a:lnTo>
                      <a:pt x="84" y="312"/>
                    </a:lnTo>
                    <a:lnTo>
                      <a:pt x="42" y="300"/>
                    </a:lnTo>
                    <a:lnTo>
                      <a:pt x="42" y="258"/>
                    </a:lnTo>
                    <a:lnTo>
                      <a:pt x="6" y="24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3" name="Freeform 54">
                <a:hlinkClick r:id="rId23" action="ppaction://hlinkfile" tooltip="Mendoza"/>
              </p:cNvPr>
              <p:cNvSpPr>
                <a:spLocks/>
              </p:cNvSpPr>
              <p:nvPr/>
            </p:nvSpPr>
            <p:spPr bwMode="auto">
              <a:xfrm>
                <a:off x="718" y="1254"/>
                <a:ext cx="332" cy="485"/>
              </a:xfrm>
              <a:custGeom>
                <a:avLst/>
                <a:gdLst>
                  <a:gd name="T0" fmla="*/ 186 w 336"/>
                  <a:gd name="T1" fmla="*/ 534 h 498"/>
                  <a:gd name="T2" fmla="*/ 108 w 336"/>
                  <a:gd name="T3" fmla="*/ 492 h 498"/>
                  <a:gd name="T4" fmla="*/ 72 w 336"/>
                  <a:gd name="T5" fmla="*/ 498 h 498"/>
                  <a:gd name="T6" fmla="*/ 6 w 336"/>
                  <a:gd name="T7" fmla="*/ 408 h 498"/>
                  <a:gd name="T8" fmla="*/ 0 w 336"/>
                  <a:gd name="T9" fmla="*/ 318 h 498"/>
                  <a:gd name="T10" fmla="*/ 42 w 336"/>
                  <a:gd name="T11" fmla="*/ 210 h 498"/>
                  <a:gd name="T12" fmla="*/ 36 w 336"/>
                  <a:gd name="T13" fmla="*/ 138 h 498"/>
                  <a:gd name="T14" fmla="*/ 54 w 336"/>
                  <a:gd name="T15" fmla="*/ 126 h 498"/>
                  <a:gd name="T16" fmla="*/ 18 w 336"/>
                  <a:gd name="T17" fmla="*/ 102 h 498"/>
                  <a:gd name="T18" fmla="*/ 24 w 336"/>
                  <a:gd name="T19" fmla="*/ 78 h 498"/>
                  <a:gd name="T20" fmla="*/ 12 w 336"/>
                  <a:gd name="T21" fmla="*/ 48 h 498"/>
                  <a:gd name="T22" fmla="*/ 54 w 336"/>
                  <a:gd name="T23" fmla="*/ 42 h 498"/>
                  <a:gd name="T24" fmla="*/ 60 w 336"/>
                  <a:gd name="T25" fmla="*/ 6 h 498"/>
                  <a:gd name="T26" fmla="*/ 90 w 336"/>
                  <a:gd name="T27" fmla="*/ 0 h 498"/>
                  <a:gd name="T28" fmla="*/ 126 w 336"/>
                  <a:gd name="T29" fmla="*/ 24 h 498"/>
                  <a:gd name="T30" fmla="*/ 156 w 336"/>
                  <a:gd name="T31" fmla="*/ 0 h 498"/>
                  <a:gd name="T32" fmla="*/ 186 w 336"/>
                  <a:gd name="T33" fmla="*/ 6 h 498"/>
                  <a:gd name="T34" fmla="*/ 198 w 336"/>
                  <a:gd name="T35" fmla="*/ 24 h 498"/>
                  <a:gd name="T36" fmla="*/ 240 w 336"/>
                  <a:gd name="T37" fmla="*/ 18 h 498"/>
                  <a:gd name="T38" fmla="*/ 264 w 336"/>
                  <a:gd name="T39" fmla="*/ 54 h 498"/>
                  <a:gd name="T40" fmla="*/ 258 w 336"/>
                  <a:gd name="T41" fmla="*/ 120 h 498"/>
                  <a:gd name="T42" fmla="*/ 300 w 336"/>
                  <a:gd name="T43" fmla="*/ 186 h 498"/>
                  <a:gd name="T44" fmla="*/ 294 w 336"/>
                  <a:gd name="T45" fmla="*/ 222 h 498"/>
                  <a:gd name="T46" fmla="*/ 336 w 336"/>
                  <a:gd name="T47" fmla="*/ 282 h 498"/>
                  <a:gd name="T48" fmla="*/ 306 w 336"/>
                  <a:gd name="T49" fmla="*/ 378 h 498"/>
                  <a:gd name="T50" fmla="*/ 186 w 336"/>
                  <a:gd name="T51" fmla="*/ 384 h 498"/>
                  <a:gd name="T52" fmla="*/ 186 w 336"/>
                  <a:gd name="T53" fmla="*/ 53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6" h="498">
                    <a:moveTo>
                      <a:pt x="186" y="534"/>
                    </a:moveTo>
                    <a:lnTo>
                      <a:pt x="108" y="492"/>
                    </a:lnTo>
                    <a:lnTo>
                      <a:pt x="72" y="498"/>
                    </a:lnTo>
                    <a:lnTo>
                      <a:pt x="6" y="408"/>
                    </a:lnTo>
                    <a:lnTo>
                      <a:pt x="0" y="318"/>
                    </a:lnTo>
                    <a:lnTo>
                      <a:pt x="42" y="210"/>
                    </a:lnTo>
                    <a:lnTo>
                      <a:pt x="36" y="138"/>
                    </a:lnTo>
                    <a:lnTo>
                      <a:pt x="54" y="126"/>
                    </a:lnTo>
                    <a:lnTo>
                      <a:pt x="18" y="102"/>
                    </a:lnTo>
                    <a:lnTo>
                      <a:pt x="24" y="78"/>
                    </a:lnTo>
                    <a:lnTo>
                      <a:pt x="12" y="48"/>
                    </a:lnTo>
                    <a:lnTo>
                      <a:pt x="54" y="42"/>
                    </a:lnTo>
                    <a:lnTo>
                      <a:pt x="60" y="6"/>
                    </a:lnTo>
                    <a:lnTo>
                      <a:pt x="90" y="0"/>
                    </a:lnTo>
                    <a:lnTo>
                      <a:pt x="126" y="24"/>
                    </a:lnTo>
                    <a:lnTo>
                      <a:pt x="156" y="0"/>
                    </a:lnTo>
                    <a:lnTo>
                      <a:pt x="186" y="6"/>
                    </a:lnTo>
                    <a:lnTo>
                      <a:pt x="198" y="24"/>
                    </a:lnTo>
                    <a:lnTo>
                      <a:pt x="240" y="18"/>
                    </a:lnTo>
                    <a:lnTo>
                      <a:pt x="264" y="54"/>
                    </a:lnTo>
                    <a:lnTo>
                      <a:pt x="258" y="120"/>
                    </a:lnTo>
                    <a:lnTo>
                      <a:pt x="300" y="186"/>
                    </a:lnTo>
                    <a:lnTo>
                      <a:pt x="294" y="222"/>
                    </a:lnTo>
                    <a:lnTo>
                      <a:pt x="336" y="282"/>
                    </a:lnTo>
                    <a:lnTo>
                      <a:pt x="306" y="378"/>
                    </a:lnTo>
                    <a:lnTo>
                      <a:pt x="186" y="384"/>
                    </a:lnTo>
                    <a:lnTo>
                      <a:pt x="186" y="534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4" name="Freeform 55">
                <a:hlinkClick r:id="rId24" action="ppaction://hlinkfile" tooltip="Neuquén"/>
              </p:cNvPr>
              <p:cNvSpPr>
                <a:spLocks/>
              </p:cNvSpPr>
              <p:nvPr/>
            </p:nvSpPr>
            <p:spPr bwMode="auto">
              <a:xfrm>
                <a:off x="642" y="1658"/>
                <a:ext cx="283" cy="467"/>
              </a:xfrm>
              <a:custGeom>
                <a:avLst/>
                <a:gdLst>
                  <a:gd name="T0" fmla="*/ 6 w 288"/>
                  <a:gd name="T1" fmla="*/ 480 h 480"/>
                  <a:gd name="T2" fmla="*/ 0 w 288"/>
                  <a:gd name="T3" fmla="*/ 450 h 480"/>
                  <a:gd name="T4" fmla="*/ 0 w 288"/>
                  <a:gd name="T5" fmla="*/ 426 h 480"/>
                  <a:gd name="T6" fmla="*/ 12 w 288"/>
                  <a:gd name="T7" fmla="*/ 408 h 480"/>
                  <a:gd name="T8" fmla="*/ 0 w 288"/>
                  <a:gd name="T9" fmla="*/ 390 h 480"/>
                  <a:gd name="T10" fmla="*/ 6 w 288"/>
                  <a:gd name="T11" fmla="*/ 378 h 480"/>
                  <a:gd name="T12" fmla="*/ 0 w 288"/>
                  <a:gd name="T13" fmla="*/ 342 h 480"/>
                  <a:gd name="T14" fmla="*/ 24 w 288"/>
                  <a:gd name="T15" fmla="*/ 270 h 480"/>
                  <a:gd name="T16" fmla="*/ 60 w 288"/>
                  <a:gd name="T17" fmla="*/ 246 h 480"/>
                  <a:gd name="T18" fmla="*/ 60 w 288"/>
                  <a:gd name="T19" fmla="*/ 234 h 480"/>
                  <a:gd name="T20" fmla="*/ 54 w 288"/>
                  <a:gd name="T21" fmla="*/ 180 h 480"/>
                  <a:gd name="T22" fmla="*/ 36 w 288"/>
                  <a:gd name="T23" fmla="*/ 54 h 480"/>
                  <a:gd name="T24" fmla="*/ 78 w 288"/>
                  <a:gd name="T25" fmla="*/ 0 h 480"/>
                  <a:gd name="T26" fmla="*/ 144 w 288"/>
                  <a:gd name="T27" fmla="*/ 90 h 480"/>
                  <a:gd name="T28" fmla="*/ 198 w 288"/>
                  <a:gd name="T29" fmla="*/ 84 h 480"/>
                  <a:gd name="T30" fmla="*/ 264 w 288"/>
                  <a:gd name="T31" fmla="*/ 126 h 480"/>
                  <a:gd name="T32" fmla="*/ 270 w 288"/>
                  <a:gd name="T33" fmla="*/ 228 h 480"/>
                  <a:gd name="T34" fmla="*/ 288 w 288"/>
                  <a:gd name="T35" fmla="*/ 252 h 480"/>
                  <a:gd name="T36" fmla="*/ 234 w 288"/>
                  <a:gd name="T37" fmla="*/ 276 h 480"/>
                  <a:gd name="T38" fmla="*/ 144 w 288"/>
                  <a:gd name="T39" fmla="*/ 360 h 480"/>
                  <a:gd name="T40" fmla="*/ 126 w 288"/>
                  <a:gd name="T41" fmla="*/ 414 h 480"/>
                  <a:gd name="T42" fmla="*/ 66 w 288"/>
                  <a:gd name="T43" fmla="*/ 438 h 480"/>
                  <a:gd name="T44" fmla="*/ 54 w 288"/>
                  <a:gd name="T45" fmla="*/ 480 h 480"/>
                  <a:gd name="T46" fmla="*/ 6 w 288"/>
                  <a:gd name="T4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480">
                    <a:moveTo>
                      <a:pt x="6" y="480"/>
                    </a:moveTo>
                    <a:lnTo>
                      <a:pt x="0" y="450"/>
                    </a:lnTo>
                    <a:lnTo>
                      <a:pt x="0" y="426"/>
                    </a:lnTo>
                    <a:lnTo>
                      <a:pt x="12" y="408"/>
                    </a:lnTo>
                    <a:lnTo>
                      <a:pt x="0" y="390"/>
                    </a:lnTo>
                    <a:lnTo>
                      <a:pt x="6" y="378"/>
                    </a:lnTo>
                    <a:lnTo>
                      <a:pt x="0" y="342"/>
                    </a:lnTo>
                    <a:lnTo>
                      <a:pt x="24" y="270"/>
                    </a:lnTo>
                    <a:lnTo>
                      <a:pt x="60" y="246"/>
                    </a:lnTo>
                    <a:lnTo>
                      <a:pt x="60" y="234"/>
                    </a:lnTo>
                    <a:lnTo>
                      <a:pt x="54" y="180"/>
                    </a:lnTo>
                    <a:lnTo>
                      <a:pt x="36" y="54"/>
                    </a:lnTo>
                    <a:lnTo>
                      <a:pt x="78" y="0"/>
                    </a:lnTo>
                    <a:lnTo>
                      <a:pt x="144" y="90"/>
                    </a:lnTo>
                    <a:lnTo>
                      <a:pt x="198" y="84"/>
                    </a:lnTo>
                    <a:lnTo>
                      <a:pt x="264" y="126"/>
                    </a:lnTo>
                    <a:lnTo>
                      <a:pt x="270" y="228"/>
                    </a:lnTo>
                    <a:lnTo>
                      <a:pt x="288" y="252"/>
                    </a:lnTo>
                    <a:lnTo>
                      <a:pt x="234" y="276"/>
                    </a:lnTo>
                    <a:lnTo>
                      <a:pt x="144" y="360"/>
                    </a:lnTo>
                    <a:lnTo>
                      <a:pt x="126" y="414"/>
                    </a:lnTo>
                    <a:lnTo>
                      <a:pt x="66" y="438"/>
                    </a:lnTo>
                    <a:lnTo>
                      <a:pt x="54" y="480"/>
                    </a:lnTo>
                    <a:lnTo>
                      <a:pt x="6" y="480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5" name="Freeform 56">
                <a:hlinkClick r:id="rId25" action="ppaction://hlinkfile" tooltip="Rio Negro"/>
              </p:cNvPr>
              <p:cNvSpPr>
                <a:spLocks/>
              </p:cNvSpPr>
              <p:nvPr/>
            </p:nvSpPr>
            <p:spPr bwMode="auto">
              <a:xfrm>
                <a:off x="647" y="1780"/>
                <a:ext cx="663" cy="421"/>
              </a:xfrm>
              <a:custGeom>
                <a:avLst/>
                <a:gdLst>
                  <a:gd name="T0" fmla="*/ 18 w 672"/>
                  <a:gd name="T1" fmla="*/ 438 h 432"/>
                  <a:gd name="T2" fmla="*/ 0 w 672"/>
                  <a:gd name="T3" fmla="*/ 360 h 432"/>
                  <a:gd name="T4" fmla="*/ 54 w 672"/>
                  <a:gd name="T5" fmla="*/ 360 h 432"/>
                  <a:gd name="T6" fmla="*/ 54 w 672"/>
                  <a:gd name="T7" fmla="*/ 330 h 432"/>
                  <a:gd name="T8" fmla="*/ 120 w 672"/>
                  <a:gd name="T9" fmla="*/ 294 h 432"/>
                  <a:gd name="T10" fmla="*/ 144 w 672"/>
                  <a:gd name="T11" fmla="*/ 240 h 432"/>
                  <a:gd name="T12" fmla="*/ 234 w 672"/>
                  <a:gd name="T13" fmla="*/ 150 h 432"/>
                  <a:gd name="T14" fmla="*/ 282 w 672"/>
                  <a:gd name="T15" fmla="*/ 138 h 432"/>
                  <a:gd name="T16" fmla="*/ 270 w 672"/>
                  <a:gd name="T17" fmla="*/ 96 h 432"/>
                  <a:gd name="T18" fmla="*/ 264 w 672"/>
                  <a:gd name="T19" fmla="*/ 0 h 432"/>
                  <a:gd name="T20" fmla="*/ 294 w 672"/>
                  <a:gd name="T21" fmla="*/ 6 h 432"/>
                  <a:gd name="T22" fmla="*/ 300 w 672"/>
                  <a:gd name="T23" fmla="*/ 48 h 432"/>
                  <a:gd name="T24" fmla="*/ 342 w 672"/>
                  <a:gd name="T25" fmla="*/ 60 h 432"/>
                  <a:gd name="T26" fmla="*/ 396 w 672"/>
                  <a:gd name="T27" fmla="*/ 108 h 432"/>
                  <a:gd name="T28" fmla="*/ 522 w 672"/>
                  <a:gd name="T29" fmla="*/ 120 h 432"/>
                  <a:gd name="T30" fmla="*/ 660 w 672"/>
                  <a:gd name="T31" fmla="*/ 156 h 432"/>
                  <a:gd name="T32" fmla="*/ 660 w 672"/>
                  <a:gd name="T33" fmla="*/ 312 h 432"/>
                  <a:gd name="T34" fmla="*/ 672 w 672"/>
                  <a:gd name="T35" fmla="*/ 330 h 432"/>
                  <a:gd name="T36" fmla="*/ 600 w 672"/>
                  <a:gd name="T37" fmla="*/ 324 h 432"/>
                  <a:gd name="T38" fmla="*/ 528 w 672"/>
                  <a:gd name="T39" fmla="*/ 288 h 432"/>
                  <a:gd name="T40" fmla="*/ 510 w 672"/>
                  <a:gd name="T41" fmla="*/ 432 h 432"/>
                  <a:gd name="T42" fmla="*/ 18 w 672"/>
                  <a:gd name="T43" fmla="*/ 43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2" h="432">
                    <a:moveTo>
                      <a:pt x="18" y="438"/>
                    </a:moveTo>
                    <a:lnTo>
                      <a:pt x="0" y="360"/>
                    </a:lnTo>
                    <a:lnTo>
                      <a:pt x="54" y="360"/>
                    </a:lnTo>
                    <a:lnTo>
                      <a:pt x="54" y="330"/>
                    </a:lnTo>
                    <a:lnTo>
                      <a:pt x="120" y="294"/>
                    </a:lnTo>
                    <a:lnTo>
                      <a:pt x="144" y="240"/>
                    </a:lnTo>
                    <a:lnTo>
                      <a:pt x="234" y="150"/>
                    </a:lnTo>
                    <a:lnTo>
                      <a:pt x="282" y="138"/>
                    </a:lnTo>
                    <a:lnTo>
                      <a:pt x="270" y="96"/>
                    </a:lnTo>
                    <a:lnTo>
                      <a:pt x="264" y="0"/>
                    </a:lnTo>
                    <a:lnTo>
                      <a:pt x="294" y="6"/>
                    </a:lnTo>
                    <a:lnTo>
                      <a:pt x="300" y="48"/>
                    </a:lnTo>
                    <a:lnTo>
                      <a:pt x="342" y="60"/>
                    </a:lnTo>
                    <a:lnTo>
                      <a:pt x="396" y="108"/>
                    </a:lnTo>
                    <a:lnTo>
                      <a:pt x="522" y="120"/>
                    </a:lnTo>
                    <a:lnTo>
                      <a:pt x="660" y="156"/>
                    </a:lnTo>
                    <a:lnTo>
                      <a:pt x="660" y="312"/>
                    </a:lnTo>
                    <a:lnTo>
                      <a:pt x="672" y="330"/>
                    </a:lnTo>
                    <a:lnTo>
                      <a:pt x="600" y="324"/>
                    </a:lnTo>
                    <a:lnTo>
                      <a:pt x="528" y="288"/>
                    </a:lnTo>
                    <a:lnTo>
                      <a:pt x="510" y="432"/>
                    </a:lnTo>
                    <a:lnTo>
                      <a:pt x="18" y="438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6" name="Freeform 57">
                <a:hlinkClick r:id="rId26" action="ppaction://hlinkfile" tooltip="Chubut"/>
              </p:cNvPr>
              <p:cNvSpPr>
                <a:spLocks/>
              </p:cNvSpPr>
              <p:nvPr/>
            </p:nvSpPr>
            <p:spPr bwMode="auto">
              <a:xfrm>
                <a:off x="636" y="2213"/>
                <a:ext cx="609" cy="391"/>
              </a:xfrm>
              <a:custGeom>
                <a:avLst/>
                <a:gdLst>
                  <a:gd name="T0" fmla="*/ 72 w 618"/>
                  <a:gd name="T1" fmla="*/ 402 h 402"/>
                  <a:gd name="T2" fmla="*/ 54 w 618"/>
                  <a:gd name="T3" fmla="*/ 360 h 402"/>
                  <a:gd name="T4" fmla="*/ 90 w 618"/>
                  <a:gd name="T5" fmla="*/ 324 h 402"/>
                  <a:gd name="T6" fmla="*/ 66 w 618"/>
                  <a:gd name="T7" fmla="*/ 288 h 402"/>
                  <a:gd name="T8" fmla="*/ 90 w 618"/>
                  <a:gd name="T9" fmla="*/ 246 h 402"/>
                  <a:gd name="T10" fmla="*/ 42 w 618"/>
                  <a:gd name="T11" fmla="*/ 228 h 402"/>
                  <a:gd name="T12" fmla="*/ 30 w 618"/>
                  <a:gd name="T13" fmla="*/ 138 h 402"/>
                  <a:gd name="T14" fmla="*/ 42 w 618"/>
                  <a:gd name="T15" fmla="*/ 114 h 402"/>
                  <a:gd name="T16" fmla="*/ 6 w 618"/>
                  <a:gd name="T17" fmla="*/ 48 h 402"/>
                  <a:gd name="T18" fmla="*/ 0 w 618"/>
                  <a:gd name="T19" fmla="*/ 12 h 402"/>
                  <a:gd name="T20" fmla="*/ 30 w 618"/>
                  <a:gd name="T21" fmla="*/ 0 h 402"/>
                  <a:gd name="T22" fmla="*/ 510 w 618"/>
                  <a:gd name="T23" fmla="*/ 0 h 402"/>
                  <a:gd name="T24" fmla="*/ 552 w 618"/>
                  <a:gd name="T25" fmla="*/ 24 h 402"/>
                  <a:gd name="T26" fmla="*/ 618 w 618"/>
                  <a:gd name="T27" fmla="*/ 0 h 402"/>
                  <a:gd name="T28" fmla="*/ 612 w 618"/>
                  <a:gd name="T29" fmla="*/ 66 h 402"/>
                  <a:gd name="T30" fmla="*/ 552 w 618"/>
                  <a:gd name="T31" fmla="*/ 30 h 402"/>
                  <a:gd name="T32" fmla="*/ 522 w 618"/>
                  <a:gd name="T33" fmla="*/ 54 h 402"/>
                  <a:gd name="T34" fmla="*/ 570 w 618"/>
                  <a:gd name="T35" fmla="*/ 90 h 402"/>
                  <a:gd name="T36" fmla="*/ 504 w 618"/>
                  <a:gd name="T37" fmla="*/ 162 h 402"/>
                  <a:gd name="T38" fmla="*/ 480 w 618"/>
                  <a:gd name="T39" fmla="*/ 276 h 402"/>
                  <a:gd name="T40" fmla="*/ 414 w 618"/>
                  <a:gd name="T41" fmla="*/ 294 h 402"/>
                  <a:gd name="T42" fmla="*/ 360 w 618"/>
                  <a:gd name="T43" fmla="*/ 348 h 402"/>
                  <a:gd name="T44" fmla="*/ 342 w 618"/>
                  <a:gd name="T45" fmla="*/ 402 h 402"/>
                  <a:gd name="T46" fmla="*/ 72 w 618"/>
                  <a:gd name="T4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8" h="402">
                    <a:moveTo>
                      <a:pt x="72" y="402"/>
                    </a:moveTo>
                    <a:lnTo>
                      <a:pt x="54" y="360"/>
                    </a:lnTo>
                    <a:lnTo>
                      <a:pt x="90" y="324"/>
                    </a:lnTo>
                    <a:lnTo>
                      <a:pt x="66" y="288"/>
                    </a:lnTo>
                    <a:lnTo>
                      <a:pt x="90" y="246"/>
                    </a:lnTo>
                    <a:lnTo>
                      <a:pt x="42" y="228"/>
                    </a:lnTo>
                    <a:lnTo>
                      <a:pt x="30" y="138"/>
                    </a:lnTo>
                    <a:lnTo>
                      <a:pt x="42" y="114"/>
                    </a:lnTo>
                    <a:lnTo>
                      <a:pt x="6" y="48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510" y="0"/>
                    </a:lnTo>
                    <a:lnTo>
                      <a:pt x="552" y="24"/>
                    </a:lnTo>
                    <a:lnTo>
                      <a:pt x="618" y="0"/>
                    </a:lnTo>
                    <a:lnTo>
                      <a:pt x="612" y="66"/>
                    </a:lnTo>
                    <a:lnTo>
                      <a:pt x="552" y="30"/>
                    </a:lnTo>
                    <a:lnTo>
                      <a:pt x="522" y="54"/>
                    </a:lnTo>
                    <a:lnTo>
                      <a:pt x="570" y="90"/>
                    </a:lnTo>
                    <a:lnTo>
                      <a:pt x="504" y="162"/>
                    </a:lnTo>
                    <a:lnTo>
                      <a:pt x="480" y="276"/>
                    </a:lnTo>
                    <a:lnTo>
                      <a:pt x="414" y="294"/>
                    </a:lnTo>
                    <a:lnTo>
                      <a:pt x="360" y="348"/>
                    </a:lnTo>
                    <a:lnTo>
                      <a:pt x="342" y="402"/>
                    </a:lnTo>
                    <a:lnTo>
                      <a:pt x="72" y="40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7" name="Freeform 58">
                <a:hlinkClick r:id="rId27" action="ppaction://hlinkfile" tooltip="Santa Cruz"/>
              </p:cNvPr>
              <p:cNvSpPr>
                <a:spLocks/>
              </p:cNvSpPr>
              <p:nvPr/>
            </p:nvSpPr>
            <p:spPr bwMode="auto">
              <a:xfrm>
                <a:off x="612" y="2610"/>
                <a:ext cx="485" cy="573"/>
              </a:xfrm>
              <a:custGeom>
                <a:avLst/>
                <a:gdLst>
                  <a:gd name="T0" fmla="*/ 366 w 492"/>
                  <a:gd name="T1" fmla="*/ 0 h 588"/>
                  <a:gd name="T2" fmla="*/ 90 w 492"/>
                  <a:gd name="T3" fmla="*/ 0 h 588"/>
                  <a:gd name="T4" fmla="*/ 96 w 492"/>
                  <a:gd name="T5" fmla="*/ 54 h 588"/>
                  <a:gd name="T6" fmla="*/ 78 w 492"/>
                  <a:gd name="T7" fmla="*/ 78 h 588"/>
                  <a:gd name="T8" fmla="*/ 90 w 492"/>
                  <a:gd name="T9" fmla="*/ 114 h 588"/>
                  <a:gd name="T10" fmla="*/ 42 w 492"/>
                  <a:gd name="T11" fmla="*/ 174 h 588"/>
                  <a:gd name="T12" fmla="*/ 72 w 492"/>
                  <a:gd name="T13" fmla="*/ 228 h 588"/>
                  <a:gd name="T14" fmla="*/ 48 w 492"/>
                  <a:gd name="T15" fmla="*/ 252 h 588"/>
                  <a:gd name="T16" fmla="*/ 48 w 492"/>
                  <a:gd name="T17" fmla="*/ 288 h 588"/>
                  <a:gd name="T18" fmla="*/ 18 w 492"/>
                  <a:gd name="T19" fmla="*/ 300 h 588"/>
                  <a:gd name="T20" fmla="*/ 0 w 492"/>
                  <a:gd name="T21" fmla="*/ 336 h 588"/>
                  <a:gd name="T22" fmla="*/ 6 w 492"/>
                  <a:gd name="T23" fmla="*/ 426 h 588"/>
                  <a:gd name="T24" fmla="*/ 30 w 492"/>
                  <a:gd name="T25" fmla="*/ 468 h 588"/>
                  <a:gd name="T26" fmla="*/ 84 w 492"/>
                  <a:gd name="T27" fmla="*/ 450 h 588"/>
                  <a:gd name="T28" fmla="*/ 102 w 492"/>
                  <a:gd name="T29" fmla="*/ 540 h 588"/>
                  <a:gd name="T30" fmla="*/ 126 w 492"/>
                  <a:gd name="T31" fmla="*/ 576 h 588"/>
                  <a:gd name="T32" fmla="*/ 330 w 492"/>
                  <a:gd name="T33" fmla="*/ 588 h 588"/>
                  <a:gd name="T34" fmla="*/ 282 w 492"/>
                  <a:gd name="T35" fmla="*/ 462 h 588"/>
                  <a:gd name="T36" fmla="*/ 318 w 492"/>
                  <a:gd name="T37" fmla="*/ 384 h 588"/>
                  <a:gd name="T38" fmla="*/ 366 w 492"/>
                  <a:gd name="T39" fmla="*/ 348 h 588"/>
                  <a:gd name="T40" fmla="*/ 354 w 492"/>
                  <a:gd name="T41" fmla="*/ 306 h 588"/>
                  <a:gd name="T42" fmla="*/ 486 w 492"/>
                  <a:gd name="T43" fmla="*/ 162 h 588"/>
                  <a:gd name="T44" fmla="*/ 492 w 492"/>
                  <a:gd name="T45" fmla="*/ 90 h 588"/>
                  <a:gd name="T46" fmla="*/ 426 w 492"/>
                  <a:gd name="T47" fmla="*/ 84 h 588"/>
                  <a:gd name="T48" fmla="*/ 384 w 492"/>
                  <a:gd name="T49" fmla="*/ 42 h 588"/>
                  <a:gd name="T50" fmla="*/ 366 w 492"/>
                  <a:gd name="T5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2" h="588">
                    <a:moveTo>
                      <a:pt x="366" y="0"/>
                    </a:moveTo>
                    <a:lnTo>
                      <a:pt x="90" y="0"/>
                    </a:lnTo>
                    <a:lnTo>
                      <a:pt x="96" y="54"/>
                    </a:lnTo>
                    <a:lnTo>
                      <a:pt x="78" y="78"/>
                    </a:lnTo>
                    <a:lnTo>
                      <a:pt x="90" y="114"/>
                    </a:lnTo>
                    <a:lnTo>
                      <a:pt x="42" y="174"/>
                    </a:lnTo>
                    <a:lnTo>
                      <a:pt x="72" y="228"/>
                    </a:lnTo>
                    <a:lnTo>
                      <a:pt x="48" y="252"/>
                    </a:lnTo>
                    <a:lnTo>
                      <a:pt x="48" y="288"/>
                    </a:lnTo>
                    <a:lnTo>
                      <a:pt x="18" y="300"/>
                    </a:lnTo>
                    <a:lnTo>
                      <a:pt x="0" y="336"/>
                    </a:lnTo>
                    <a:lnTo>
                      <a:pt x="6" y="426"/>
                    </a:lnTo>
                    <a:lnTo>
                      <a:pt x="30" y="468"/>
                    </a:lnTo>
                    <a:lnTo>
                      <a:pt x="84" y="450"/>
                    </a:lnTo>
                    <a:lnTo>
                      <a:pt x="102" y="540"/>
                    </a:lnTo>
                    <a:lnTo>
                      <a:pt x="126" y="576"/>
                    </a:lnTo>
                    <a:lnTo>
                      <a:pt x="330" y="588"/>
                    </a:lnTo>
                    <a:lnTo>
                      <a:pt x="282" y="462"/>
                    </a:lnTo>
                    <a:lnTo>
                      <a:pt x="318" y="384"/>
                    </a:lnTo>
                    <a:lnTo>
                      <a:pt x="366" y="348"/>
                    </a:lnTo>
                    <a:lnTo>
                      <a:pt x="354" y="306"/>
                    </a:lnTo>
                    <a:lnTo>
                      <a:pt x="486" y="162"/>
                    </a:lnTo>
                    <a:lnTo>
                      <a:pt x="492" y="90"/>
                    </a:lnTo>
                    <a:lnTo>
                      <a:pt x="426" y="84"/>
                    </a:lnTo>
                    <a:lnTo>
                      <a:pt x="384" y="4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8" name="Freeform 59">
                <a:hlinkClick r:id="rId28" action="ppaction://hlinkfile" tooltip="Tierra del Fuego"/>
              </p:cNvPr>
              <p:cNvSpPr>
                <a:spLocks/>
              </p:cNvSpPr>
              <p:nvPr/>
            </p:nvSpPr>
            <p:spPr bwMode="auto">
              <a:xfrm>
                <a:off x="949" y="3229"/>
                <a:ext cx="201" cy="211"/>
              </a:xfrm>
              <a:custGeom>
                <a:avLst/>
                <a:gdLst>
                  <a:gd name="T0" fmla="*/ 0 w 204"/>
                  <a:gd name="T1" fmla="*/ 192 h 216"/>
                  <a:gd name="T2" fmla="*/ 6 w 204"/>
                  <a:gd name="T3" fmla="*/ 0 h 216"/>
                  <a:gd name="T4" fmla="*/ 54 w 204"/>
                  <a:gd name="T5" fmla="*/ 102 h 216"/>
                  <a:gd name="T6" fmla="*/ 96 w 204"/>
                  <a:gd name="T7" fmla="*/ 144 h 216"/>
                  <a:gd name="T8" fmla="*/ 156 w 204"/>
                  <a:gd name="T9" fmla="*/ 186 h 216"/>
                  <a:gd name="T10" fmla="*/ 204 w 204"/>
                  <a:gd name="T11" fmla="*/ 192 h 216"/>
                  <a:gd name="T12" fmla="*/ 192 w 204"/>
                  <a:gd name="T13" fmla="*/ 216 h 216"/>
                  <a:gd name="T14" fmla="*/ 150 w 204"/>
                  <a:gd name="T15" fmla="*/ 216 h 216"/>
                  <a:gd name="T16" fmla="*/ 84 w 204"/>
                  <a:gd name="T17" fmla="*/ 204 h 216"/>
                  <a:gd name="T18" fmla="*/ 0 w 204"/>
                  <a:gd name="T19" fmla="*/ 19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16">
                    <a:moveTo>
                      <a:pt x="0" y="192"/>
                    </a:moveTo>
                    <a:lnTo>
                      <a:pt x="6" y="0"/>
                    </a:lnTo>
                    <a:lnTo>
                      <a:pt x="54" y="102"/>
                    </a:lnTo>
                    <a:lnTo>
                      <a:pt x="96" y="144"/>
                    </a:lnTo>
                    <a:lnTo>
                      <a:pt x="156" y="186"/>
                    </a:lnTo>
                    <a:lnTo>
                      <a:pt x="204" y="192"/>
                    </a:lnTo>
                    <a:lnTo>
                      <a:pt x="192" y="216"/>
                    </a:lnTo>
                    <a:lnTo>
                      <a:pt x="150" y="216"/>
                    </a:lnTo>
                    <a:lnTo>
                      <a:pt x="84" y="20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9" name="Freeform 60">
                <a:hlinkClick r:id="rId29" action="ppaction://hlinkfile" tooltip="Ciudad Autónoma de Buenos Aires"/>
              </p:cNvPr>
              <p:cNvSpPr>
                <a:spLocks/>
              </p:cNvSpPr>
              <p:nvPr/>
            </p:nvSpPr>
            <p:spPr bwMode="auto">
              <a:xfrm>
                <a:off x="1623" y="1453"/>
                <a:ext cx="118" cy="129"/>
              </a:xfrm>
              <a:custGeom>
                <a:avLst/>
                <a:gdLst>
                  <a:gd name="T0" fmla="*/ 6 w 120"/>
                  <a:gd name="T1" fmla="*/ 60 h 132"/>
                  <a:gd name="T2" fmla="*/ 54 w 120"/>
                  <a:gd name="T3" fmla="*/ 0 h 132"/>
                  <a:gd name="T4" fmla="*/ 120 w 120"/>
                  <a:gd name="T5" fmla="*/ 84 h 132"/>
                  <a:gd name="T6" fmla="*/ 42 w 120"/>
                  <a:gd name="T7" fmla="*/ 132 h 132"/>
                  <a:gd name="T8" fmla="*/ 0 w 120"/>
                  <a:gd name="T9" fmla="*/ 60 h 132"/>
                  <a:gd name="T10" fmla="*/ 6 w 120"/>
                  <a:gd name="T11" fmla="*/ 6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32">
                    <a:moveTo>
                      <a:pt x="6" y="60"/>
                    </a:moveTo>
                    <a:lnTo>
                      <a:pt x="54" y="0"/>
                    </a:lnTo>
                    <a:lnTo>
                      <a:pt x="120" y="84"/>
                    </a:lnTo>
                    <a:lnTo>
                      <a:pt x="42" y="132"/>
                    </a:lnTo>
                    <a:lnTo>
                      <a:pt x="0" y="60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0" name="Rectangle 61">
                <a:hlinkClick r:id="rId30" action="ppaction://hlinkfile" tooltip="Otros Países"/>
              </p:cNvPr>
              <p:cNvSpPr>
                <a:spLocks noChangeArrowheads="1"/>
              </p:cNvSpPr>
              <p:nvPr/>
            </p:nvSpPr>
            <p:spPr bwMode="auto">
              <a:xfrm>
                <a:off x="1588" y="2359"/>
                <a:ext cx="112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1" name="Text Box 62"/>
              <p:cNvSpPr txBox="1">
                <a:spLocks noChangeArrowheads="1"/>
              </p:cNvSpPr>
              <p:nvPr/>
            </p:nvSpPr>
            <p:spPr bwMode="auto">
              <a:xfrm>
                <a:off x="795" y="3447"/>
                <a:ext cx="605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1600" dirty="0" smtClean="0"/>
                  <a:t>2005-07</a:t>
                </a:r>
                <a:endParaRPr lang="es-MX" sz="1600" dirty="0"/>
              </a:p>
            </p:txBody>
          </p:sp>
        </p:grpSp>
        <p:grpSp>
          <p:nvGrpSpPr>
            <p:cNvPr id="97" name="Group 113"/>
            <p:cNvGrpSpPr>
              <a:grpSpLocks noChangeAspect="1"/>
            </p:cNvGrpSpPr>
            <p:nvPr/>
          </p:nvGrpSpPr>
          <p:grpSpPr bwMode="auto">
            <a:xfrm>
              <a:off x="2232481" y="460454"/>
              <a:ext cx="2417704" cy="5283043"/>
              <a:chOff x="612" y="255"/>
              <a:chExt cx="1561" cy="3411"/>
            </a:xfrm>
          </p:grpSpPr>
          <p:sp>
            <p:nvSpPr>
              <p:cNvPr id="98" name="Freeform 37">
                <a:hlinkClick r:id="rId6" action="ppaction://hlinkfile" tooltip="Jujuy"/>
              </p:cNvPr>
              <p:cNvSpPr>
                <a:spLocks/>
              </p:cNvSpPr>
              <p:nvPr/>
            </p:nvSpPr>
            <p:spPr bwMode="auto">
              <a:xfrm>
                <a:off x="967" y="255"/>
                <a:ext cx="278" cy="269"/>
              </a:xfrm>
              <a:custGeom>
                <a:avLst/>
                <a:gdLst>
                  <a:gd name="T0" fmla="*/ 0 w 282"/>
                  <a:gd name="T1" fmla="*/ 192 h 276"/>
                  <a:gd name="T2" fmla="*/ 24 w 282"/>
                  <a:gd name="T3" fmla="*/ 120 h 276"/>
                  <a:gd name="T4" fmla="*/ 6 w 282"/>
                  <a:gd name="T5" fmla="*/ 102 h 276"/>
                  <a:gd name="T6" fmla="*/ 48 w 282"/>
                  <a:gd name="T7" fmla="*/ 48 h 276"/>
                  <a:gd name="T8" fmla="*/ 90 w 282"/>
                  <a:gd name="T9" fmla="*/ 36 h 276"/>
                  <a:gd name="T10" fmla="*/ 90 w 282"/>
                  <a:gd name="T11" fmla="*/ 0 h 276"/>
                  <a:gd name="T12" fmla="*/ 126 w 282"/>
                  <a:gd name="T13" fmla="*/ 36 h 276"/>
                  <a:gd name="T14" fmla="*/ 192 w 282"/>
                  <a:gd name="T15" fmla="*/ 30 h 276"/>
                  <a:gd name="T16" fmla="*/ 174 w 282"/>
                  <a:gd name="T17" fmla="*/ 78 h 276"/>
                  <a:gd name="T18" fmla="*/ 210 w 282"/>
                  <a:gd name="T19" fmla="*/ 156 h 276"/>
                  <a:gd name="T20" fmla="*/ 282 w 282"/>
                  <a:gd name="T21" fmla="*/ 168 h 276"/>
                  <a:gd name="T22" fmla="*/ 282 w 282"/>
                  <a:gd name="T23" fmla="*/ 240 h 276"/>
                  <a:gd name="T24" fmla="*/ 234 w 282"/>
                  <a:gd name="T25" fmla="*/ 276 h 276"/>
                  <a:gd name="T26" fmla="*/ 144 w 282"/>
                  <a:gd name="T27" fmla="*/ 258 h 276"/>
                  <a:gd name="T28" fmla="*/ 102 w 282"/>
                  <a:gd name="T29" fmla="*/ 168 h 276"/>
                  <a:gd name="T30" fmla="*/ 78 w 282"/>
                  <a:gd name="T31" fmla="*/ 156 h 276"/>
                  <a:gd name="T32" fmla="*/ 60 w 282"/>
                  <a:gd name="T33" fmla="*/ 240 h 276"/>
                  <a:gd name="T34" fmla="*/ 0 w 282"/>
                  <a:gd name="T35" fmla="*/ 19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2" h="276">
                    <a:moveTo>
                      <a:pt x="0" y="192"/>
                    </a:moveTo>
                    <a:lnTo>
                      <a:pt x="24" y="120"/>
                    </a:lnTo>
                    <a:lnTo>
                      <a:pt x="6" y="102"/>
                    </a:lnTo>
                    <a:lnTo>
                      <a:pt x="48" y="48"/>
                    </a:lnTo>
                    <a:lnTo>
                      <a:pt x="90" y="36"/>
                    </a:lnTo>
                    <a:lnTo>
                      <a:pt x="90" y="0"/>
                    </a:lnTo>
                    <a:lnTo>
                      <a:pt x="126" y="36"/>
                    </a:lnTo>
                    <a:lnTo>
                      <a:pt x="192" y="30"/>
                    </a:lnTo>
                    <a:lnTo>
                      <a:pt x="174" y="78"/>
                    </a:lnTo>
                    <a:lnTo>
                      <a:pt x="210" y="156"/>
                    </a:lnTo>
                    <a:lnTo>
                      <a:pt x="282" y="168"/>
                    </a:lnTo>
                    <a:lnTo>
                      <a:pt x="282" y="240"/>
                    </a:lnTo>
                    <a:lnTo>
                      <a:pt x="234" y="276"/>
                    </a:lnTo>
                    <a:lnTo>
                      <a:pt x="144" y="258"/>
                    </a:lnTo>
                    <a:lnTo>
                      <a:pt x="102" y="168"/>
                    </a:lnTo>
                    <a:lnTo>
                      <a:pt x="78" y="156"/>
                    </a:lnTo>
                    <a:lnTo>
                      <a:pt x="60" y="24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99" name="Freeform 38">
                <a:hlinkClick r:id="rId7" action="ppaction://hlinkfile" tooltip="Salta"/>
              </p:cNvPr>
              <p:cNvSpPr>
                <a:spLocks/>
              </p:cNvSpPr>
              <p:nvPr/>
            </p:nvSpPr>
            <p:spPr bwMode="auto">
              <a:xfrm>
                <a:off x="849" y="273"/>
                <a:ext cx="567" cy="420"/>
              </a:xfrm>
              <a:custGeom>
                <a:avLst/>
                <a:gdLst>
                  <a:gd name="T0" fmla="*/ 12 w 576"/>
                  <a:gd name="T1" fmla="*/ 312 h 432"/>
                  <a:gd name="T2" fmla="*/ 18 w 576"/>
                  <a:gd name="T3" fmla="*/ 294 h 432"/>
                  <a:gd name="T4" fmla="*/ 0 w 576"/>
                  <a:gd name="T5" fmla="*/ 270 h 432"/>
                  <a:gd name="T6" fmla="*/ 108 w 576"/>
                  <a:gd name="T7" fmla="*/ 204 h 432"/>
                  <a:gd name="T8" fmla="*/ 114 w 576"/>
                  <a:gd name="T9" fmla="*/ 186 h 432"/>
                  <a:gd name="T10" fmla="*/ 180 w 576"/>
                  <a:gd name="T11" fmla="*/ 228 h 432"/>
                  <a:gd name="T12" fmla="*/ 198 w 576"/>
                  <a:gd name="T13" fmla="*/ 144 h 432"/>
                  <a:gd name="T14" fmla="*/ 252 w 576"/>
                  <a:gd name="T15" fmla="*/ 240 h 432"/>
                  <a:gd name="T16" fmla="*/ 360 w 576"/>
                  <a:gd name="T17" fmla="*/ 264 h 432"/>
                  <a:gd name="T18" fmla="*/ 402 w 576"/>
                  <a:gd name="T19" fmla="*/ 234 h 432"/>
                  <a:gd name="T20" fmla="*/ 402 w 576"/>
                  <a:gd name="T21" fmla="*/ 144 h 432"/>
                  <a:gd name="T22" fmla="*/ 342 w 576"/>
                  <a:gd name="T23" fmla="*/ 138 h 432"/>
                  <a:gd name="T24" fmla="*/ 300 w 576"/>
                  <a:gd name="T25" fmla="*/ 60 h 432"/>
                  <a:gd name="T26" fmla="*/ 318 w 576"/>
                  <a:gd name="T27" fmla="*/ 18 h 432"/>
                  <a:gd name="T28" fmla="*/ 390 w 576"/>
                  <a:gd name="T29" fmla="*/ 84 h 432"/>
                  <a:gd name="T30" fmla="*/ 426 w 576"/>
                  <a:gd name="T31" fmla="*/ 0 h 432"/>
                  <a:gd name="T32" fmla="*/ 528 w 576"/>
                  <a:gd name="T33" fmla="*/ 6 h 432"/>
                  <a:gd name="T34" fmla="*/ 570 w 576"/>
                  <a:gd name="T35" fmla="*/ 60 h 432"/>
                  <a:gd name="T36" fmla="*/ 576 w 576"/>
                  <a:gd name="T37" fmla="*/ 240 h 432"/>
                  <a:gd name="T38" fmla="*/ 474 w 576"/>
                  <a:gd name="T39" fmla="*/ 360 h 432"/>
                  <a:gd name="T40" fmla="*/ 384 w 576"/>
                  <a:gd name="T41" fmla="*/ 366 h 432"/>
                  <a:gd name="T42" fmla="*/ 354 w 576"/>
                  <a:gd name="T43" fmla="*/ 414 h 432"/>
                  <a:gd name="T44" fmla="*/ 294 w 576"/>
                  <a:gd name="T45" fmla="*/ 402 h 432"/>
                  <a:gd name="T46" fmla="*/ 252 w 576"/>
                  <a:gd name="T47" fmla="*/ 402 h 432"/>
                  <a:gd name="T48" fmla="*/ 186 w 576"/>
                  <a:gd name="T49" fmla="*/ 432 h 432"/>
                  <a:gd name="T50" fmla="*/ 156 w 576"/>
                  <a:gd name="T51" fmla="*/ 378 h 432"/>
                  <a:gd name="T52" fmla="*/ 174 w 576"/>
                  <a:gd name="T53" fmla="*/ 330 h 432"/>
                  <a:gd name="T54" fmla="*/ 12 w 576"/>
                  <a:gd name="T55" fmla="*/ 31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6" h="432">
                    <a:moveTo>
                      <a:pt x="12" y="312"/>
                    </a:moveTo>
                    <a:lnTo>
                      <a:pt x="18" y="294"/>
                    </a:lnTo>
                    <a:lnTo>
                      <a:pt x="0" y="270"/>
                    </a:lnTo>
                    <a:lnTo>
                      <a:pt x="108" y="204"/>
                    </a:lnTo>
                    <a:lnTo>
                      <a:pt x="114" y="186"/>
                    </a:lnTo>
                    <a:lnTo>
                      <a:pt x="180" y="228"/>
                    </a:lnTo>
                    <a:lnTo>
                      <a:pt x="198" y="144"/>
                    </a:lnTo>
                    <a:lnTo>
                      <a:pt x="252" y="240"/>
                    </a:lnTo>
                    <a:lnTo>
                      <a:pt x="360" y="264"/>
                    </a:lnTo>
                    <a:lnTo>
                      <a:pt x="402" y="234"/>
                    </a:lnTo>
                    <a:lnTo>
                      <a:pt x="402" y="144"/>
                    </a:lnTo>
                    <a:lnTo>
                      <a:pt x="342" y="138"/>
                    </a:lnTo>
                    <a:lnTo>
                      <a:pt x="300" y="60"/>
                    </a:lnTo>
                    <a:lnTo>
                      <a:pt x="318" y="18"/>
                    </a:lnTo>
                    <a:lnTo>
                      <a:pt x="390" y="84"/>
                    </a:lnTo>
                    <a:lnTo>
                      <a:pt x="426" y="0"/>
                    </a:lnTo>
                    <a:lnTo>
                      <a:pt x="528" y="6"/>
                    </a:lnTo>
                    <a:lnTo>
                      <a:pt x="570" y="60"/>
                    </a:lnTo>
                    <a:lnTo>
                      <a:pt x="576" y="240"/>
                    </a:lnTo>
                    <a:lnTo>
                      <a:pt x="474" y="360"/>
                    </a:lnTo>
                    <a:lnTo>
                      <a:pt x="384" y="366"/>
                    </a:lnTo>
                    <a:lnTo>
                      <a:pt x="354" y="414"/>
                    </a:lnTo>
                    <a:lnTo>
                      <a:pt x="294" y="402"/>
                    </a:lnTo>
                    <a:lnTo>
                      <a:pt x="252" y="402"/>
                    </a:lnTo>
                    <a:lnTo>
                      <a:pt x="186" y="432"/>
                    </a:lnTo>
                    <a:lnTo>
                      <a:pt x="156" y="378"/>
                    </a:lnTo>
                    <a:lnTo>
                      <a:pt x="174" y="330"/>
                    </a:lnTo>
                    <a:lnTo>
                      <a:pt x="12" y="312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0" name="Freeform 39">
                <a:hlinkClick r:id="rId8" action="ppaction://hlinkfile" tooltip="Formosa"/>
              </p:cNvPr>
              <p:cNvSpPr>
                <a:spLocks/>
              </p:cNvSpPr>
              <p:nvPr/>
            </p:nvSpPr>
            <p:spPr bwMode="auto">
              <a:xfrm>
                <a:off x="1422" y="331"/>
                <a:ext cx="408" cy="427"/>
              </a:xfrm>
              <a:custGeom>
                <a:avLst/>
                <a:gdLst>
                  <a:gd name="T0" fmla="*/ 0 w 414"/>
                  <a:gd name="T1" fmla="*/ 168 h 438"/>
                  <a:gd name="T2" fmla="*/ 0 w 414"/>
                  <a:gd name="T3" fmla="*/ 0 h 438"/>
                  <a:gd name="T4" fmla="*/ 174 w 414"/>
                  <a:gd name="T5" fmla="*/ 162 h 438"/>
                  <a:gd name="T6" fmla="*/ 204 w 414"/>
                  <a:gd name="T7" fmla="*/ 156 h 438"/>
                  <a:gd name="T8" fmla="*/ 414 w 414"/>
                  <a:gd name="T9" fmla="*/ 306 h 438"/>
                  <a:gd name="T10" fmla="*/ 330 w 414"/>
                  <a:gd name="T11" fmla="*/ 438 h 438"/>
                  <a:gd name="T12" fmla="*/ 156 w 414"/>
                  <a:gd name="T13" fmla="*/ 276 h 438"/>
                  <a:gd name="T14" fmla="*/ 0 w 414"/>
                  <a:gd name="T15" fmla="*/ 16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38">
                    <a:moveTo>
                      <a:pt x="0" y="168"/>
                    </a:moveTo>
                    <a:lnTo>
                      <a:pt x="0" y="0"/>
                    </a:lnTo>
                    <a:lnTo>
                      <a:pt x="174" y="162"/>
                    </a:lnTo>
                    <a:lnTo>
                      <a:pt x="204" y="156"/>
                    </a:lnTo>
                    <a:lnTo>
                      <a:pt x="414" y="306"/>
                    </a:lnTo>
                    <a:lnTo>
                      <a:pt x="330" y="438"/>
                    </a:lnTo>
                    <a:lnTo>
                      <a:pt x="156" y="27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1" name="Freeform 40">
                <a:hlinkClick r:id="rId9" action="ppaction://hlinkfile" tooltip="Chaco"/>
              </p:cNvPr>
              <p:cNvSpPr>
                <a:spLocks/>
              </p:cNvSpPr>
              <p:nvPr/>
            </p:nvSpPr>
            <p:spPr bwMode="auto">
              <a:xfrm>
                <a:off x="1327" y="500"/>
                <a:ext cx="414" cy="369"/>
              </a:xfrm>
              <a:custGeom>
                <a:avLst/>
                <a:gdLst>
                  <a:gd name="T0" fmla="*/ 0 w 420"/>
                  <a:gd name="T1" fmla="*/ 132 h 378"/>
                  <a:gd name="T2" fmla="*/ 96 w 420"/>
                  <a:gd name="T3" fmla="*/ 0 h 378"/>
                  <a:gd name="T4" fmla="*/ 420 w 420"/>
                  <a:gd name="T5" fmla="*/ 270 h 378"/>
                  <a:gd name="T6" fmla="*/ 378 w 420"/>
                  <a:gd name="T7" fmla="*/ 372 h 378"/>
                  <a:gd name="T8" fmla="*/ 138 w 420"/>
                  <a:gd name="T9" fmla="*/ 378 h 378"/>
                  <a:gd name="T10" fmla="*/ 144 w 420"/>
                  <a:gd name="T11" fmla="*/ 138 h 378"/>
                  <a:gd name="T12" fmla="*/ 0 w 420"/>
                  <a:gd name="T13" fmla="*/ 132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378">
                    <a:moveTo>
                      <a:pt x="0" y="132"/>
                    </a:moveTo>
                    <a:lnTo>
                      <a:pt x="96" y="0"/>
                    </a:lnTo>
                    <a:lnTo>
                      <a:pt x="420" y="270"/>
                    </a:lnTo>
                    <a:lnTo>
                      <a:pt x="378" y="372"/>
                    </a:lnTo>
                    <a:lnTo>
                      <a:pt x="138" y="378"/>
                    </a:lnTo>
                    <a:lnTo>
                      <a:pt x="144" y="138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2" name="Freeform 41">
                <a:hlinkClick r:id="rId10" action="ppaction://hlinkfile" tooltip="Tucumán"/>
              </p:cNvPr>
              <p:cNvSpPr>
                <a:spLocks/>
              </p:cNvSpPr>
              <p:nvPr/>
            </p:nvSpPr>
            <p:spPr bwMode="auto">
              <a:xfrm>
                <a:off x="1055" y="670"/>
                <a:ext cx="154" cy="199"/>
              </a:xfrm>
              <a:custGeom>
                <a:avLst/>
                <a:gdLst>
                  <a:gd name="T0" fmla="*/ 0 w 156"/>
                  <a:gd name="T1" fmla="*/ 24 h 204"/>
                  <a:gd name="T2" fmla="*/ 60 w 156"/>
                  <a:gd name="T3" fmla="*/ 0 h 204"/>
                  <a:gd name="T4" fmla="*/ 150 w 156"/>
                  <a:gd name="T5" fmla="*/ 12 h 204"/>
                  <a:gd name="T6" fmla="*/ 156 w 156"/>
                  <a:gd name="T7" fmla="*/ 60 h 204"/>
                  <a:gd name="T8" fmla="*/ 102 w 156"/>
                  <a:gd name="T9" fmla="*/ 180 h 204"/>
                  <a:gd name="T10" fmla="*/ 54 w 156"/>
                  <a:gd name="T11" fmla="*/ 204 h 204"/>
                  <a:gd name="T12" fmla="*/ 12 w 156"/>
                  <a:gd name="T13" fmla="*/ 114 h 204"/>
                  <a:gd name="T14" fmla="*/ 36 w 156"/>
                  <a:gd name="T15" fmla="*/ 72 h 204"/>
                  <a:gd name="T16" fmla="*/ 0 w 156"/>
                  <a:gd name="T17" fmla="*/ 48 h 204"/>
                  <a:gd name="T18" fmla="*/ 0 w 156"/>
                  <a:gd name="T19" fmla="*/ 2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204">
                    <a:moveTo>
                      <a:pt x="0" y="24"/>
                    </a:moveTo>
                    <a:lnTo>
                      <a:pt x="60" y="0"/>
                    </a:lnTo>
                    <a:lnTo>
                      <a:pt x="150" y="12"/>
                    </a:lnTo>
                    <a:lnTo>
                      <a:pt x="156" y="60"/>
                    </a:lnTo>
                    <a:lnTo>
                      <a:pt x="102" y="180"/>
                    </a:lnTo>
                    <a:lnTo>
                      <a:pt x="54" y="204"/>
                    </a:lnTo>
                    <a:lnTo>
                      <a:pt x="12" y="114"/>
                    </a:lnTo>
                    <a:lnTo>
                      <a:pt x="36" y="72"/>
                    </a:lnTo>
                    <a:lnTo>
                      <a:pt x="0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3" name="Freeform 42">
                <a:hlinkClick r:id="rId11" action="ppaction://hlinkfile" tooltip="Catamarca"/>
              </p:cNvPr>
              <p:cNvSpPr>
                <a:spLocks/>
              </p:cNvSpPr>
              <p:nvPr/>
            </p:nvSpPr>
            <p:spPr bwMode="auto">
              <a:xfrm>
                <a:off x="813" y="582"/>
                <a:ext cx="355" cy="474"/>
              </a:xfrm>
              <a:custGeom>
                <a:avLst/>
                <a:gdLst>
                  <a:gd name="T0" fmla="*/ 42 w 360"/>
                  <a:gd name="T1" fmla="*/ 0 h 486"/>
                  <a:gd name="T2" fmla="*/ 198 w 360"/>
                  <a:gd name="T3" fmla="*/ 18 h 486"/>
                  <a:gd name="T4" fmla="*/ 180 w 360"/>
                  <a:gd name="T5" fmla="*/ 60 h 486"/>
                  <a:gd name="T6" fmla="*/ 216 w 360"/>
                  <a:gd name="T7" fmla="*/ 120 h 486"/>
                  <a:gd name="T8" fmla="*/ 246 w 360"/>
                  <a:gd name="T9" fmla="*/ 120 h 486"/>
                  <a:gd name="T10" fmla="*/ 246 w 360"/>
                  <a:gd name="T11" fmla="*/ 150 h 486"/>
                  <a:gd name="T12" fmla="*/ 276 w 360"/>
                  <a:gd name="T13" fmla="*/ 162 h 486"/>
                  <a:gd name="T14" fmla="*/ 240 w 360"/>
                  <a:gd name="T15" fmla="*/ 204 h 486"/>
                  <a:gd name="T16" fmla="*/ 294 w 360"/>
                  <a:gd name="T17" fmla="*/ 294 h 486"/>
                  <a:gd name="T18" fmla="*/ 336 w 360"/>
                  <a:gd name="T19" fmla="*/ 288 h 486"/>
                  <a:gd name="T20" fmla="*/ 330 w 360"/>
                  <a:gd name="T21" fmla="*/ 348 h 486"/>
                  <a:gd name="T22" fmla="*/ 360 w 360"/>
                  <a:gd name="T23" fmla="*/ 462 h 486"/>
                  <a:gd name="T24" fmla="*/ 324 w 360"/>
                  <a:gd name="T25" fmla="*/ 486 h 486"/>
                  <a:gd name="T26" fmla="*/ 294 w 360"/>
                  <a:gd name="T27" fmla="*/ 402 h 486"/>
                  <a:gd name="T28" fmla="*/ 240 w 360"/>
                  <a:gd name="T29" fmla="*/ 360 h 486"/>
                  <a:gd name="T30" fmla="*/ 216 w 360"/>
                  <a:gd name="T31" fmla="*/ 306 h 486"/>
                  <a:gd name="T32" fmla="*/ 168 w 360"/>
                  <a:gd name="T33" fmla="*/ 300 h 486"/>
                  <a:gd name="T34" fmla="*/ 102 w 360"/>
                  <a:gd name="T35" fmla="*/ 306 h 486"/>
                  <a:gd name="T36" fmla="*/ 48 w 360"/>
                  <a:gd name="T37" fmla="*/ 252 h 486"/>
                  <a:gd name="T38" fmla="*/ 0 w 360"/>
                  <a:gd name="T39" fmla="*/ 252 h 486"/>
                  <a:gd name="T40" fmla="*/ 12 w 360"/>
                  <a:gd name="T41" fmla="*/ 204 h 486"/>
                  <a:gd name="T42" fmla="*/ 66 w 360"/>
                  <a:gd name="T43" fmla="*/ 186 h 486"/>
                  <a:gd name="T44" fmla="*/ 36 w 360"/>
                  <a:gd name="T45" fmla="*/ 120 h 486"/>
                  <a:gd name="T46" fmla="*/ 60 w 360"/>
                  <a:gd name="T47" fmla="*/ 102 h 486"/>
                  <a:gd name="T48" fmla="*/ 42 w 360"/>
                  <a:gd name="T4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0" h="486">
                    <a:moveTo>
                      <a:pt x="42" y="0"/>
                    </a:moveTo>
                    <a:lnTo>
                      <a:pt x="198" y="18"/>
                    </a:lnTo>
                    <a:lnTo>
                      <a:pt x="180" y="60"/>
                    </a:lnTo>
                    <a:lnTo>
                      <a:pt x="216" y="120"/>
                    </a:lnTo>
                    <a:lnTo>
                      <a:pt x="246" y="120"/>
                    </a:lnTo>
                    <a:lnTo>
                      <a:pt x="246" y="150"/>
                    </a:lnTo>
                    <a:lnTo>
                      <a:pt x="276" y="162"/>
                    </a:lnTo>
                    <a:lnTo>
                      <a:pt x="240" y="204"/>
                    </a:lnTo>
                    <a:lnTo>
                      <a:pt x="294" y="294"/>
                    </a:lnTo>
                    <a:lnTo>
                      <a:pt x="336" y="288"/>
                    </a:lnTo>
                    <a:lnTo>
                      <a:pt x="330" y="348"/>
                    </a:lnTo>
                    <a:lnTo>
                      <a:pt x="360" y="462"/>
                    </a:lnTo>
                    <a:lnTo>
                      <a:pt x="324" y="486"/>
                    </a:lnTo>
                    <a:lnTo>
                      <a:pt x="294" y="402"/>
                    </a:lnTo>
                    <a:lnTo>
                      <a:pt x="240" y="360"/>
                    </a:lnTo>
                    <a:lnTo>
                      <a:pt x="216" y="306"/>
                    </a:lnTo>
                    <a:lnTo>
                      <a:pt x="168" y="300"/>
                    </a:lnTo>
                    <a:lnTo>
                      <a:pt x="102" y="306"/>
                    </a:lnTo>
                    <a:lnTo>
                      <a:pt x="48" y="252"/>
                    </a:lnTo>
                    <a:lnTo>
                      <a:pt x="0" y="252"/>
                    </a:lnTo>
                    <a:lnTo>
                      <a:pt x="12" y="204"/>
                    </a:lnTo>
                    <a:lnTo>
                      <a:pt x="66" y="186"/>
                    </a:lnTo>
                    <a:lnTo>
                      <a:pt x="36" y="120"/>
                    </a:lnTo>
                    <a:lnTo>
                      <a:pt x="60" y="10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4" name="Freeform 43">
                <a:hlinkClick r:id="rId12" action="ppaction://hlinkfile" tooltip="Santiago del Estero"/>
              </p:cNvPr>
              <p:cNvSpPr>
                <a:spLocks/>
              </p:cNvSpPr>
              <p:nvPr/>
            </p:nvSpPr>
            <p:spPr bwMode="auto">
              <a:xfrm>
                <a:off x="1150" y="635"/>
                <a:ext cx="313" cy="456"/>
              </a:xfrm>
              <a:custGeom>
                <a:avLst/>
                <a:gdLst>
                  <a:gd name="T0" fmla="*/ 18 w 318"/>
                  <a:gd name="T1" fmla="*/ 378 h 468"/>
                  <a:gd name="T2" fmla="*/ 0 w 318"/>
                  <a:gd name="T3" fmla="*/ 294 h 468"/>
                  <a:gd name="T4" fmla="*/ 0 w 318"/>
                  <a:gd name="T5" fmla="*/ 228 h 468"/>
                  <a:gd name="T6" fmla="*/ 66 w 318"/>
                  <a:gd name="T7" fmla="*/ 96 h 468"/>
                  <a:gd name="T8" fmla="*/ 60 w 318"/>
                  <a:gd name="T9" fmla="*/ 42 h 468"/>
                  <a:gd name="T10" fmla="*/ 78 w 318"/>
                  <a:gd name="T11" fmla="*/ 6 h 468"/>
                  <a:gd name="T12" fmla="*/ 318 w 318"/>
                  <a:gd name="T13" fmla="*/ 0 h 468"/>
                  <a:gd name="T14" fmla="*/ 312 w 318"/>
                  <a:gd name="T15" fmla="*/ 240 h 468"/>
                  <a:gd name="T16" fmla="*/ 264 w 318"/>
                  <a:gd name="T17" fmla="*/ 468 h 468"/>
                  <a:gd name="T18" fmla="*/ 228 w 318"/>
                  <a:gd name="T19" fmla="*/ 462 h 468"/>
                  <a:gd name="T20" fmla="*/ 210 w 318"/>
                  <a:gd name="T21" fmla="*/ 408 h 468"/>
                  <a:gd name="T22" fmla="*/ 72 w 318"/>
                  <a:gd name="T23" fmla="*/ 372 h 468"/>
                  <a:gd name="T24" fmla="*/ 18 w 318"/>
                  <a:gd name="T25" fmla="*/ 37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468">
                    <a:moveTo>
                      <a:pt x="18" y="378"/>
                    </a:moveTo>
                    <a:lnTo>
                      <a:pt x="0" y="294"/>
                    </a:lnTo>
                    <a:lnTo>
                      <a:pt x="0" y="228"/>
                    </a:lnTo>
                    <a:lnTo>
                      <a:pt x="66" y="96"/>
                    </a:lnTo>
                    <a:lnTo>
                      <a:pt x="60" y="42"/>
                    </a:lnTo>
                    <a:lnTo>
                      <a:pt x="78" y="6"/>
                    </a:lnTo>
                    <a:lnTo>
                      <a:pt x="318" y="0"/>
                    </a:lnTo>
                    <a:lnTo>
                      <a:pt x="312" y="240"/>
                    </a:lnTo>
                    <a:lnTo>
                      <a:pt x="264" y="468"/>
                    </a:lnTo>
                    <a:lnTo>
                      <a:pt x="228" y="462"/>
                    </a:lnTo>
                    <a:lnTo>
                      <a:pt x="210" y="408"/>
                    </a:lnTo>
                    <a:lnTo>
                      <a:pt x="72" y="372"/>
                    </a:lnTo>
                    <a:lnTo>
                      <a:pt x="18" y="3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5" name="Freeform 44">
                <a:hlinkClick r:id="rId13" action="ppaction://hlinkfile" tooltip="La Rioja"/>
              </p:cNvPr>
              <p:cNvSpPr>
                <a:spLocks/>
              </p:cNvSpPr>
              <p:nvPr/>
            </p:nvSpPr>
            <p:spPr bwMode="auto">
              <a:xfrm>
                <a:off x="772" y="834"/>
                <a:ext cx="354" cy="409"/>
              </a:xfrm>
              <a:custGeom>
                <a:avLst/>
                <a:gdLst>
                  <a:gd name="T0" fmla="*/ 0 w 360"/>
                  <a:gd name="T1" fmla="*/ 66 h 420"/>
                  <a:gd name="T2" fmla="*/ 42 w 360"/>
                  <a:gd name="T3" fmla="*/ 0 h 420"/>
                  <a:gd name="T4" fmla="*/ 84 w 360"/>
                  <a:gd name="T5" fmla="*/ 0 h 420"/>
                  <a:gd name="T6" fmla="*/ 144 w 360"/>
                  <a:gd name="T7" fmla="*/ 54 h 420"/>
                  <a:gd name="T8" fmla="*/ 234 w 360"/>
                  <a:gd name="T9" fmla="*/ 42 h 420"/>
                  <a:gd name="T10" fmla="*/ 282 w 360"/>
                  <a:gd name="T11" fmla="*/ 108 h 420"/>
                  <a:gd name="T12" fmla="*/ 342 w 360"/>
                  <a:gd name="T13" fmla="*/ 156 h 420"/>
                  <a:gd name="T14" fmla="*/ 360 w 360"/>
                  <a:gd name="T15" fmla="*/ 234 h 420"/>
                  <a:gd name="T16" fmla="*/ 330 w 360"/>
                  <a:gd name="T17" fmla="*/ 312 h 420"/>
                  <a:gd name="T18" fmla="*/ 330 w 360"/>
                  <a:gd name="T19" fmla="*/ 396 h 420"/>
                  <a:gd name="T20" fmla="*/ 258 w 360"/>
                  <a:gd name="T21" fmla="*/ 420 h 420"/>
                  <a:gd name="T22" fmla="*/ 210 w 360"/>
                  <a:gd name="T23" fmla="*/ 366 h 420"/>
                  <a:gd name="T24" fmla="*/ 210 w 360"/>
                  <a:gd name="T25" fmla="*/ 306 h 420"/>
                  <a:gd name="T26" fmla="*/ 96 w 360"/>
                  <a:gd name="T27" fmla="*/ 192 h 420"/>
                  <a:gd name="T28" fmla="*/ 42 w 360"/>
                  <a:gd name="T29" fmla="*/ 186 h 420"/>
                  <a:gd name="T30" fmla="*/ 48 w 360"/>
                  <a:gd name="T31" fmla="*/ 126 h 420"/>
                  <a:gd name="T32" fmla="*/ 0 w 360"/>
                  <a:gd name="T33" fmla="*/ 66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0" h="420">
                    <a:moveTo>
                      <a:pt x="0" y="66"/>
                    </a:moveTo>
                    <a:lnTo>
                      <a:pt x="42" y="0"/>
                    </a:lnTo>
                    <a:lnTo>
                      <a:pt x="84" y="0"/>
                    </a:lnTo>
                    <a:lnTo>
                      <a:pt x="144" y="54"/>
                    </a:lnTo>
                    <a:lnTo>
                      <a:pt x="234" y="42"/>
                    </a:lnTo>
                    <a:lnTo>
                      <a:pt x="282" y="108"/>
                    </a:lnTo>
                    <a:lnTo>
                      <a:pt x="342" y="156"/>
                    </a:lnTo>
                    <a:lnTo>
                      <a:pt x="360" y="234"/>
                    </a:lnTo>
                    <a:lnTo>
                      <a:pt x="330" y="312"/>
                    </a:lnTo>
                    <a:lnTo>
                      <a:pt x="330" y="396"/>
                    </a:lnTo>
                    <a:lnTo>
                      <a:pt x="258" y="420"/>
                    </a:lnTo>
                    <a:lnTo>
                      <a:pt x="210" y="366"/>
                    </a:lnTo>
                    <a:lnTo>
                      <a:pt x="210" y="306"/>
                    </a:lnTo>
                    <a:lnTo>
                      <a:pt x="96" y="192"/>
                    </a:lnTo>
                    <a:lnTo>
                      <a:pt x="42" y="186"/>
                    </a:lnTo>
                    <a:lnTo>
                      <a:pt x="48" y="12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6" name="Freeform 45">
                <a:hlinkClick r:id="rId14" action="ppaction://hlinkfile" tooltip="San Juan"/>
              </p:cNvPr>
              <p:cNvSpPr>
                <a:spLocks/>
              </p:cNvSpPr>
              <p:nvPr/>
            </p:nvSpPr>
            <p:spPr bwMode="auto">
              <a:xfrm>
                <a:off x="695" y="904"/>
                <a:ext cx="319" cy="391"/>
              </a:xfrm>
              <a:custGeom>
                <a:avLst/>
                <a:gdLst>
                  <a:gd name="T0" fmla="*/ 72 w 324"/>
                  <a:gd name="T1" fmla="*/ 0 h 402"/>
                  <a:gd name="T2" fmla="*/ 120 w 324"/>
                  <a:gd name="T3" fmla="*/ 54 h 402"/>
                  <a:gd name="T4" fmla="*/ 114 w 324"/>
                  <a:gd name="T5" fmla="*/ 114 h 402"/>
                  <a:gd name="T6" fmla="*/ 174 w 324"/>
                  <a:gd name="T7" fmla="*/ 126 h 402"/>
                  <a:gd name="T8" fmla="*/ 282 w 324"/>
                  <a:gd name="T9" fmla="*/ 234 h 402"/>
                  <a:gd name="T10" fmla="*/ 282 w 324"/>
                  <a:gd name="T11" fmla="*/ 300 h 402"/>
                  <a:gd name="T12" fmla="*/ 324 w 324"/>
                  <a:gd name="T13" fmla="*/ 342 h 402"/>
                  <a:gd name="T14" fmla="*/ 270 w 324"/>
                  <a:gd name="T15" fmla="*/ 336 h 402"/>
                  <a:gd name="T16" fmla="*/ 270 w 324"/>
                  <a:gd name="T17" fmla="*/ 378 h 402"/>
                  <a:gd name="T18" fmla="*/ 228 w 324"/>
                  <a:gd name="T19" fmla="*/ 378 h 402"/>
                  <a:gd name="T20" fmla="*/ 210 w 324"/>
                  <a:gd name="T21" fmla="*/ 360 h 402"/>
                  <a:gd name="T22" fmla="*/ 180 w 324"/>
                  <a:gd name="T23" fmla="*/ 360 h 402"/>
                  <a:gd name="T24" fmla="*/ 150 w 324"/>
                  <a:gd name="T25" fmla="*/ 384 h 402"/>
                  <a:gd name="T26" fmla="*/ 114 w 324"/>
                  <a:gd name="T27" fmla="*/ 354 h 402"/>
                  <a:gd name="T28" fmla="*/ 78 w 324"/>
                  <a:gd name="T29" fmla="*/ 366 h 402"/>
                  <a:gd name="T30" fmla="*/ 78 w 324"/>
                  <a:gd name="T31" fmla="*/ 402 h 402"/>
                  <a:gd name="T32" fmla="*/ 42 w 324"/>
                  <a:gd name="T33" fmla="*/ 402 h 402"/>
                  <a:gd name="T34" fmla="*/ 30 w 324"/>
                  <a:gd name="T35" fmla="*/ 360 h 402"/>
                  <a:gd name="T36" fmla="*/ 30 w 324"/>
                  <a:gd name="T37" fmla="*/ 342 h 402"/>
                  <a:gd name="T38" fmla="*/ 0 w 324"/>
                  <a:gd name="T39" fmla="*/ 288 h 402"/>
                  <a:gd name="T40" fmla="*/ 24 w 324"/>
                  <a:gd name="T41" fmla="*/ 264 h 402"/>
                  <a:gd name="T42" fmla="*/ 24 w 324"/>
                  <a:gd name="T43" fmla="*/ 216 h 402"/>
                  <a:gd name="T44" fmla="*/ 60 w 324"/>
                  <a:gd name="T45" fmla="*/ 186 h 402"/>
                  <a:gd name="T46" fmla="*/ 48 w 324"/>
                  <a:gd name="T47" fmla="*/ 150 h 402"/>
                  <a:gd name="T48" fmla="*/ 36 w 324"/>
                  <a:gd name="T49" fmla="*/ 90 h 402"/>
                  <a:gd name="T50" fmla="*/ 54 w 324"/>
                  <a:gd name="T51" fmla="*/ 84 h 402"/>
                  <a:gd name="T52" fmla="*/ 72 w 324"/>
                  <a:gd name="T5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4" h="402">
                    <a:moveTo>
                      <a:pt x="72" y="0"/>
                    </a:moveTo>
                    <a:lnTo>
                      <a:pt x="120" y="54"/>
                    </a:lnTo>
                    <a:lnTo>
                      <a:pt x="114" y="114"/>
                    </a:lnTo>
                    <a:lnTo>
                      <a:pt x="174" y="126"/>
                    </a:lnTo>
                    <a:lnTo>
                      <a:pt x="282" y="234"/>
                    </a:lnTo>
                    <a:lnTo>
                      <a:pt x="282" y="300"/>
                    </a:lnTo>
                    <a:lnTo>
                      <a:pt x="324" y="342"/>
                    </a:lnTo>
                    <a:lnTo>
                      <a:pt x="270" y="336"/>
                    </a:lnTo>
                    <a:lnTo>
                      <a:pt x="270" y="378"/>
                    </a:lnTo>
                    <a:lnTo>
                      <a:pt x="228" y="378"/>
                    </a:lnTo>
                    <a:lnTo>
                      <a:pt x="210" y="360"/>
                    </a:lnTo>
                    <a:lnTo>
                      <a:pt x="180" y="360"/>
                    </a:lnTo>
                    <a:lnTo>
                      <a:pt x="150" y="384"/>
                    </a:lnTo>
                    <a:lnTo>
                      <a:pt x="114" y="354"/>
                    </a:lnTo>
                    <a:lnTo>
                      <a:pt x="78" y="366"/>
                    </a:lnTo>
                    <a:lnTo>
                      <a:pt x="78" y="402"/>
                    </a:lnTo>
                    <a:lnTo>
                      <a:pt x="42" y="402"/>
                    </a:lnTo>
                    <a:lnTo>
                      <a:pt x="30" y="360"/>
                    </a:lnTo>
                    <a:lnTo>
                      <a:pt x="30" y="342"/>
                    </a:lnTo>
                    <a:lnTo>
                      <a:pt x="0" y="288"/>
                    </a:lnTo>
                    <a:lnTo>
                      <a:pt x="24" y="264"/>
                    </a:lnTo>
                    <a:lnTo>
                      <a:pt x="24" y="216"/>
                    </a:lnTo>
                    <a:lnTo>
                      <a:pt x="60" y="186"/>
                    </a:lnTo>
                    <a:lnTo>
                      <a:pt x="48" y="150"/>
                    </a:lnTo>
                    <a:lnTo>
                      <a:pt x="36" y="90"/>
                    </a:lnTo>
                    <a:lnTo>
                      <a:pt x="54" y="8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7" name="Freeform 46">
                <a:hlinkClick r:id="rId15" action="ppaction://hlinkfile" tooltip="San Luis"/>
              </p:cNvPr>
              <p:cNvSpPr>
                <a:spLocks/>
              </p:cNvSpPr>
              <p:nvPr/>
            </p:nvSpPr>
            <p:spPr bwMode="auto">
              <a:xfrm>
                <a:off x="961" y="1225"/>
                <a:ext cx="207" cy="403"/>
              </a:xfrm>
              <a:custGeom>
                <a:avLst/>
                <a:gdLst>
                  <a:gd name="T0" fmla="*/ 6 w 210"/>
                  <a:gd name="T1" fmla="*/ 12 h 414"/>
                  <a:gd name="T2" fmla="*/ 72 w 210"/>
                  <a:gd name="T3" fmla="*/ 24 h 414"/>
                  <a:gd name="T4" fmla="*/ 144 w 210"/>
                  <a:gd name="T5" fmla="*/ 0 h 414"/>
                  <a:gd name="T6" fmla="*/ 186 w 210"/>
                  <a:gd name="T7" fmla="*/ 42 h 414"/>
                  <a:gd name="T8" fmla="*/ 210 w 210"/>
                  <a:gd name="T9" fmla="*/ 42 h 414"/>
                  <a:gd name="T10" fmla="*/ 198 w 210"/>
                  <a:gd name="T11" fmla="*/ 132 h 414"/>
                  <a:gd name="T12" fmla="*/ 192 w 210"/>
                  <a:gd name="T13" fmla="*/ 414 h 414"/>
                  <a:gd name="T14" fmla="*/ 72 w 210"/>
                  <a:gd name="T15" fmla="*/ 408 h 414"/>
                  <a:gd name="T16" fmla="*/ 90 w 210"/>
                  <a:gd name="T17" fmla="*/ 306 h 414"/>
                  <a:gd name="T18" fmla="*/ 54 w 210"/>
                  <a:gd name="T19" fmla="*/ 252 h 414"/>
                  <a:gd name="T20" fmla="*/ 60 w 210"/>
                  <a:gd name="T21" fmla="*/ 216 h 414"/>
                  <a:gd name="T22" fmla="*/ 24 w 210"/>
                  <a:gd name="T23" fmla="*/ 150 h 414"/>
                  <a:gd name="T24" fmla="*/ 24 w 210"/>
                  <a:gd name="T25" fmla="*/ 84 h 414"/>
                  <a:gd name="T26" fmla="*/ 0 w 210"/>
                  <a:gd name="T27" fmla="*/ 54 h 414"/>
                  <a:gd name="T28" fmla="*/ 6 w 210"/>
                  <a:gd name="T29" fmla="*/ 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414">
                    <a:moveTo>
                      <a:pt x="6" y="12"/>
                    </a:moveTo>
                    <a:lnTo>
                      <a:pt x="72" y="24"/>
                    </a:lnTo>
                    <a:lnTo>
                      <a:pt x="144" y="0"/>
                    </a:lnTo>
                    <a:lnTo>
                      <a:pt x="186" y="42"/>
                    </a:lnTo>
                    <a:lnTo>
                      <a:pt x="210" y="42"/>
                    </a:lnTo>
                    <a:lnTo>
                      <a:pt x="198" y="132"/>
                    </a:lnTo>
                    <a:lnTo>
                      <a:pt x="192" y="414"/>
                    </a:lnTo>
                    <a:lnTo>
                      <a:pt x="72" y="408"/>
                    </a:lnTo>
                    <a:lnTo>
                      <a:pt x="90" y="306"/>
                    </a:lnTo>
                    <a:lnTo>
                      <a:pt x="54" y="252"/>
                    </a:lnTo>
                    <a:lnTo>
                      <a:pt x="60" y="216"/>
                    </a:lnTo>
                    <a:lnTo>
                      <a:pt x="24" y="150"/>
                    </a:lnTo>
                    <a:lnTo>
                      <a:pt x="24" y="84"/>
                    </a:lnTo>
                    <a:lnTo>
                      <a:pt x="0" y="54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8" name="Freeform 47">
                <a:hlinkClick r:id="rId16" action="ppaction://hlinkfile" tooltip="Córdoba"/>
              </p:cNvPr>
              <p:cNvSpPr>
                <a:spLocks/>
              </p:cNvSpPr>
              <p:nvPr/>
            </p:nvSpPr>
            <p:spPr bwMode="auto">
              <a:xfrm>
                <a:off x="1103" y="1003"/>
                <a:ext cx="331" cy="526"/>
              </a:xfrm>
              <a:custGeom>
                <a:avLst/>
                <a:gdLst>
                  <a:gd name="T0" fmla="*/ 0 w 336"/>
                  <a:gd name="T1" fmla="*/ 222 h 540"/>
                  <a:gd name="T2" fmla="*/ 0 w 336"/>
                  <a:gd name="T3" fmla="*/ 138 h 540"/>
                  <a:gd name="T4" fmla="*/ 30 w 336"/>
                  <a:gd name="T5" fmla="*/ 66 h 540"/>
                  <a:gd name="T6" fmla="*/ 66 w 336"/>
                  <a:gd name="T7" fmla="*/ 30 h 540"/>
                  <a:gd name="T8" fmla="*/ 72 w 336"/>
                  <a:gd name="T9" fmla="*/ 12 h 540"/>
                  <a:gd name="T10" fmla="*/ 90 w 336"/>
                  <a:gd name="T11" fmla="*/ 0 h 540"/>
                  <a:gd name="T12" fmla="*/ 246 w 336"/>
                  <a:gd name="T13" fmla="*/ 36 h 540"/>
                  <a:gd name="T14" fmla="*/ 282 w 336"/>
                  <a:gd name="T15" fmla="*/ 84 h 540"/>
                  <a:gd name="T16" fmla="*/ 312 w 336"/>
                  <a:gd name="T17" fmla="*/ 96 h 540"/>
                  <a:gd name="T18" fmla="*/ 336 w 336"/>
                  <a:gd name="T19" fmla="*/ 126 h 540"/>
                  <a:gd name="T20" fmla="*/ 306 w 336"/>
                  <a:gd name="T21" fmla="*/ 222 h 540"/>
                  <a:gd name="T22" fmla="*/ 306 w 336"/>
                  <a:gd name="T23" fmla="*/ 258 h 540"/>
                  <a:gd name="T24" fmla="*/ 336 w 336"/>
                  <a:gd name="T25" fmla="*/ 342 h 540"/>
                  <a:gd name="T26" fmla="*/ 240 w 336"/>
                  <a:gd name="T27" fmla="*/ 480 h 540"/>
                  <a:gd name="T28" fmla="*/ 204 w 336"/>
                  <a:gd name="T29" fmla="*/ 486 h 540"/>
                  <a:gd name="T30" fmla="*/ 198 w 336"/>
                  <a:gd name="T31" fmla="*/ 540 h 540"/>
                  <a:gd name="T32" fmla="*/ 54 w 336"/>
                  <a:gd name="T33" fmla="*/ 534 h 540"/>
                  <a:gd name="T34" fmla="*/ 72 w 336"/>
                  <a:gd name="T35" fmla="*/ 276 h 540"/>
                  <a:gd name="T36" fmla="*/ 48 w 336"/>
                  <a:gd name="T37" fmla="*/ 264 h 540"/>
                  <a:gd name="T38" fmla="*/ 0 w 336"/>
                  <a:gd name="T39" fmla="*/ 222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6" h="540">
                    <a:moveTo>
                      <a:pt x="0" y="222"/>
                    </a:moveTo>
                    <a:lnTo>
                      <a:pt x="0" y="138"/>
                    </a:lnTo>
                    <a:lnTo>
                      <a:pt x="30" y="66"/>
                    </a:lnTo>
                    <a:lnTo>
                      <a:pt x="66" y="30"/>
                    </a:lnTo>
                    <a:lnTo>
                      <a:pt x="72" y="12"/>
                    </a:lnTo>
                    <a:lnTo>
                      <a:pt x="90" y="0"/>
                    </a:lnTo>
                    <a:lnTo>
                      <a:pt x="246" y="36"/>
                    </a:lnTo>
                    <a:lnTo>
                      <a:pt x="282" y="84"/>
                    </a:lnTo>
                    <a:lnTo>
                      <a:pt x="312" y="96"/>
                    </a:lnTo>
                    <a:lnTo>
                      <a:pt x="336" y="126"/>
                    </a:lnTo>
                    <a:lnTo>
                      <a:pt x="306" y="222"/>
                    </a:lnTo>
                    <a:lnTo>
                      <a:pt x="306" y="258"/>
                    </a:lnTo>
                    <a:lnTo>
                      <a:pt x="336" y="342"/>
                    </a:lnTo>
                    <a:lnTo>
                      <a:pt x="240" y="480"/>
                    </a:lnTo>
                    <a:lnTo>
                      <a:pt x="204" y="486"/>
                    </a:lnTo>
                    <a:lnTo>
                      <a:pt x="198" y="540"/>
                    </a:lnTo>
                    <a:lnTo>
                      <a:pt x="54" y="534"/>
                    </a:lnTo>
                    <a:lnTo>
                      <a:pt x="72" y="276"/>
                    </a:lnTo>
                    <a:lnTo>
                      <a:pt x="48" y="264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9" name="Freeform 48">
                <a:hlinkClick r:id="rId17" action="ppaction://hlinkfile" tooltip="Santa Fe"/>
              </p:cNvPr>
              <p:cNvSpPr>
                <a:spLocks/>
              </p:cNvSpPr>
              <p:nvPr/>
            </p:nvSpPr>
            <p:spPr bwMode="auto">
              <a:xfrm>
                <a:off x="1351" y="869"/>
                <a:ext cx="343" cy="602"/>
              </a:xfrm>
              <a:custGeom>
                <a:avLst/>
                <a:gdLst>
                  <a:gd name="T0" fmla="*/ 0 w 348"/>
                  <a:gd name="T1" fmla="*/ 618 h 618"/>
                  <a:gd name="T2" fmla="*/ 90 w 348"/>
                  <a:gd name="T3" fmla="*/ 492 h 618"/>
                  <a:gd name="T4" fmla="*/ 60 w 348"/>
                  <a:gd name="T5" fmla="*/ 396 h 618"/>
                  <a:gd name="T6" fmla="*/ 60 w 348"/>
                  <a:gd name="T7" fmla="*/ 378 h 618"/>
                  <a:gd name="T8" fmla="*/ 90 w 348"/>
                  <a:gd name="T9" fmla="*/ 264 h 618"/>
                  <a:gd name="T10" fmla="*/ 72 w 348"/>
                  <a:gd name="T11" fmla="*/ 234 h 618"/>
                  <a:gd name="T12" fmla="*/ 114 w 348"/>
                  <a:gd name="T13" fmla="*/ 12 h 618"/>
                  <a:gd name="T14" fmla="*/ 348 w 348"/>
                  <a:gd name="T15" fmla="*/ 0 h 618"/>
                  <a:gd name="T16" fmla="*/ 324 w 348"/>
                  <a:gd name="T17" fmla="*/ 90 h 618"/>
                  <a:gd name="T18" fmla="*/ 276 w 348"/>
                  <a:gd name="T19" fmla="*/ 138 h 618"/>
                  <a:gd name="T20" fmla="*/ 270 w 348"/>
                  <a:gd name="T21" fmla="*/ 228 h 618"/>
                  <a:gd name="T22" fmla="*/ 270 w 348"/>
                  <a:gd name="T23" fmla="*/ 264 h 618"/>
                  <a:gd name="T24" fmla="*/ 174 w 348"/>
                  <a:gd name="T25" fmla="*/ 360 h 618"/>
                  <a:gd name="T26" fmla="*/ 162 w 348"/>
                  <a:gd name="T27" fmla="*/ 444 h 618"/>
                  <a:gd name="T28" fmla="*/ 210 w 348"/>
                  <a:gd name="T29" fmla="*/ 516 h 618"/>
                  <a:gd name="T30" fmla="*/ 186 w 348"/>
                  <a:gd name="T31" fmla="*/ 552 h 618"/>
                  <a:gd name="T32" fmla="*/ 162 w 348"/>
                  <a:gd name="T33" fmla="*/ 540 h 618"/>
                  <a:gd name="T34" fmla="*/ 90 w 348"/>
                  <a:gd name="T35" fmla="*/ 618 h 618"/>
                  <a:gd name="T36" fmla="*/ 0 w 348"/>
                  <a:gd name="T37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8" h="618">
                    <a:moveTo>
                      <a:pt x="0" y="618"/>
                    </a:moveTo>
                    <a:lnTo>
                      <a:pt x="90" y="492"/>
                    </a:lnTo>
                    <a:lnTo>
                      <a:pt x="60" y="396"/>
                    </a:lnTo>
                    <a:lnTo>
                      <a:pt x="60" y="378"/>
                    </a:lnTo>
                    <a:lnTo>
                      <a:pt x="90" y="264"/>
                    </a:lnTo>
                    <a:lnTo>
                      <a:pt x="72" y="234"/>
                    </a:lnTo>
                    <a:lnTo>
                      <a:pt x="114" y="12"/>
                    </a:lnTo>
                    <a:lnTo>
                      <a:pt x="348" y="0"/>
                    </a:lnTo>
                    <a:lnTo>
                      <a:pt x="324" y="90"/>
                    </a:lnTo>
                    <a:lnTo>
                      <a:pt x="276" y="138"/>
                    </a:lnTo>
                    <a:lnTo>
                      <a:pt x="270" y="228"/>
                    </a:lnTo>
                    <a:lnTo>
                      <a:pt x="270" y="264"/>
                    </a:lnTo>
                    <a:lnTo>
                      <a:pt x="174" y="360"/>
                    </a:lnTo>
                    <a:lnTo>
                      <a:pt x="162" y="444"/>
                    </a:lnTo>
                    <a:lnTo>
                      <a:pt x="210" y="516"/>
                    </a:lnTo>
                    <a:lnTo>
                      <a:pt x="186" y="552"/>
                    </a:lnTo>
                    <a:lnTo>
                      <a:pt x="162" y="540"/>
                    </a:lnTo>
                    <a:lnTo>
                      <a:pt x="90" y="618"/>
                    </a:lnTo>
                    <a:lnTo>
                      <a:pt x="0" y="61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0" name="Freeform 49">
                <a:hlinkClick r:id="rId18" action="ppaction://hlinkfile" tooltip="Corrientes"/>
              </p:cNvPr>
              <p:cNvSpPr>
                <a:spLocks/>
              </p:cNvSpPr>
              <p:nvPr/>
            </p:nvSpPr>
            <p:spPr bwMode="auto">
              <a:xfrm>
                <a:off x="1629" y="810"/>
                <a:ext cx="355" cy="298"/>
              </a:xfrm>
              <a:custGeom>
                <a:avLst/>
                <a:gdLst>
                  <a:gd name="T0" fmla="*/ 0 w 360"/>
                  <a:gd name="T1" fmla="*/ 288 h 306"/>
                  <a:gd name="T2" fmla="*/ 0 w 360"/>
                  <a:gd name="T3" fmla="*/ 198 h 306"/>
                  <a:gd name="T4" fmla="*/ 42 w 360"/>
                  <a:gd name="T5" fmla="*/ 162 h 306"/>
                  <a:gd name="T6" fmla="*/ 78 w 360"/>
                  <a:gd name="T7" fmla="*/ 60 h 306"/>
                  <a:gd name="T8" fmla="*/ 96 w 360"/>
                  <a:gd name="T9" fmla="*/ 0 h 306"/>
                  <a:gd name="T10" fmla="*/ 264 w 360"/>
                  <a:gd name="T11" fmla="*/ 36 h 306"/>
                  <a:gd name="T12" fmla="*/ 294 w 360"/>
                  <a:gd name="T13" fmla="*/ 36 h 306"/>
                  <a:gd name="T14" fmla="*/ 312 w 360"/>
                  <a:gd name="T15" fmla="*/ 24 h 306"/>
                  <a:gd name="T16" fmla="*/ 360 w 360"/>
                  <a:gd name="T17" fmla="*/ 90 h 306"/>
                  <a:gd name="T18" fmla="*/ 138 w 360"/>
                  <a:gd name="T19" fmla="*/ 306 h 306"/>
                  <a:gd name="T20" fmla="*/ 90 w 360"/>
                  <a:gd name="T21" fmla="*/ 276 h 306"/>
                  <a:gd name="T22" fmla="*/ 0 w 360"/>
                  <a:gd name="T23" fmla="*/ 28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0" h="306">
                    <a:moveTo>
                      <a:pt x="0" y="288"/>
                    </a:moveTo>
                    <a:lnTo>
                      <a:pt x="0" y="198"/>
                    </a:lnTo>
                    <a:lnTo>
                      <a:pt x="42" y="162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264" y="36"/>
                    </a:lnTo>
                    <a:lnTo>
                      <a:pt x="294" y="36"/>
                    </a:lnTo>
                    <a:lnTo>
                      <a:pt x="312" y="24"/>
                    </a:lnTo>
                    <a:lnTo>
                      <a:pt x="360" y="90"/>
                    </a:lnTo>
                    <a:lnTo>
                      <a:pt x="138" y="306"/>
                    </a:lnTo>
                    <a:lnTo>
                      <a:pt x="90" y="27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1" name="Freeform 50">
                <a:hlinkClick r:id="rId19" action="ppaction://hlinkfile" tooltip="Misiones"/>
              </p:cNvPr>
              <p:cNvSpPr>
                <a:spLocks/>
              </p:cNvSpPr>
              <p:nvPr/>
            </p:nvSpPr>
            <p:spPr bwMode="auto">
              <a:xfrm>
                <a:off x="1948" y="670"/>
                <a:ext cx="225" cy="228"/>
              </a:xfrm>
              <a:custGeom>
                <a:avLst/>
                <a:gdLst>
                  <a:gd name="T0" fmla="*/ 0 w 228"/>
                  <a:gd name="T1" fmla="*/ 162 h 234"/>
                  <a:gd name="T2" fmla="*/ 36 w 228"/>
                  <a:gd name="T3" fmla="*/ 174 h 234"/>
                  <a:gd name="T4" fmla="*/ 66 w 228"/>
                  <a:gd name="T5" fmla="*/ 132 h 234"/>
                  <a:gd name="T6" fmla="*/ 96 w 228"/>
                  <a:gd name="T7" fmla="*/ 126 h 234"/>
                  <a:gd name="T8" fmla="*/ 138 w 228"/>
                  <a:gd name="T9" fmla="*/ 90 h 234"/>
                  <a:gd name="T10" fmla="*/ 156 w 228"/>
                  <a:gd name="T11" fmla="*/ 6 h 234"/>
                  <a:gd name="T12" fmla="*/ 216 w 228"/>
                  <a:gd name="T13" fmla="*/ 0 h 234"/>
                  <a:gd name="T14" fmla="*/ 228 w 228"/>
                  <a:gd name="T15" fmla="*/ 60 h 234"/>
                  <a:gd name="T16" fmla="*/ 210 w 228"/>
                  <a:gd name="T17" fmla="*/ 102 h 234"/>
                  <a:gd name="T18" fmla="*/ 210 w 228"/>
                  <a:gd name="T19" fmla="*/ 138 h 234"/>
                  <a:gd name="T20" fmla="*/ 108 w 228"/>
                  <a:gd name="T21" fmla="*/ 186 h 234"/>
                  <a:gd name="T22" fmla="*/ 42 w 228"/>
                  <a:gd name="T23" fmla="*/ 234 h 234"/>
                  <a:gd name="T24" fmla="*/ 0 w 228"/>
                  <a:gd name="T25" fmla="*/ 16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34">
                    <a:moveTo>
                      <a:pt x="0" y="162"/>
                    </a:moveTo>
                    <a:lnTo>
                      <a:pt x="36" y="174"/>
                    </a:lnTo>
                    <a:lnTo>
                      <a:pt x="66" y="132"/>
                    </a:lnTo>
                    <a:lnTo>
                      <a:pt x="96" y="126"/>
                    </a:lnTo>
                    <a:lnTo>
                      <a:pt x="138" y="90"/>
                    </a:lnTo>
                    <a:lnTo>
                      <a:pt x="156" y="6"/>
                    </a:lnTo>
                    <a:lnTo>
                      <a:pt x="216" y="0"/>
                    </a:lnTo>
                    <a:lnTo>
                      <a:pt x="228" y="60"/>
                    </a:lnTo>
                    <a:lnTo>
                      <a:pt x="210" y="102"/>
                    </a:lnTo>
                    <a:lnTo>
                      <a:pt x="210" y="138"/>
                    </a:lnTo>
                    <a:lnTo>
                      <a:pt x="108" y="186"/>
                    </a:lnTo>
                    <a:lnTo>
                      <a:pt x="42" y="23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2" name="Freeform 51">
                <a:hlinkClick r:id="rId20" action="ppaction://hlinkfile" tooltip="Entre Ríos"/>
              </p:cNvPr>
              <p:cNvSpPr>
                <a:spLocks/>
              </p:cNvSpPr>
              <p:nvPr/>
            </p:nvSpPr>
            <p:spPr bwMode="auto">
              <a:xfrm>
                <a:off x="1517" y="1091"/>
                <a:ext cx="248" cy="268"/>
              </a:xfrm>
              <a:custGeom>
                <a:avLst/>
                <a:gdLst>
                  <a:gd name="T0" fmla="*/ 186 w 252"/>
                  <a:gd name="T1" fmla="*/ 384 h 276"/>
                  <a:gd name="T2" fmla="*/ 114 w 252"/>
                  <a:gd name="T3" fmla="*/ 336 h 276"/>
                  <a:gd name="T4" fmla="*/ 48 w 252"/>
                  <a:gd name="T5" fmla="*/ 288 h 276"/>
                  <a:gd name="T6" fmla="*/ 0 w 252"/>
                  <a:gd name="T7" fmla="*/ 210 h 276"/>
                  <a:gd name="T8" fmla="*/ 6 w 252"/>
                  <a:gd name="T9" fmla="*/ 138 h 276"/>
                  <a:gd name="T10" fmla="*/ 102 w 252"/>
                  <a:gd name="T11" fmla="*/ 48 h 276"/>
                  <a:gd name="T12" fmla="*/ 108 w 252"/>
                  <a:gd name="T13" fmla="*/ 12 h 276"/>
                  <a:gd name="T14" fmla="*/ 192 w 252"/>
                  <a:gd name="T15" fmla="*/ 0 h 276"/>
                  <a:gd name="T16" fmla="*/ 252 w 252"/>
                  <a:gd name="T17" fmla="*/ 24 h 276"/>
                  <a:gd name="T18" fmla="*/ 246 w 252"/>
                  <a:gd name="T19" fmla="*/ 102 h 276"/>
                  <a:gd name="T20" fmla="*/ 222 w 252"/>
                  <a:gd name="T21" fmla="*/ 174 h 276"/>
                  <a:gd name="T22" fmla="*/ 216 w 252"/>
                  <a:gd name="T23" fmla="*/ 264 h 276"/>
                  <a:gd name="T24" fmla="*/ 192 w 252"/>
                  <a:gd name="T25" fmla="*/ 276 h 276"/>
                  <a:gd name="T26" fmla="*/ 186 w 252"/>
                  <a:gd name="T27" fmla="*/ 38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76">
                    <a:moveTo>
                      <a:pt x="186" y="384"/>
                    </a:moveTo>
                    <a:lnTo>
                      <a:pt x="114" y="336"/>
                    </a:lnTo>
                    <a:lnTo>
                      <a:pt x="48" y="288"/>
                    </a:lnTo>
                    <a:lnTo>
                      <a:pt x="0" y="210"/>
                    </a:lnTo>
                    <a:lnTo>
                      <a:pt x="6" y="138"/>
                    </a:lnTo>
                    <a:lnTo>
                      <a:pt x="102" y="48"/>
                    </a:lnTo>
                    <a:lnTo>
                      <a:pt x="108" y="12"/>
                    </a:lnTo>
                    <a:lnTo>
                      <a:pt x="192" y="0"/>
                    </a:lnTo>
                    <a:lnTo>
                      <a:pt x="252" y="24"/>
                    </a:lnTo>
                    <a:lnTo>
                      <a:pt x="246" y="102"/>
                    </a:lnTo>
                    <a:lnTo>
                      <a:pt x="222" y="174"/>
                    </a:lnTo>
                    <a:lnTo>
                      <a:pt x="216" y="264"/>
                    </a:lnTo>
                    <a:lnTo>
                      <a:pt x="192" y="276"/>
                    </a:lnTo>
                    <a:lnTo>
                      <a:pt x="186" y="384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3" name="Freeform 52">
                <a:hlinkClick r:id="rId21" action="ppaction://hlinkfile" tooltip="Buenos Aires"/>
              </p:cNvPr>
              <p:cNvSpPr>
                <a:spLocks/>
              </p:cNvSpPr>
              <p:nvPr/>
            </p:nvSpPr>
            <p:spPr bwMode="auto">
              <a:xfrm>
                <a:off x="1304" y="1383"/>
                <a:ext cx="526" cy="695"/>
              </a:xfrm>
              <a:custGeom>
                <a:avLst/>
                <a:gdLst>
                  <a:gd name="T0" fmla="*/ 24 w 534"/>
                  <a:gd name="T1" fmla="*/ 726 h 714"/>
                  <a:gd name="T2" fmla="*/ 0 w 534"/>
                  <a:gd name="T3" fmla="*/ 714 h 714"/>
                  <a:gd name="T4" fmla="*/ 0 w 534"/>
                  <a:gd name="T5" fmla="*/ 102 h 714"/>
                  <a:gd name="T6" fmla="*/ 138 w 534"/>
                  <a:gd name="T7" fmla="*/ 96 h 714"/>
                  <a:gd name="T8" fmla="*/ 210 w 534"/>
                  <a:gd name="T9" fmla="*/ 18 h 714"/>
                  <a:gd name="T10" fmla="*/ 240 w 534"/>
                  <a:gd name="T11" fmla="*/ 30 h 714"/>
                  <a:gd name="T12" fmla="*/ 258 w 534"/>
                  <a:gd name="T13" fmla="*/ 0 h 714"/>
                  <a:gd name="T14" fmla="*/ 372 w 534"/>
                  <a:gd name="T15" fmla="*/ 78 h 714"/>
                  <a:gd name="T16" fmla="*/ 318 w 534"/>
                  <a:gd name="T17" fmla="*/ 138 h 714"/>
                  <a:gd name="T18" fmla="*/ 366 w 534"/>
                  <a:gd name="T19" fmla="*/ 210 h 714"/>
                  <a:gd name="T20" fmla="*/ 444 w 534"/>
                  <a:gd name="T21" fmla="*/ 156 h 714"/>
                  <a:gd name="T22" fmla="*/ 498 w 534"/>
                  <a:gd name="T23" fmla="*/ 204 h 714"/>
                  <a:gd name="T24" fmla="*/ 468 w 534"/>
                  <a:gd name="T25" fmla="*/ 270 h 714"/>
                  <a:gd name="T26" fmla="*/ 534 w 534"/>
                  <a:gd name="T27" fmla="*/ 312 h 714"/>
                  <a:gd name="T28" fmla="*/ 450 w 534"/>
                  <a:gd name="T29" fmla="*/ 474 h 714"/>
                  <a:gd name="T30" fmla="*/ 330 w 534"/>
                  <a:gd name="T31" fmla="*/ 516 h 714"/>
                  <a:gd name="T32" fmla="*/ 210 w 534"/>
                  <a:gd name="T33" fmla="*/ 534 h 714"/>
                  <a:gd name="T34" fmla="*/ 102 w 534"/>
                  <a:gd name="T35" fmla="*/ 534 h 714"/>
                  <a:gd name="T36" fmla="*/ 60 w 534"/>
                  <a:gd name="T37" fmla="*/ 522 h 714"/>
                  <a:gd name="T38" fmla="*/ 72 w 534"/>
                  <a:gd name="T39" fmla="*/ 594 h 714"/>
                  <a:gd name="T40" fmla="*/ 54 w 534"/>
                  <a:gd name="T41" fmla="*/ 624 h 714"/>
                  <a:gd name="T42" fmla="*/ 54 w 534"/>
                  <a:gd name="T43" fmla="*/ 714 h 714"/>
                  <a:gd name="T44" fmla="*/ 24 w 534"/>
                  <a:gd name="T45" fmla="*/ 726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4" h="714">
                    <a:moveTo>
                      <a:pt x="24" y="726"/>
                    </a:moveTo>
                    <a:lnTo>
                      <a:pt x="0" y="714"/>
                    </a:lnTo>
                    <a:lnTo>
                      <a:pt x="0" y="102"/>
                    </a:lnTo>
                    <a:lnTo>
                      <a:pt x="138" y="96"/>
                    </a:lnTo>
                    <a:lnTo>
                      <a:pt x="210" y="18"/>
                    </a:lnTo>
                    <a:lnTo>
                      <a:pt x="240" y="30"/>
                    </a:lnTo>
                    <a:lnTo>
                      <a:pt x="258" y="0"/>
                    </a:lnTo>
                    <a:lnTo>
                      <a:pt x="372" y="78"/>
                    </a:lnTo>
                    <a:lnTo>
                      <a:pt x="318" y="138"/>
                    </a:lnTo>
                    <a:lnTo>
                      <a:pt x="366" y="210"/>
                    </a:lnTo>
                    <a:lnTo>
                      <a:pt x="444" y="156"/>
                    </a:lnTo>
                    <a:lnTo>
                      <a:pt x="498" y="204"/>
                    </a:lnTo>
                    <a:lnTo>
                      <a:pt x="468" y="270"/>
                    </a:lnTo>
                    <a:lnTo>
                      <a:pt x="534" y="312"/>
                    </a:lnTo>
                    <a:lnTo>
                      <a:pt x="450" y="474"/>
                    </a:lnTo>
                    <a:lnTo>
                      <a:pt x="330" y="516"/>
                    </a:lnTo>
                    <a:lnTo>
                      <a:pt x="210" y="534"/>
                    </a:lnTo>
                    <a:lnTo>
                      <a:pt x="102" y="534"/>
                    </a:lnTo>
                    <a:lnTo>
                      <a:pt x="60" y="522"/>
                    </a:lnTo>
                    <a:lnTo>
                      <a:pt x="72" y="594"/>
                    </a:lnTo>
                    <a:lnTo>
                      <a:pt x="54" y="624"/>
                    </a:lnTo>
                    <a:lnTo>
                      <a:pt x="54" y="714"/>
                    </a:lnTo>
                    <a:lnTo>
                      <a:pt x="24" y="726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" name="Freeform 53">
                <a:hlinkClick r:id="rId22" action="ppaction://hlinkfile" tooltip="La Pampa"/>
              </p:cNvPr>
              <p:cNvSpPr>
                <a:spLocks/>
              </p:cNvSpPr>
              <p:nvPr/>
            </p:nvSpPr>
            <p:spPr bwMode="auto">
              <a:xfrm>
                <a:off x="902" y="1529"/>
                <a:ext cx="396" cy="397"/>
              </a:xfrm>
              <a:custGeom>
                <a:avLst/>
                <a:gdLst>
                  <a:gd name="T0" fmla="*/ 6 w 402"/>
                  <a:gd name="T1" fmla="*/ 246 h 408"/>
                  <a:gd name="T2" fmla="*/ 0 w 402"/>
                  <a:gd name="T3" fmla="*/ 102 h 408"/>
                  <a:gd name="T4" fmla="*/ 252 w 402"/>
                  <a:gd name="T5" fmla="*/ 108 h 408"/>
                  <a:gd name="T6" fmla="*/ 258 w 402"/>
                  <a:gd name="T7" fmla="*/ 0 h 408"/>
                  <a:gd name="T8" fmla="*/ 402 w 402"/>
                  <a:gd name="T9" fmla="*/ 0 h 408"/>
                  <a:gd name="T10" fmla="*/ 396 w 402"/>
                  <a:gd name="T11" fmla="*/ 408 h 408"/>
                  <a:gd name="T12" fmla="*/ 300 w 402"/>
                  <a:gd name="T13" fmla="*/ 372 h 408"/>
                  <a:gd name="T14" fmla="*/ 144 w 402"/>
                  <a:gd name="T15" fmla="*/ 366 h 408"/>
                  <a:gd name="T16" fmla="*/ 84 w 402"/>
                  <a:gd name="T17" fmla="*/ 312 h 408"/>
                  <a:gd name="T18" fmla="*/ 42 w 402"/>
                  <a:gd name="T19" fmla="*/ 300 h 408"/>
                  <a:gd name="T20" fmla="*/ 42 w 402"/>
                  <a:gd name="T21" fmla="*/ 258 h 408"/>
                  <a:gd name="T22" fmla="*/ 6 w 402"/>
                  <a:gd name="T23" fmla="*/ 246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2" h="408">
                    <a:moveTo>
                      <a:pt x="6" y="246"/>
                    </a:moveTo>
                    <a:lnTo>
                      <a:pt x="0" y="102"/>
                    </a:lnTo>
                    <a:lnTo>
                      <a:pt x="252" y="108"/>
                    </a:lnTo>
                    <a:lnTo>
                      <a:pt x="258" y="0"/>
                    </a:lnTo>
                    <a:lnTo>
                      <a:pt x="402" y="0"/>
                    </a:lnTo>
                    <a:lnTo>
                      <a:pt x="396" y="408"/>
                    </a:lnTo>
                    <a:lnTo>
                      <a:pt x="300" y="372"/>
                    </a:lnTo>
                    <a:lnTo>
                      <a:pt x="144" y="366"/>
                    </a:lnTo>
                    <a:lnTo>
                      <a:pt x="84" y="312"/>
                    </a:lnTo>
                    <a:lnTo>
                      <a:pt x="42" y="300"/>
                    </a:lnTo>
                    <a:lnTo>
                      <a:pt x="42" y="258"/>
                    </a:lnTo>
                    <a:lnTo>
                      <a:pt x="6" y="24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5" name="Freeform 54">
                <a:hlinkClick r:id="rId23" action="ppaction://hlinkfile" tooltip="Mendoza"/>
              </p:cNvPr>
              <p:cNvSpPr>
                <a:spLocks/>
              </p:cNvSpPr>
              <p:nvPr/>
            </p:nvSpPr>
            <p:spPr bwMode="auto">
              <a:xfrm>
                <a:off x="718" y="1254"/>
                <a:ext cx="332" cy="485"/>
              </a:xfrm>
              <a:custGeom>
                <a:avLst/>
                <a:gdLst>
                  <a:gd name="T0" fmla="*/ 186 w 336"/>
                  <a:gd name="T1" fmla="*/ 534 h 498"/>
                  <a:gd name="T2" fmla="*/ 108 w 336"/>
                  <a:gd name="T3" fmla="*/ 492 h 498"/>
                  <a:gd name="T4" fmla="*/ 72 w 336"/>
                  <a:gd name="T5" fmla="*/ 498 h 498"/>
                  <a:gd name="T6" fmla="*/ 6 w 336"/>
                  <a:gd name="T7" fmla="*/ 408 h 498"/>
                  <a:gd name="T8" fmla="*/ 0 w 336"/>
                  <a:gd name="T9" fmla="*/ 318 h 498"/>
                  <a:gd name="T10" fmla="*/ 42 w 336"/>
                  <a:gd name="T11" fmla="*/ 210 h 498"/>
                  <a:gd name="T12" fmla="*/ 36 w 336"/>
                  <a:gd name="T13" fmla="*/ 138 h 498"/>
                  <a:gd name="T14" fmla="*/ 54 w 336"/>
                  <a:gd name="T15" fmla="*/ 126 h 498"/>
                  <a:gd name="T16" fmla="*/ 18 w 336"/>
                  <a:gd name="T17" fmla="*/ 102 h 498"/>
                  <a:gd name="T18" fmla="*/ 24 w 336"/>
                  <a:gd name="T19" fmla="*/ 78 h 498"/>
                  <a:gd name="T20" fmla="*/ 12 w 336"/>
                  <a:gd name="T21" fmla="*/ 48 h 498"/>
                  <a:gd name="T22" fmla="*/ 54 w 336"/>
                  <a:gd name="T23" fmla="*/ 42 h 498"/>
                  <a:gd name="T24" fmla="*/ 60 w 336"/>
                  <a:gd name="T25" fmla="*/ 6 h 498"/>
                  <a:gd name="T26" fmla="*/ 90 w 336"/>
                  <a:gd name="T27" fmla="*/ 0 h 498"/>
                  <a:gd name="T28" fmla="*/ 126 w 336"/>
                  <a:gd name="T29" fmla="*/ 24 h 498"/>
                  <a:gd name="T30" fmla="*/ 156 w 336"/>
                  <a:gd name="T31" fmla="*/ 0 h 498"/>
                  <a:gd name="T32" fmla="*/ 186 w 336"/>
                  <a:gd name="T33" fmla="*/ 6 h 498"/>
                  <a:gd name="T34" fmla="*/ 198 w 336"/>
                  <a:gd name="T35" fmla="*/ 24 h 498"/>
                  <a:gd name="T36" fmla="*/ 240 w 336"/>
                  <a:gd name="T37" fmla="*/ 18 h 498"/>
                  <a:gd name="T38" fmla="*/ 264 w 336"/>
                  <a:gd name="T39" fmla="*/ 54 h 498"/>
                  <a:gd name="T40" fmla="*/ 258 w 336"/>
                  <a:gd name="T41" fmla="*/ 120 h 498"/>
                  <a:gd name="T42" fmla="*/ 300 w 336"/>
                  <a:gd name="T43" fmla="*/ 186 h 498"/>
                  <a:gd name="T44" fmla="*/ 294 w 336"/>
                  <a:gd name="T45" fmla="*/ 222 h 498"/>
                  <a:gd name="T46" fmla="*/ 336 w 336"/>
                  <a:gd name="T47" fmla="*/ 282 h 498"/>
                  <a:gd name="T48" fmla="*/ 306 w 336"/>
                  <a:gd name="T49" fmla="*/ 378 h 498"/>
                  <a:gd name="T50" fmla="*/ 186 w 336"/>
                  <a:gd name="T51" fmla="*/ 384 h 498"/>
                  <a:gd name="T52" fmla="*/ 186 w 336"/>
                  <a:gd name="T53" fmla="*/ 53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6" h="498">
                    <a:moveTo>
                      <a:pt x="186" y="534"/>
                    </a:moveTo>
                    <a:lnTo>
                      <a:pt x="108" y="492"/>
                    </a:lnTo>
                    <a:lnTo>
                      <a:pt x="72" y="498"/>
                    </a:lnTo>
                    <a:lnTo>
                      <a:pt x="6" y="408"/>
                    </a:lnTo>
                    <a:lnTo>
                      <a:pt x="0" y="318"/>
                    </a:lnTo>
                    <a:lnTo>
                      <a:pt x="42" y="210"/>
                    </a:lnTo>
                    <a:lnTo>
                      <a:pt x="36" y="138"/>
                    </a:lnTo>
                    <a:lnTo>
                      <a:pt x="54" y="126"/>
                    </a:lnTo>
                    <a:lnTo>
                      <a:pt x="18" y="102"/>
                    </a:lnTo>
                    <a:lnTo>
                      <a:pt x="24" y="78"/>
                    </a:lnTo>
                    <a:lnTo>
                      <a:pt x="12" y="48"/>
                    </a:lnTo>
                    <a:lnTo>
                      <a:pt x="54" y="42"/>
                    </a:lnTo>
                    <a:lnTo>
                      <a:pt x="60" y="6"/>
                    </a:lnTo>
                    <a:lnTo>
                      <a:pt x="90" y="0"/>
                    </a:lnTo>
                    <a:lnTo>
                      <a:pt x="126" y="24"/>
                    </a:lnTo>
                    <a:lnTo>
                      <a:pt x="156" y="0"/>
                    </a:lnTo>
                    <a:lnTo>
                      <a:pt x="186" y="6"/>
                    </a:lnTo>
                    <a:lnTo>
                      <a:pt x="198" y="24"/>
                    </a:lnTo>
                    <a:lnTo>
                      <a:pt x="240" y="18"/>
                    </a:lnTo>
                    <a:lnTo>
                      <a:pt x="264" y="54"/>
                    </a:lnTo>
                    <a:lnTo>
                      <a:pt x="258" y="120"/>
                    </a:lnTo>
                    <a:lnTo>
                      <a:pt x="300" y="186"/>
                    </a:lnTo>
                    <a:lnTo>
                      <a:pt x="294" y="222"/>
                    </a:lnTo>
                    <a:lnTo>
                      <a:pt x="336" y="282"/>
                    </a:lnTo>
                    <a:lnTo>
                      <a:pt x="306" y="378"/>
                    </a:lnTo>
                    <a:lnTo>
                      <a:pt x="186" y="384"/>
                    </a:lnTo>
                    <a:lnTo>
                      <a:pt x="186" y="53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6" name="Freeform 55">
                <a:hlinkClick r:id="rId24" action="ppaction://hlinkfile" tooltip="Neuquén"/>
              </p:cNvPr>
              <p:cNvSpPr>
                <a:spLocks/>
              </p:cNvSpPr>
              <p:nvPr/>
            </p:nvSpPr>
            <p:spPr bwMode="auto">
              <a:xfrm>
                <a:off x="642" y="1658"/>
                <a:ext cx="283" cy="467"/>
              </a:xfrm>
              <a:custGeom>
                <a:avLst/>
                <a:gdLst>
                  <a:gd name="T0" fmla="*/ 6 w 288"/>
                  <a:gd name="T1" fmla="*/ 480 h 480"/>
                  <a:gd name="T2" fmla="*/ 0 w 288"/>
                  <a:gd name="T3" fmla="*/ 450 h 480"/>
                  <a:gd name="T4" fmla="*/ 0 w 288"/>
                  <a:gd name="T5" fmla="*/ 426 h 480"/>
                  <a:gd name="T6" fmla="*/ 12 w 288"/>
                  <a:gd name="T7" fmla="*/ 408 h 480"/>
                  <a:gd name="T8" fmla="*/ 0 w 288"/>
                  <a:gd name="T9" fmla="*/ 390 h 480"/>
                  <a:gd name="T10" fmla="*/ 6 w 288"/>
                  <a:gd name="T11" fmla="*/ 378 h 480"/>
                  <a:gd name="T12" fmla="*/ 0 w 288"/>
                  <a:gd name="T13" fmla="*/ 342 h 480"/>
                  <a:gd name="T14" fmla="*/ 24 w 288"/>
                  <a:gd name="T15" fmla="*/ 270 h 480"/>
                  <a:gd name="T16" fmla="*/ 60 w 288"/>
                  <a:gd name="T17" fmla="*/ 246 h 480"/>
                  <a:gd name="T18" fmla="*/ 60 w 288"/>
                  <a:gd name="T19" fmla="*/ 234 h 480"/>
                  <a:gd name="T20" fmla="*/ 54 w 288"/>
                  <a:gd name="T21" fmla="*/ 180 h 480"/>
                  <a:gd name="T22" fmla="*/ 36 w 288"/>
                  <a:gd name="T23" fmla="*/ 54 h 480"/>
                  <a:gd name="T24" fmla="*/ 78 w 288"/>
                  <a:gd name="T25" fmla="*/ 0 h 480"/>
                  <a:gd name="T26" fmla="*/ 144 w 288"/>
                  <a:gd name="T27" fmla="*/ 90 h 480"/>
                  <a:gd name="T28" fmla="*/ 198 w 288"/>
                  <a:gd name="T29" fmla="*/ 84 h 480"/>
                  <a:gd name="T30" fmla="*/ 264 w 288"/>
                  <a:gd name="T31" fmla="*/ 126 h 480"/>
                  <a:gd name="T32" fmla="*/ 270 w 288"/>
                  <a:gd name="T33" fmla="*/ 228 h 480"/>
                  <a:gd name="T34" fmla="*/ 288 w 288"/>
                  <a:gd name="T35" fmla="*/ 252 h 480"/>
                  <a:gd name="T36" fmla="*/ 234 w 288"/>
                  <a:gd name="T37" fmla="*/ 276 h 480"/>
                  <a:gd name="T38" fmla="*/ 144 w 288"/>
                  <a:gd name="T39" fmla="*/ 360 h 480"/>
                  <a:gd name="T40" fmla="*/ 126 w 288"/>
                  <a:gd name="T41" fmla="*/ 414 h 480"/>
                  <a:gd name="T42" fmla="*/ 66 w 288"/>
                  <a:gd name="T43" fmla="*/ 438 h 480"/>
                  <a:gd name="T44" fmla="*/ 54 w 288"/>
                  <a:gd name="T45" fmla="*/ 480 h 480"/>
                  <a:gd name="T46" fmla="*/ 6 w 288"/>
                  <a:gd name="T4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480">
                    <a:moveTo>
                      <a:pt x="6" y="480"/>
                    </a:moveTo>
                    <a:lnTo>
                      <a:pt x="0" y="450"/>
                    </a:lnTo>
                    <a:lnTo>
                      <a:pt x="0" y="426"/>
                    </a:lnTo>
                    <a:lnTo>
                      <a:pt x="12" y="408"/>
                    </a:lnTo>
                    <a:lnTo>
                      <a:pt x="0" y="390"/>
                    </a:lnTo>
                    <a:lnTo>
                      <a:pt x="6" y="378"/>
                    </a:lnTo>
                    <a:lnTo>
                      <a:pt x="0" y="342"/>
                    </a:lnTo>
                    <a:lnTo>
                      <a:pt x="24" y="270"/>
                    </a:lnTo>
                    <a:lnTo>
                      <a:pt x="60" y="246"/>
                    </a:lnTo>
                    <a:lnTo>
                      <a:pt x="60" y="234"/>
                    </a:lnTo>
                    <a:lnTo>
                      <a:pt x="54" y="180"/>
                    </a:lnTo>
                    <a:lnTo>
                      <a:pt x="36" y="54"/>
                    </a:lnTo>
                    <a:lnTo>
                      <a:pt x="78" y="0"/>
                    </a:lnTo>
                    <a:lnTo>
                      <a:pt x="144" y="90"/>
                    </a:lnTo>
                    <a:lnTo>
                      <a:pt x="198" y="84"/>
                    </a:lnTo>
                    <a:lnTo>
                      <a:pt x="264" y="126"/>
                    </a:lnTo>
                    <a:lnTo>
                      <a:pt x="270" y="228"/>
                    </a:lnTo>
                    <a:lnTo>
                      <a:pt x="288" y="252"/>
                    </a:lnTo>
                    <a:lnTo>
                      <a:pt x="234" y="276"/>
                    </a:lnTo>
                    <a:lnTo>
                      <a:pt x="144" y="360"/>
                    </a:lnTo>
                    <a:lnTo>
                      <a:pt x="126" y="414"/>
                    </a:lnTo>
                    <a:lnTo>
                      <a:pt x="66" y="438"/>
                    </a:lnTo>
                    <a:lnTo>
                      <a:pt x="54" y="480"/>
                    </a:lnTo>
                    <a:lnTo>
                      <a:pt x="6" y="4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7" name="Freeform 56">
                <a:hlinkClick r:id="rId25" action="ppaction://hlinkfile" tooltip="Rio Negro"/>
              </p:cNvPr>
              <p:cNvSpPr>
                <a:spLocks/>
              </p:cNvSpPr>
              <p:nvPr/>
            </p:nvSpPr>
            <p:spPr bwMode="auto">
              <a:xfrm>
                <a:off x="647" y="1780"/>
                <a:ext cx="663" cy="421"/>
              </a:xfrm>
              <a:custGeom>
                <a:avLst/>
                <a:gdLst>
                  <a:gd name="T0" fmla="*/ 18 w 672"/>
                  <a:gd name="T1" fmla="*/ 438 h 432"/>
                  <a:gd name="T2" fmla="*/ 0 w 672"/>
                  <a:gd name="T3" fmla="*/ 360 h 432"/>
                  <a:gd name="T4" fmla="*/ 54 w 672"/>
                  <a:gd name="T5" fmla="*/ 360 h 432"/>
                  <a:gd name="T6" fmla="*/ 54 w 672"/>
                  <a:gd name="T7" fmla="*/ 330 h 432"/>
                  <a:gd name="T8" fmla="*/ 120 w 672"/>
                  <a:gd name="T9" fmla="*/ 294 h 432"/>
                  <a:gd name="T10" fmla="*/ 144 w 672"/>
                  <a:gd name="T11" fmla="*/ 240 h 432"/>
                  <a:gd name="T12" fmla="*/ 234 w 672"/>
                  <a:gd name="T13" fmla="*/ 150 h 432"/>
                  <a:gd name="T14" fmla="*/ 282 w 672"/>
                  <a:gd name="T15" fmla="*/ 138 h 432"/>
                  <a:gd name="T16" fmla="*/ 270 w 672"/>
                  <a:gd name="T17" fmla="*/ 96 h 432"/>
                  <a:gd name="T18" fmla="*/ 264 w 672"/>
                  <a:gd name="T19" fmla="*/ 0 h 432"/>
                  <a:gd name="T20" fmla="*/ 294 w 672"/>
                  <a:gd name="T21" fmla="*/ 6 h 432"/>
                  <a:gd name="T22" fmla="*/ 300 w 672"/>
                  <a:gd name="T23" fmla="*/ 48 h 432"/>
                  <a:gd name="T24" fmla="*/ 342 w 672"/>
                  <a:gd name="T25" fmla="*/ 60 h 432"/>
                  <a:gd name="T26" fmla="*/ 396 w 672"/>
                  <a:gd name="T27" fmla="*/ 108 h 432"/>
                  <a:gd name="T28" fmla="*/ 522 w 672"/>
                  <a:gd name="T29" fmla="*/ 120 h 432"/>
                  <a:gd name="T30" fmla="*/ 660 w 672"/>
                  <a:gd name="T31" fmla="*/ 156 h 432"/>
                  <a:gd name="T32" fmla="*/ 660 w 672"/>
                  <a:gd name="T33" fmla="*/ 312 h 432"/>
                  <a:gd name="T34" fmla="*/ 672 w 672"/>
                  <a:gd name="T35" fmla="*/ 330 h 432"/>
                  <a:gd name="T36" fmla="*/ 600 w 672"/>
                  <a:gd name="T37" fmla="*/ 324 h 432"/>
                  <a:gd name="T38" fmla="*/ 528 w 672"/>
                  <a:gd name="T39" fmla="*/ 288 h 432"/>
                  <a:gd name="T40" fmla="*/ 510 w 672"/>
                  <a:gd name="T41" fmla="*/ 432 h 432"/>
                  <a:gd name="T42" fmla="*/ 18 w 672"/>
                  <a:gd name="T43" fmla="*/ 43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2" h="432">
                    <a:moveTo>
                      <a:pt x="18" y="438"/>
                    </a:moveTo>
                    <a:lnTo>
                      <a:pt x="0" y="360"/>
                    </a:lnTo>
                    <a:lnTo>
                      <a:pt x="54" y="360"/>
                    </a:lnTo>
                    <a:lnTo>
                      <a:pt x="54" y="330"/>
                    </a:lnTo>
                    <a:lnTo>
                      <a:pt x="120" y="294"/>
                    </a:lnTo>
                    <a:lnTo>
                      <a:pt x="144" y="240"/>
                    </a:lnTo>
                    <a:lnTo>
                      <a:pt x="234" y="150"/>
                    </a:lnTo>
                    <a:lnTo>
                      <a:pt x="282" y="138"/>
                    </a:lnTo>
                    <a:lnTo>
                      <a:pt x="270" y="96"/>
                    </a:lnTo>
                    <a:lnTo>
                      <a:pt x="264" y="0"/>
                    </a:lnTo>
                    <a:lnTo>
                      <a:pt x="294" y="6"/>
                    </a:lnTo>
                    <a:lnTo>
                      <a:pt x="300" y="48"/>
                    </a:lnTo>
                    <a:lnTo>
                      <a:pt x="342" y="60"/>
                    </a:lnTo>
                    <a:lnTo>
                      <a:pt x="396" y="108"/>
                    </a:lnTo>
                    <a:lnTo>
                      <a:pt x="522" y="120"/>
                    </a:lnTo>
                    <a:lnTo>
                      <a:pt x="660" y="156"/>
                    </a:lnTo>
                    <a:lnTo>
                      <a:pt x="660" y="312"/>
                    </a:lnTo>
                    <a:lnTo>
                      <a:pt x="672" y="330"/>
                    </a:lnTo>
                    <a:lnTo>
                      <a:pt x="600" y="324"/>
                    </a:lnTo>
                    <a:lnTo>
                      <a:pt x="528" y="288"/>
                    </a:lnTo>
                    <a:lnTo>
                      <a:pt x="510" y="432"/>
                    </a:lnTo>
                    <a:lnTo>
                      <a:pt x="18" y="4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8" name="Freeform 57">
                <a:hlinkClick r:id="rId26" action="ppaction://hlinkfile" tooltip="Chubut"/>
              </p:cNvPr>
              <p:cNvSpPr>
                <a:spLocks/>
              </p:cNvSpPr>
              <p:nvPr/>
            </p:nvSpPr>
            <p:spPr bwMode="auto">
              <a:xfrm>
                <a:off x="636" y="2213"/>
                <a:ext cx="609" cy="391"/>
              </a:xfrm>
              <a:custGeom>
                <a:avLst/>
                <a:gdLst>
                  <a:gd name="T0" fmla="*/ 72 w 618"/>
                  <a:gd name="T1" fmla="*/ 402 h 402"/>
                  <a:gd name="T2" fmla="*/ 54 w 618"/>
                  <a:gd name="T3" fmla="*/ 360 h 402"/>
                  <a:gd name="T4" fmla="*/ 90 w 618"/>
                  <a:gd name="T5" fmla="*/ 324 h 402"/>
                  <a:gd name="T6" fmla="*/ 66 w 618"/>
                  <a:gd name="T7" fmla="*/ 288 h 402"/>
                  <a:gd name="T8" fmla="*/ 90 w 618"/>
                  <a:gd name="T9" fmla="*/ 246 h 402"/>
                  <a:gd name="T10" fmla="*/ 42 w 618"/>
                  <a:gd name="T11" fmla="*/ 228 h 402"/>
                  <a:gd name="T12" fmla="*/ 30 w 618"/>
                  <a:gd name="T13" fmla="*/ 138 h 402"/>
                  <a:gd name="T14" fmla="*/ 42 w 618"/>
                  <a:gd name="T15" fmla="*/ 114 h 402"/>
                  <a:gd name="T16" fmla="*/ 6 w 618"/>
                  <a:gd name="T17" fmla="*/ 48 h 402"/>
                  <a:gd name="T18" fmla="*/ 0 w 618"/>
                  <a:gd name="T19" fmla="*/ 12 h 402"/>
                  <a:gd name="T20" fmla="*/ 30 w 618"/>
                  <a:gd name="T21" fmla="*/ 0 h 402"/>
                  <a:gd name="T22" fmla="*/ 510 w 618"/>
                  <a:gd name="T23" fmla="*/ 0 h 402"/>
                  <a:gd name="T24" fmla="*/ 552 w 618"/>
                  <a:gd name="T25" fmla="*/ 24 h 402"/>
                  <a:gd name="T26" fmla="*/ 618 w 618"/>
                  <a:gd name="T27" fmla="*/ 0 h 402"/>
                  <a:gd name="T28" fmla="*/ 612 w 618"/>
                  <a:gd name="T29" fmla="*/ 66 h 402"/>
                  <a:gd name="T30" fmla="*/ 552 w 618"/>
                  <a:gd name="T31" fmla="*/ 30 h 402"/>
                  <a:gd name="T32" fmla="*/ 522 w 618"/>
                  <a:gd name="T33" fmla="*/ 54 h 402"/>
                  <a:gd name="T34" fmla="*/ 570 w 618"/>
                  <a:gd name="T35" fmla="*/ 90 h 402"/>
                  <a:gd name="T36" fmla="*/ 504 w 618"/>
                  <a:gd name="T37" fmla="*/ 162 h 402"/>
                  <a:gd name="T38" fmla="*/ 480 w 618"/>
                  <a:gd name="T39" fmla="*/ 276 h 402"/>
                  <a:gd name="T40" fmla="*/ 414 w 618"/>
                  <a:gd name="T41" fmla="*/ 294 h 402"/>
                  <a:gd name="T42" fmla="*/ 360 w 618"/>
                  <a:gd name="T43" fmla="*/ 348 h 402"/>
                  <a:gd name="T44" fmla="*/ 342 w 618"/>
                  <a:gd name="T45" fmla="*/ 402 h 402"/>
                  <a:gd name="T46" fmla="*/ 72 w 618"/>
                  <a:gd name="T4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8" h="402">
                    <a:moveTo>
                      <a:pt x="72" y="402"/>
                    </a:moveTo>
                    <a:lnTo>
                      <a:pt x="54" y="360"/>
                    </a:lnTo>
                    <a:lnTo>
                      <a:pt x="90" y="324"/>
                    </a:lnTo>
                    <a:lnTo>
                      <a:pt x="66" y="288"/>
                    </a:lnTo>
                    <a:lnTo>
                      <a:pt x="90" y="246"/>
                    </a:lnTo>
                    <a:lnTo>
                      <a:pt x="42" y="228"/>
                    </a:lnTo>
                    <a:lnTo>
                      <a:pt x="30" y="138"/>
                    </a:lnTo>
                    <a:lnTo>
                      <a:pt x="42" y="114"/>
                    </a:lnTo>
                    <a:lnTo>
                      <a:pt x="6" y="48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510" y="0"/>
                    </a:lnTo>
                    <a:lnTo>
                      <a:pt x="552" y="24"/>
                    </a:lnTo>
                    <a:lnTo>
                      <a:pt x="618" y="0"/>
                    </a:lnTo>
                    <a:lnTo>
                      <a:pt x="612" y="66"/>
                    </a:lnTo>
                    <a:lnTo>
                      <a:pt x="552" y="30"/>
                    </a:lnTo>
                    <a:lnTo>
                      <a:pt x="522" y="54"/>
                    </a:lnTo>
                    <a:lnTo>
                      <a:pt x="570" y="90"/>
                    </a:lnTo>
                    <a:lnTo>
                      <a:pt x="504" y="162"/>
                    </a:lnTo>
                    <a:lnTo>
                      <a:pt x="480" y="276"/>
                    </a:lnTo>
                    <a:lnTo>
                      <a:pt x="414" y="294"/>
                    </a:lnTo>
                    <a:lnTo>
                      <a:pt x="360" y="348"/>
                    </a:lnTo>
                    <a:lnTo>
                      <a:pt x="342" y="402"/>
                    </a:lnTo>
                    <a:lnTo>
                      <a:pt x="72" y="40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9" name="Freeform 58">
                <a:hlinkClick r:id="rId27" action="ppaction://hlinkfile" tooltip="Santa Cruz"/>
              </p:cNvPr>
              <p:cNvSpPr>
                <a:spLocks/>
              </p:cNvSpPr>
              <p:nvPr/>
            </p:nvSpPr>
            <p:spPr bwMode="auto">
              <a:xfrm>
                <a:off x="612" y="2610"/>
                <a:ext cx="485" cy="573"/>
              </a:xfrm>
              <a:custGeom>
                <a:avLst/>
                <a:gdLst>
                  <a:gd name="T0" fmla="*/ 366 w 492"/>
                  <a:gd name="T1" fmla="*/ 0 h 588"/>
                  <a:gd name="T2" fmla="*/ 90 w 492"/>
                  <a:gd name="T3" fmla="*/ 0 h 588"/>
                  <a:gd name="T4" fmla="*/ 96 w 492"/>
                  <a:gd name="T5" fmla="*/ 54 h 588"/>
                  <a:gd name="T6" fmla="*/ 78 w 492"/>
                  <a:gd name="T7" fmla="*/ 78 h 588"/>
                  <a:gd name="T8" fmla="*/ 90 w 492"/>
                  <a:gd name="T9" fmla="*/ 114 h 588"/>
                  <a:gd name="T10" fmla="*/ 42 w 492"/>
                  <a:gd name="T11" fmla="*/ 174 h 588"/>
                  <a:gd name="T12" fmla="*/ 72 w 492"/>
                  <a:gd name="T13" fmla="*/ 228 h 588"/>
                  <a:gd name="T14" fmla="*/ 48 w 492"/>
                  <a:gd name="T15" fmla="*/ 252 h 588"/>
                  <a:gd name="T16" fmla="*/ 48 w 492"/>
                  <a:gd name="T17" fmla="*/ 288 h 588"/>
                  <a:gd name="T18" fmla="*/ 18 w 492"/>
                  <a:gd name="T19" fmla="*/ 300 h 588"/>
                  <a:gd name="T20" fmla="*/ 0 w 492"/>
                  <a:gd name="T21" fmla="*/ 336 h 588"/>
                  <a:gd name="T22" fmla="*/ 6 w 492"/>
                  <a:gd name="T23" fmla="*/ 426 h 588"/>
                  <a:gd name="T24" fmla="*/ 30 w 492"/>
                  <a:gd name="T25" fmla="*/ 468 h 588"/>
                  <a:gd name="T26" fmla="*/ 84 w 492"/>
                  <a:gd name="T27" fmla="*/ 450 h 588"/>
                  <a:gd name="T28" fmla="*/ 102 w 492"/>
                  <a:gd name="T29" fmla="*/ 540 h 588"/>
                  <a:gd name="T30" fmla="*/ 126 w 492"/>
                  <a:gd name="T31" fmla="*/ 576 h 588"/>
                  <a:gd name="T32" fmla="*/ 330 w 492"/>
                  <a:gd name="T33" fmla="*/ 588 h 588"/>
                  <a:gd name="T34" fmla="*/ 282 w 492"/>
                  <a:gd name="T35" fmla="*/ 462 h 588"/>
                  <a:gd name="T36" fmla="*/ 318 w 492"/>
                  <a:gd name="T37" fmla="*/ 384 h 588"/>
                  <a:gd name="T38" fmla="*/ 366 w 492"/>
                  <a:gd name="T39" fmla="*/ 348 h 588"/>
                  <a:gd name="T40" fmla="*/ 354 w 492"/>
                  <a:gd name="T41" fmla="*/ 306 h 588"/>
                  <a:gd name="T42" fmla="*/ 486 w 492"/>
                  <a:gd name="T43" fmla="*/ 162 h 588"/>
                  <a:gd name="T44" fmla="*/ 492 w 492"/>
                  <a:gd name="T45" fmla="*/ 90 h 588"/>
                  <a:gd name="T46" fmla="*/ 426 w 492"/>
                  <a:gd name="T47" fmla="*/ 84 h 588"/>
                  <a:gd name="T48" fmla="*/ 384 w 492"/>
                  <a:gd name="T49" fmla="*/ 42 h 588"/>
                  <a:gd name="T50" fmla="*/ 366 w 492"/>
                  <a:gd name="T5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2" h="588">
                    <a:moveTo>
                      <a:pt x="366" y="0"/>
                    </a:moveTo>
                    <a:lnTo>
                      <a:pt x="90" y="0"/>
                    </a:lnTo>
                    <a:lnTo>
                      <a:pt x="96" y="54"/>
                    </a:lnTo>
                    <a:lnTo>
                      <a:pt x="78" y="78"/>
                    </a:lnTo>
                    <a:lnTo>
                      <a:pt x="90" y="114"/>
                    </a:lnTo>
                    <a:lnTo>
                      <a:pt x="42" y="174"/>
                    </a:lnTo>
                    <a:lnTo>
                      <a:pt x="72" y="228"/>
                    </a:lnTo>
                    <a:lnTo>
                      <a:pt x="48" y="252"/>
                    </a:lnTo>
                    <a:lnTo>
                      <a:pt x="48" y="288"/>
                    </a:lnTo>
                    <a:lnTo>
                      <a:pt x="18" y="300"/>
                    </a:lnTo>
                    <a:lnTo>
                      <a:pt x="0" y="336"/>
                    </a:lnTo>
                    <a:lnTo>
                      <a:pt x="6" y="426"/>
                    </a:lnTo>
                    <a:lnTo>
                      <a:pt x="30" y="468"/>
                    </a:lnTo>
                    <a:lnTo>
                      <a:pt x="84" y="450"/>
                    </a:lnTo>
                    <a:lnTo>
                      <a:pt x="102" y="540"/>
                    </a:lnTo>
                    <a:lnTo>
                      <a:pt x="126" y="576"/>
                    </a:lnTo>
                    <a:lnTo>
                      <a:pt x="330" y="588"/>
                    </a:lnTo>
                    <a:lnTo>
                      <a:pt x="282" y="462"/>
                    </a:lnTo>
                    <a:lnTo>
                      <a:pt x="318" y="384"/>
                    </a:lnTo>
                    <a:lnTo>
                      <a:pt x="366" y="348"/>
                    </a:lnTo>
                    <a:lnTo>
                      <a:pt x="354" y="306"/>
                    </a:lnTo>
                    <a:lnTo>
                      <a:pt x="486" y="162"/>
                    </a:lnTo>
                    <a:lnTo>
                      <a:pt x="492" y="90"/>
                    </a:lnTo>
                    <a:lnTo>
                      <a:pt x="426" y="84"/>
                    </a:lnTo>
                    <a:lnTo>
                      <a:pt x="384" y="4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0" name="Freeform 59">
                <a:hlinkClick r:id="rId28" action="ppaction://hlinkfile" tooltip="Tierra del Fuego"/>
              </p:cNvPr>
              <p:cNvSpPr>
                <a:spLocks/>
              </p:cNvSpPr>
              <p:nvPr/>
            </p:nvSpPr>
            <p:spPr bwMode="auto">
              <a:xfrm>
                <a:off x="949" y="3229"/>
                <a:ext cx="201" cy="211"/>
              </a:xfrm>
              <a:custGeom>
                <a:avLst/>
                <a:gdLst>
                  <a:gd name="T0" fmla="*/ 0 w 204"/>
                  <a:gd name="T1" fmla="*/ 192 h 216"/>
                  <a:gd name="T2" fmla="*/ 6 w 204"/>
                  <a:gd name="T3" fmla="*/ 0 h 216"/>
                  <a:gd name="T4" fmla="*/ 54 w 204"/>
                  <a:gd name="T5" fmla="*/ 102 h 216"/>
                  <a:gd name="T6" fmla="*/ 96 w 204"/>
                  <a:gd name="T7" fmla="*/ 144 h 216"/>
                  <a:gd name="T8" fmla="*/ 156 w 204"/>
                  <a:gd name="T9" fmla="*/ 186 h 216"/>
                  <a:gd name="T10" fmla="*/ 204 w 204"/>
                  <a:gd name="T11" fmla="*/ 192 h 216"/>
                  <a:gd name="T12" fmla="*/ 192 w 204"/>
                  <a:gd name="T13" fmla="*/ 216 h 216"/>
                  <a:gd name="T14" fmla="*/ 150 w 204"/>
                  <a:gd name="T15" fmla="*/ 216 h 216"/>
                  <a:gd name="T16" fmla="*/ 84 w 204"/>
                  <a:gd name="T17" fmla="*/ 204 h 216"/>
                  <a:gd name="T18" fmla="*/ 0 w 204"/>
                  <a:gd name="T19" fmla="*/ 19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16">
                    <a:moveTo>
                      <a:pt x="0" y="192"/>
                    </a:moveTo>
                    <a:lnTo>
                      <a:pt x="6" y="0"/>
                    </a:lnTo>
                    <a:lnTo>
                      <a:pt x="54" y="102"/>
                    </a:lnTo>
                    <a:lnTo>
                      <a:pt x="96" y="144"/>
                    </a:lnTo>
                    <a:lnTo>
                      <a:pt x="156" y="186"/>
                    </a:lnTo>
                    <a:lnTo>
                      <a:pt x="204" y="192"/>
                    </a:lnTo>
                    <a:lnTo>
                      <a:pt x="192" y="216"/>
                    </a:lnTo>
                    <a:lnTo>
                      <a:pt x="150" y="216"/>
                    </a:lnTo>
                    <a:lnTo>
                      <a:pt x="84" y="20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1" name="Freeform 60">
                <a:hlinkClick r:id="rId29" action="ppaction://hlinkfile" tooltip="Ciudad Autónoma de Buenos Aires"/>
              </p:cNvPr>
              <p:cNvSpPr>
                <a:spLocks/>
              </p:cNvSpPr>
              <p:nvPr/>
            </p:nvSpPr>
            <p:spPr bwMode="auto">
              <a:xfrm>
                <a:off x="1623" y="1453"/>
                <a:ext cx="118" cy="129"/>
              </a:xfrm>
              <a:custGeom>
                <a:avLst/>
                <a:gdLst>
                  <a:gd name="T0" fmla="*/ 6 w 120"/>
                  <a:gd name="T1" fmla="*/ 60 h 132"/>
                  <a:gd name="T2" fmla="*/ 54 w 120"/>
                  <a:gd name="T3" fmla="*/ 0 h 132"/>
                  <a:gd name="T4" fmla="*/ 120 w 120"/>
                  <a:gd name="T5" fmla="*/ 84 h 132"/>
                  <a:gd name="T6" fmla="*/ 42 w 120"/>
                  <a:gd name="T7" fmla="*/ 132 h 132"/>
                  <a:gd name="T8" fmla="*/ 0 w 120"/>
                  <a:gd name="T9" fmla="*/ 60 h 132"/>
                  <a:gd name="T10" fmla="*/ 6 w 120"/>
                  <a:gd name="T11" fmla="*/ 6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32">
                    <a:moveTo>
                      <a:pt x="6" y="60"/>
                    </a:moveTo>
                    <a:lnTo>
                      <a:pt x="54" y="0"/>
                    </a:lnTo>
                    <a:lnTo>
                      <a:pt x="120" y="84"/>
                    </a:lnTo>
                    <a:lnTo>
                      <a:pt x="42" y="132"/>
                    </a:lnTo>
                    <a:lnTo>
                      <a:pt x="0" y="60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2" name="Rectangle 61">
                <a:hlinkClick r:id="rId30" action="ppaction://hlinkfile" tooltip="Otros Países"/>
              </p:cNvPr>
              <p:cNvSpPr>
                <a:spLocks noChangeArrowheads="1"/>
              </p:cNvSpPr>
              <p:nvPr/>
            </p:nvSpPr>
            <p:spPr bwMode="auto">
              <a:xfrm>
                <a:off x="1588" y="2359"/>
                <a:ext cx="112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3" name="Text Box 62"/>
              <p:cNvSpPr txBox="1">
                <a:spLocks noChangeArrowheads="1"/>
              </p:cNvSpPr>
              <p:nvPr/>
            </p:nvSpPr>
            <p:spPr bwMode="auto">
              <a:xfrm>
                <a:off x="795" y="3447"/>
                <a:ext cx="605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1600" dirty="0" smtClean="0"/>
                  <a:t>2008-10</a:t>
                </a:r>
                <a:endParaRPr lang="es-MX" sz="1600" dirty="0"/>
              </a:p>
            </p:txBody>
          </p:sp>
        </p:grpSp>
        <p:grpSp>
          <p:nvGrpSpPr>
            <p:cNvPr id="178" name="Group 113"/>
            <p:cNvGrpSpPr>
              <a:grpSpLocks noChangeAspect="1"/>
            </p:cNvGrpSpPr>
            <p:nvPr/>
          </p:nvGrpSpPr>
          <p:grpSpPr bwMode="auto">
            <a:xfrm>
              <a:off x="4458552" y="441288"/>
              <a:ext cx="2417704" cy="5283043"/>
              <a:chOff x="612" y="255"/>
              <a:chExt cx="1561" cy="3411"/>
            </a:xfrm>
          </p:grpSpPr>
          <p:sp>
            <p:nvSpPr>
              <p:cNvPr id="179" name="Freeform 37">
                <a:hlinkClick r:id="rId6" action="ppaction://hlinkfile" tooltip="Jujuy"/>
              </p:cNvPr>
              <p:cNvSpPr>
                <a:spLocks/>
              </p:cNvSpPr>
              <p:nvPr/>
            </p:nvSpPr>
            <p:spPr bwMode="auto">
              <a:xfrm>
                <a:off x="967" y="255"/>
                <a:ext cx="278" cy="269"/>
              </a:xfrm>
              <a:custGeom>
                <a:avLst/>
                <a:gdLst>
                  <a:gd name="T0" fmla="*/ 0 w 282"/>
                  <a:gd name="T1" fmla="*/ 192 h 276"/>
                  <a:gd name="T2" fmla="*/ 24 w 282"/>
                  <a:gd name="T3" fmla="*/ 120 h 276"/>
                  <a:gd name="T4" fmla="*/ 6 w 282"/>
                  <a:gd name="T5" fmla="*/ 102 h 276"/>
                  <a:gd name="T6" fmla="*/ 48 w 282"/>
                  <a:gd name="T7" fmla="*/ 48 h 276"/>
                  <a:gd name="T8" fmla="*/ 90 w 282"/>
                  <a:gd name="T9" fmla="*/ 36 h 276"/>
                  <a:gd name="T10" fmla="*/ 90 w 282"/>
                  <a:gd name="T11" fmla="*/ 0 h 276"/>
                  <a:gd name="T12" fmla="*/ 126 w 282"/>
                  <a:gd name="T13" fmla="*/ 36 h 276"/>
                  <a:gd name="T14" fmla="*/ 192 w 282"/>
                  <a:gd name="T15" fmla="*/ 30 h 276"/>
                  <a:gd name="T16" fmla="*/ 174 w 282"/>
                  <a:gd name="T17" fmla="*/ 78 h 276"/>
                  <a:gd name="T18" fmla="*/ 210 w 282"/>
                  <a:gd name="T19" fmla="*/ 156 h 276"/>
                  <a:gd name="T20" fmla="*/ 282 w 282"/>
                  <a:gd name="T21" fmla="*/ 168 h 276"/>
                  <a:gd name="T22" fmla="*/ 282 w 282"/>
                  <a:gd name="T23" fmla="*/ 240 h 276"/>
                  <a:gd name="T24" fmla="*/ 234 w 282"/>
                  <a:gd name="T25" fmla="*/ 276 h 276"/>
                  <a:gd name="T26" fmla="*/ 144 w 282"/>
                  <a:gd name="T27" fmla="*/ 258 h 276"/>
                  <a:gd name="T28" fmla="*/ 102 w 282"/>
                  <a:gd name="T29" fmla="*/ 168 h 276"/>
                  <a:gd name="T30" fmla="*/ 78 w 282"/>
                  <a:gd name="T31" fmla="*/ 156 h 276"/>
                  <a:gd name="T32" fmla="*/ 60 w 282"/>
                  <a:gd name="T33" fmla="*/ 240 h 276"/>
                  <a:gd name="T34" fmla="*/ 0 w 282"/>
                  <a:gd name="T35" fmla="*/ 19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2" h="276">
                    <a:moveTo>
                      <a:pt x="0" y="192"/>
                    </a:moveTo>
                    <a:lnTo>
                      <a:pt x="24" y="120"/>
                    </a:lnTo>
                    <a:lnTo>
                      <a:pt x="6" y="102"/>
                    </a:lnTo>
                    <a:lnTo>
                      <a:pt x="48" y="48"/>
                    </a:lnTo>
                    <a:lnTo>
                      <a:pt x="90" y="36"/>
                    </a:lnTo>
                    <a:lnTo>
                      <a:pt x="90" y="0"/>
                    </a:lnTo>
                    <a:lnTo>
                      <a:pt x="126" y="36"/>
                    </a:lnTo>
                    <a:lnTo>
                      <a:pt x="192" y="30"/>
                    </a:lnTo>
                    <a:lnTo>
                      <a:pt x="174" y="78"/>
                    </a:lnTo>
                    <a:lnTo>
                      <a:pt x="210" y="156"/>
                    </a:lnTo>
                    <a:lnTo>
                      <a:pt x="282" y="168"/>
                    </a:lnTo>
                    <a:lnTo>
                      <a:pt x="282" y="240"/>
                    </a:lnTo>
                    <a:lnTo>
                      <a:pt x="234" y="276"/>
                    </a:lnTo>
                    <a:lnTo>
                      <a:pt x="144" y="258"/>
                    </a:lnTo>
                    <a:lnTo>
                      <a:pt x="102" y="168"/>
                    </a:lnTo>
                    <a:lnTo>
                      <a:pt x="78" y="156"/>
                    </a:lnTo>
                    <a:lnTo>
                      <a:pt x="60" y="24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0" name="Freeform 38">
                <a:hlinkClick r:id="rId7" action="ppaction://hlinkfile" tooltip="Salta"/>
              </p:cNvPr>
              <p:cNvSpPr>
                <a:spLocks/>
              </p:cNvSpPr>
              <p:nvPr/>
            </p:nvSpPr>
            <p:spPr bwMode="auto">
              <a:xfrm>
                <a:off x="849" y="273"/>
                <a:ext cx="567" cy="420"/>
              </a:xfrm>
              <a:custGeom>
                <a:avLst/>
                <a:gdLst>
                  <a:gd name="T0" fmla="*/ 12 w 576"/>
                  <a:gd name="T1" fmla="*/ 312 h 432"/>
                  <a:gd name="T2" fmla="*/ 18 w 576"/>
                  <a:gd name="T3" fmla="*/ 294 h 432"/>
                  <a:gd name="T4" fmla="*/ 0 w 576"/>
                  <a:gd name="T5" fmla="*/ 270 h 432"/>
                  <a:gd name="T6" fmla="*/ 108 w 576"/>
                  <a:gd name="T7" fmla="*/ 204 h 432"/>
                  <a:gd name="T8" fmla="*/ 114 w 576"/>
                  <a:gd name="T9" fmla="*/ 186 h 432"/>
                  <a:gd name="T10" fmla="*/ 180 w 576"/>
                  <a:gd name="T11" fmla="*/ 228 h 432"/>
                  <a:gd name="T12" fmla="*/ 198 w 576"/>
                  <a:gd name="T13" fmla="*/ 144 h 432"/>
                  <a:gd name="T14" fmla="*/ 252 w 576"/>
                  <a:gd name="T15" fmla="*/ 240 h 432"/>
                  <a:gd name="T16" fmla="*/ 360 w 576"/>
                  <a:gd name="T17" fmla="*/ 264 h 432"/>
                  <a:gd name="T18" fmla="*/ 402 w 576"/>
                  <a:gd name="T19" fmla="*/ 234 h 432"/>
                  <a:gd name="T20" fmla="*/ 402 w 576"/>
                  <a:gd name="T21" fmla="*/ 144 h 432"/>
                  <a:gd name="T22" fmla="*/ 342 w 576"/>
                  <a:gd name="T23" fmla="*/ 138 h 432"/>
                  <a:gd name="T24" fmla="*/ 300 w 576"/>
                  <a:gd name="T25" fmla="*/ 60 h 432"/>
                  <a:gd name="T26" fmla="*/ 318 w 576"/>
                  <a:gd name="T27" fmla="*/ 18 h 432"/>
                  <a:gd name="T28" fmla="*/ 390 w 576"/>
                  <a:gd name="T29" fmla="*/ 84 h 432"/>
                  <a:gd name="T30" fmla="*/ 426 w 576"/>
                  <a:gd name="T31" fmla="*/ 0 h 432"/>
                  <a:gd name="T32" fmla="*/ 528 w 576"/>
                  <a:gd name="T33" fmla="*/ 6 h 432"/>
                  <a:gd name="T34" fmla="*/ 570 w 576"/>
                  <a:gd name="T35" fmla="*/ 60 h 432"/>
                  <a:gd name="T36" fmla="*/ 576 w 576"/>
                  <a:gd name="T37" fmla="*/ 240 h 432"/>
                  <a:gd name="T38" fmla="*/ 474 w 576"/>
                  <a:gd name="T39" fmla="*/ 360 h 432"/>
                  <a:gd name="T40" fmla="*/ 384 w 576"/>
                  <a:gd name="T41" fmla="*/ 366 h 432"/>
                  <a:gd name="T42" fmla="*/ 354 w 576"/>
                  <a:gd name="T43" fmla="*/ 414 h 432"/>
                  <a:gd name="T44" fmla="*/ 294 w 576"/>
                  <a:gd name="T45" fmla="*/ 402 h 432"/>
                  <a:gd name="T46" fmla="*/ 252 w 576"/>
                  <a:gd name="T47" fmla="*/ 402 h 432"/>
                  <a:gd name="T48" fmla="*/ 186 w 576"/>
                  <a:gd name="T49" fmla="*/ 432 h 432"/>
                  <a:gd name="T50" fmla="*/ 156 w 576"/>
                  <a:gd name="T51" fmla="*/ 378 h 432"/>
                  <a:gd name="T52" fmla="*/ 174 w 576"/>
                  <a:gd name="T53" fmla="*/ 330 h 432"/>
                  <a:gd name="T54" fmla="*/ 12 w 576"/>
                  <a:gd name="T55" fmla="*/ 31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6" h="432">
                    <a:moveTo>
                      <a:pt x="12" y="312"/>
                    </a:moveTo>
                    <a:lnTo>
                      <a:pt x="18" y="294"/>
                    </a:lnTo>
                    <a:lnTo>
                      <a:pt x="0" y="270"/>
                    </a:lnTo>
                    <a:lnTo>
                      <a:pt x="108" y="204"/>
                    </a:lnTo>
                    <a:lnTo>
                      <a:pt x="114" y="186"/>
                    </a:lnTo>
                    <a:lnTo>
                      <a:pt x="180" y="228"/>
                    </a:lnTo>
                    <a:lnTo>
                      <a:pt x="198" y="144"/>
                    </a:lnTo>
                    <a:lnTo>
                      <a:pt x="252" y="240"/>
                    </a:lnTo>
                    <a:lnTo>
                      <a:pt x="360" y="264"/>
                    </a:lnTo>
                    <a:lnTo>
                      <a:pt x="402" y="234"/>
                    </a:lnTo>
                    <a:lnTo>
                      <a:pt x="402" y="144"/>
                    </a:lnTo>
                    <a:lnTo>
                      <a:pt x="342" y="138"/>
                    </a:lnTo>
                    <a:lnTo>
                      <a:pt x="300" y="60"/>
                    </a:lnTo>
                    <a:lnTo>
                      <a:pt x="318" y="18"/>
                    </a:lnTo>
                    <a:lnTo>
                      <a:pt x="390" y="84"/>
                    </a:lnTo>
                    <a:lnTo>
                      <a:pt x="426" y="0"/>
                    </a:lnTo>
                    <a:lnTo>
                      <a:pt x="528" y="6"/>
                    </a:lnTo>
                    <a:lnTo>
                      <a:pt x="570" y="60"/>
                    </a:lnTo>
                    <a:lnTo>
                      <a:pt x="576" y="240"/>
                    </a:lnTo>
                    <a:lnTo>
                      <a:pt x="474" y="360"/>
                    </a:lnTo>
                    <a:lnTo>
                      <a:pt x="384" y="366"/>
                    </a:lnTo>
                    <a:lnTo>
                      <a:pt x="354" y="414"/>
                    </a:lnTo>
                    <a:lnTo>
                      <a:pt x="294" y="402"/>
                    </a:lnTo>
                    <a:lnTo>
                      <a:pt x="252" y="402"/>
                    </a:lnTo>
                    <a:lnTo>
                      <a:pt x="186" y="432"/>
                    </a:lnTo>
                    <a:lnTo>
                      <a:pt x="156" y="378"/>
                    </a:lnTo>
                    <a:lnTo>
                      <a:pt x="174" y="330"/>
                    </a:lnTo>
                    <a:lnTo>
                      <a:pt x="12" y="312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1" name="Freeform 39">
                <a:hlinkClick r:id="rId8" action="ppaction://hlinkfile" tooltip="Formosa"/>
              </p:cNvPr>
              <p:cNvSpPr>
                <a:spLocks/>
              </p:cNvSpPr>
              <p:nvPr/>
            </p:nvSpPr>
            <p:spPr bwMode="auto">
              <a:xfrm>
                <a:off x="1422" y="331"/>
                <a:ext cx="408" cy="427"/>
              </a:xfrm>
              <a:custGeom>
                <a:avLst/>
                <a:gdLst>
                  <a:gd name="T0" fmla="*/ 0 w 414"/>
                  <a:gd name="T1" fmla="*/ 168 h 438"/>
                  <a:gd name="T2" fmla="*/ 0 w 414"/>
                  <a:gd name="T3" fmla="*/ 0 h 438"/>
                  <a:gd name="T4" fmla="*/ 174 w 414"/>
                  <a:gd name="T5" fmla="*/ 162 h 438"/>
                  <a:gd name="T6" fmla="*/ 204 w 414"/>
                  <a:gd name="T7" fmla="*/ 156 h 438"/>
                  <a:gd name="T8" fmla="*/ 414 w 414"/>
                  <a:gd name="T9" fmla="*/ 306 h 438"/>
                  <a:gd name="T10" fmla="*/ 330 w 414"/>
                  <a:gd name="T11" fmla="*/ 438 h 438"/>
                  <a:gd name="T12" fmla="*/ 156 w 414"/>
                  <a:gd name="T13" fmla="*/ 276 h 438"/>
                  <a:gd name="T14" fmla="*/ 0 w 414"/>
                  <a:gd name="T15" fmla="*/ 16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38">
                    <a:moveTo>
                      <a:pt x="0" y="168"/>
                    </a:moveTo>
                    <a:lnTo>
                      <a:pt x="0" y="0"/>
                    </a:lnTo>
                    <a:lnTo>
                      <a:pt x="174" y="162"/>
                    </a:lnTo>
                    <a:lnTo>
                      <a:pt x="204" y="156"/>
                    </a:lnTo>
                    <a:lnTo>
                      <a:pt x="414" y="306"/>
                    </a:lnTo>
                    <a:lnTo>
                      <a:pt x="330" y="438"/>
                    </a:lnTo>
                    <a:lnTo>
                      <a:pt x="156" y="27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2" name="Freeform 40">
                <a:hlinkClick r:id="rId9" action="ppaction://hlinkfile" tooltip="Chaco"/>
              </p:cNvPr>
              <p:cNvSpPr>
                <a:spLocks/>
              </p:cNvSpPr>
              <p:nvPr/>
            </p:nvSpPr>
            <p:spPr bwMode="auto">
              <a:xfrm>
                <a:off x="1327" y="500"/>
                <a:ext cx="414" cy="369"/>
              </a:xfrm>
              <a:custGeom>
                <a:avLst/>
                <a:gdLst>
                  <a:gd name="T0" fmla="*/ 0 w 420"/>
                  <a:gd name="T1" fmla="*/ 132 h 378"/>
                  <a:gd name="T2" fmla="*/ 96 w 420"/>
                  <a:gd name="T3" fmla="*/ 0 h 378"/>
                  <a:gd name="T4" fmla="*/ 420 w 420"/>
                  <a:gd name="T5" fmla="*/ 270 h 378"/>
                  <a:gd name="T6" fmla="*/ 378 w 420"/>
                  <a:gd name="T7" fmla="*/ 372 h 378"/>
                  <a:gd name="T8" fmla="*/ 138 w 420"/>
                  <a:gd name="T9" fmla="*/ 378 h 378"/>
                  <a:gd name="T10" fmla="*/ 144 w 420"/>
                  <a:gd name="T11" fmla="*/ 138 h 378"/>
                  <a:gd name="T12" fmla="*/ 0 w 420"/>
                  <a:gd name="T13" fmla="*/ 132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378">
                    <a:moveTo>
                      <a:pt x="0" y="132"/>
                    </a:moveTo>
                    <a:lnTo>
                      <a:pt x="96" y="0"/>
                    </a:lnTo>
                    <a:lnTo>
                      <a:pt x="420" y="270"/>
                    </a:lnTo>
                    <a:lnTo>
                      <a:pt x="378" y="372"/>
                    </a:lnTo>
                    <a:lnTo>
                      <a:pt x="138" y="378"/>
                    </a:lnTo>
                    <a:lnTo>
                      <a:pt x="144" y="138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3" name="Freeform 41">
                <a:hlinkClick r:id="rId10" action="ppaction://hlinkfile" tooltip="Tucumán"/>
              </p:cNvPr>
              <p:cNvSpPr>
                <a:spLocks/>
              </p:cNvSpPr>
              <p:nvPr/>
            </p:nvSpPr>
            <p:spPr bwMode="auto">
              <a:xfrm>
                <a:off x="1055" y="670"/>
                <a:ext cx="154" cy="199"/>
              </a:xfrm>
              <a:custGeom>
                <a:avLst/>
                <a:gdLst>
                  <a:gd name="T0" fmla="*/ 0 w 156"/>
                  <a:gd name="T1" fmla="*/ 24 h 204"/>
                  <a:gd name="T2" fmla="*/ 60 w 156"/>
                  <a:gd name="T3" fmla="*/ 0 h 204"/>
                  <a:gd name="T4" fmla="*/ 150 w 156"/>
                  <a:gd name="T5" fmla="*/ 12 h 204"/>
                  <a:gd name="T6" fmla="*/ 156 w 156"/>
                  <a:gd name="T7" fmla="*/ 60 h 204"/>
                  <a:gd name="T8" fmla="*/ 102 w 156"/>
                  <a:gd name="T9" fmla="*/ 180 h 204"/>
                  <a:gd name="T10" fmla="*/ 54 w 156"/>
                  <a:gd name="T11" fmla="*/ 204 h 204"/>
                  <a:gd name="T12" fmla="*/ 12 w 156"/>
                  <a:gd name="T13" fmla="*/ 114 h 204"/>
                  <a:gd name="T14" fmla="*/ 36 w 156"/>
                  <a:gd name="T15" fmla="*/ 72 h 204"/>
                  <a:gd name="T16" fmla="*/ 0 w 156"/>
                  <a:gd name="T17" fmla="*/ 48 h 204"/>
                  <a:gd name="T18" fmla="*/ 0 w 156"/>
                  <a:gd name="T19" fmla="*/ 2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204">
                    <a:moveTo>
                      <a:pt x="0" y="24"/>
                    </a:moveTo>
                    <a:lnTo>
                      <a:pt x="60" y="0"/>
                    </a:lnTo>
                    <a:lnTo>
                      <a:pt x="150" y="12"/>
                    </a:lnTo>
                    <a:lnTo>
                      <a:pt x="156" y="60"/>
                    </a:lnTo>
                    <a:lnTo>
                      <a:pt x="102" y="180"/>
                    </a:lnTo>
                    <a:lnTo>
                      <a:pt x="54" y="204"/>
                    </a:lnTo>
                    <a:lnTo>
                      <a:pt x="12" y="114"/>
                    </a:lnTo>
                    <a:lnTo>
                      <a:pt x="36" y="72"/>
                    </a:lnTo>
                    <a:lnTo>
                      <a:pt x="0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4" name="Freeform 42">
                <a:hlinkClick r:id="rId11" action="ppaction://hlinkfile" tooltip="Catamarca"/>
              </p:cNvPr>
              <p:cNvSpPr>
                <a:spLocks/>
              </p:cNvSpPr>
              <p:nvPr/>
            </p:nvSpPr>
            <p:spPr bwMode="auto">
              <a:xfrm>
                <a:off x="813" y="582"/>
                <a:ext cx="355" cy="474"/>
              </a:xfrm>
              <a:custGeom>
                <a:avLst/>
                <a:gdLst>
                  <a:gd name="T0" fmla="*/ 42 w 360"/>
                  <a:gd name="T1" fmla="*/ 0 h 486"/>
                  <a:gd name="T2" fmla="*/ 198 w 360"/>
                  <a:gd name="T3" fmla="*/ 18 h 486"/>
                  <a:gd name="T4" fmla="*/ 180 w 360"/>
                  <a:gd name="T5" fmla="*/ 60 h 486"/>
                  <a:gd name="T6" fmla="*/ 216 w 360"/>
                  <a:gd name="T7" fmla="*/ 120 h 486"/>
                  <a:gd name="T8" fmla="*/ 246 w 360"/>
                  <a:gd name="T9" fmla="*/ 120 h 486"/>
                  <a:gd name="T10" fmla="*/ 246 w 360"/>
                  <a:gd name="T11" fmla="*/ 150 h 486"/>
                  <a:gd name="T12" fmla="*/ 276 w 360"/>
                  <a:gd name="T13" fmla="*/ 162 h 486"/>
                  <a:gd name="T14" fmla="*/ 240 w 360"/>
                  <a:gd name="T15" fmla="*/ 204 h 486"/>
                  <a:gd name="T16" fmla="*/ 294 w 360"/>
                  <a:gd name="T17" fmla="*/ 294 h 486"/>
                  <a:gd name="T18" fmla="*/ 336 w 360"/>
                  <a:gd name="T19" fmla="*/ 288 h 486"/>
                  <a:gd name="T20" fmla="*/ 330 w 360"/>
                  <a:gd name="T21" fmla="*/ 348 h 486"/>
                  <a:gd name="T22" fmla="*/ 360 w 360"/>
                  <a:gd name="T23" fmla="*/ 462 h 486"/>
                  <a:gd name="T24" fmla="*/ 324 w 360"/>
                  <a:gd name="T25" fmla="*/ 486 h 486"/>
                  <a:gd name="T26" fmla="*/ 294 w 360"/>
                  <a:gd name="T27" fmla="*/ 402 h 486"/>
                  <a:gd name="T28" fmla="*/ 240 w 360"/>
                  <a:gd name="T29" fmla="*/ 360 h 486"/>
                  <a:gd name="T30" fmla="*/ 216 w 360"/>
                  <a:gd name="T31" fmla="*/ 306 h 486"/>
                  <a:gd name="T32" fmla="*/ 168 w 360"/>
                  <a:gd name="T33" fmla="*/ 300 h 486"/>
                  <a:gd name="T34" fmla="*/ 102 w 360"/>
                  <a:gd name="T35" fmla="*/ 306 h 486"/>
                  <a:gd name="T36" fmla="*/ 48 w 360"/>
                  <a:gd name="T37" fmla="*/ 252 h 486"/>
                  <a:gd name="T38" fmla="*/ 0 w 360"/>
                  <a:gd name="T39" fmla="*/ 252 h 486"/>
                  <a:gd name="T40" fmla="*/ 12 w 360"/>
                  <a:gd name="T41" fmla="*/ 204 h 486"/>
                  <a:gd name="T42" fmla="*/ 66 w 360"/>
                  <a:gd name="T43" fmla="*/ 186 h 486"/>
                  <a:gd name="T44" fmla="*/ 36 w 360"/>
                  <a:gd name="T45" fmla="*/ 120 h 486"/>
                  <a:gd name="T46" fmla="*/ 60 w 360"/>
                  <a:gd name="T47" fmla="*/ 102 h 486"/>
                  <a:gd name="T48" fmla="*/ 42 w 360"/>
                  <a:gd name="T4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0" h="486">
                    <a:moveTo>
                      <a:pt x="42" y="0"/>
                    </a:moveTo>
                    <a:lnTo>
                      <a:pt x="198" y="18"/>
                    </a:lnTo>
                    <a:lnTo>
                      <a:pt x="180" y="60"/>
                    </a:lnTo>
                    <a:lnTo>
                      <a:pt x="216" y="120"/>
                    </a:lnTo>
                    <a:lnTo>
                      <a:pt x="246" y="120"/>
                    </a:lnTo>
                    <a:lnTo>
                      <a:pt x="246" y="150"/>
                    </a:lnTo>
                    <a:lnTo>
                      <a:pt x="276" y="162"/>
                    </a:lnTo>
                    <a:lnTo>
                      <a:pt x="240" y="204"/>
                    </a:lnTo>
                    <a:lnTo>
                      <a:pt x="294" y="294"/>
                    </a:lnTo>
                    <a:lnTo>
                      <a:pt x="336" y="288"/>
                    </a:lnTo>
                    <a:lnTo>
                      <a:pt x="330" y="348"/>
                    </a:lnTo>
                    <a:lnTo>
                      <a:pt x="360" y="462"/>
                    </a:lnTo>
                    <a:lnTo>
                      <a:pt x="324" y="486"/>
                    </a:lnTo>
                    <a:lnTo>
                      <a:pt x="294" y="402"/>
                    </a:lnTo>
                    <a:lnTo>
                      <a:pt x="240" y="360"/>
                    </a:lnTo>
                    <a:lnTo>
                      <a:pt x="216" y="306"/>
                    </a:lnTo>
                    <a:lnTo>
                      <a:pt x="168" y="300"/>
                    </a:lnTo>
                    <a:lnTo>
                      <a:pt x="102" y="306"/>
                    </a:lnTo>
                    <a:lnTo>
                      <a:pt x="48" y="252"/>
                    </a:lnTo>
                    <a:lnTo>
                      <a:pt x="0" y="252"/>
                    </a:lnTo>
                    <a:lnTo>
                      <a:pt x="12" y="204"/>
                    </a:lnTo>
                    <a:lnTo>
                      <a:pt x="66" y="186"/>
                    </a:lnTo>
                    <a:lnTo>
                      <a:pt x="36" y="120"/>
                    </a:lnTo>
                    <a:lnTo>
                      <a:pt x="60" y="10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5" name="Freeform 43">
                <a:hlinkClick r:id="rId12" action="ppaction://hlinkfile" tooltip="Santiago del Estero"/>
              </p:cNvPr>
              <p:cNvSpPr>
                <a:spLocks/>
              </p:cNvSpPr>
              <p:nvPr/>
            </p:nvSpPr>
            <p:spPr bwMode="auto">
              <a:xfrm>
                <a:off x="1150" y="635"/>
                <a:ext cx="313" cy="456"/>
              </a:xfrm>
              <a:custGeom>
                <a:avLst/>
                <a:gdLst>
                  <a:gd name="T0" fmla="*/ 18 w 318"/>
                  <a:gd name="T1" fmla="*/ 378 h 468"/>
                  <a:gd name="T2" fmla="*/ 0 w 318"/>
                  <a:gd name="T3" fmla="*/ 294 h 468"/>
                  <a:gd name="T4" fmla="*/ 0 w 318"/>
                  <a:gd name="T5" fmla="*/ 228 h 468"/>
                  <a:gd name="T6" fmla="*/ 66 w 318"/>
                  <a:gd name="T7" fmla="*/ 96 h 468"/>
                  <a:gd name="T8" fmla="*/ 60 w 318"/>
                  <a:gd name="T9" fmla="*/ 42 h 468"/>
                  <a:gd name="T10" fmla="*/ 78 w 318"/>
                  <a:gd name="T11" fmla="*/ 6 h 468"/>
                  <a:gd name="T12" fmla="*/ 318 w 318"/>
                  <a:gd name="T13" fmla="*/ 0 h 468"/>
                  <a:gd name="T14" fmla="*/ 312 w 318"/>
                  <a:gd name="T15" fmla="*/ 240 h 468"/>
                  <a:gd name="T16" fmla="*/ 264 w 318"/>
                  <a:gd name="T17" fmla="*/ 468 h 468"/>
                  <a:gd name="T18" fmla="*/ 228 w 318"/>
                  <a:gd name="T19" fmla="*/ 462 h 468"/>
                  <a:gd name="T20" fmla="*/ 210 w 318"/>
                  <a:gd name="T21" fmla="*/ 408 h 468"/>
                  <a:gd name="T22" fmla="*/ 72 w 318"/>
                  <a:gd name="T23" fmla="*/ 372 h 468"/>
                  <a:gd name="T24" fmla="*/ 18 w 318"/>
                  <a:gd name="T25" fmla="*/ 37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468">
                    <a:moveTo>
                      <a:pt x="18" y="378"/>
                    </a:moveTo>
                    <a:lnTo>
                      <a:pt x="0" y="294"/>
                    </a:lnTo>
                    <a:lnTo>
                      <a:pt x="0" y="228"/>
                    </a:lnTo>
                    <a:lnTo>
                      <a:pt x="66" y="96"/>
                    </a:lnTo>
                    <a:lnTo>
                      <a:pt x="60" y="42"/>
                    </a:lnTo>
                    <a:lnTo>
                      <a:pt x="78" y="6"/>
                    </a:lnTo>
                    <a:lnTo>
                      <a:pt x="318" y="0"/>
                    </a:lnTo>
                    <a:lnTo>
                      <a:pt x="312" y="240"/>
                    </a:lnTo>
                    <a:lnTo>
                      <a:pt x="264" y="468"/>
                    </a:lnTo>
                    <a:lnTo>
                      <a:pt x="228" y="462"/>
                    </a:lnTo>
                    <a:lnTo>
                      <a:pt x="210" y="408"/>
                    </a:lnTo>
                    <a:lnTo>
                      <a:pt x="72" y="372"/>
                    </a:lnTo>
                    <a:lnTo>
                      <a:pt x="18" y="378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6" name="Freeform 44">
                <a:hlinkClick r:id="rId13" action="ppaction://hlinkfile" tooltip="La Rioja"/>
              </p:cNvPr>
              <p:cNvSpPr>
                <a:spLocks/>
              </p:cNvSpPr>
              <p:nvPr/>
            </p:nvSpPr>
            <p:spPr bwMode="auto">
              <a:xfrm>
                <a:off x="772" y="834"/>
                <a:ext cx="354" cy="409"/>
              </a:xfrm>
              <a:custGeom>
                <a:avLst/>
                <a:gdLst>
                  <a:gd name="T0" fmla="*/ 0 w 360"/>
                  <a:gd name="T1" fmla="*/ 66 h 420"/>
                  <a:gd name="T2" fmla="*/ 42 w 360"/>
                  <a:gd name="T3" fmla="*/ 0 h 420"/>
                  <a:gd name="T4" fmla="*/ 84 w 360"/>
                  <a:gd name="T5" fmla="*/ 0 h 420"/>
                  <a:gd name="T6" fmla="*/ 144 w 360"/>
                  <a:gd name="T7" fmla="*/ 54 h 420"/>
                  <a:gd name="T8" fmla="*/ 234 w 360"/>
                  <a:gd name="T9" fmla="*/ 42 h 420"/>
                  <a:gd name="T10" fmla="*/ 282 w 360"/>
                  <a:gd name="T11" fmla="*/ 108 h 420"/>
                  <a:gd name="T12" fmla="*/ 342 w 360"/>
                  <a:gd name="T13" fmla="*/ 156 h 420"/>
                  <a:gd name="T14" fmla="*/ 360 w 360"/>
                  <a:gd name="T15" fmla="*/ 234 h 420"/>
                  <a:gd name="T16" fmla="*/ 330 w 360"/>
                  <a:gd name="T17" fmla="*/ 312 h 420"/>
                  <a:gd name="T18" fmla="*/ 330 w 360"/>
                  <a:gd name="T19" fmla="*/ 396 h 420"/>
                  <a:gd name="T20" fmla="*/ 258 w 360"/>
                  <a:gd name="T21" fmla="*/ 420 h 420"/>
                  <a:gd name="T22" fmla="*/ 210 w 360"/>
                  <a:gd name="T23" fmla="*/ 366 h 420"/>
                  <a:gd name="T24" fmla="*/ 210 w 360"/>
                  <a:gd name="T25" fmla="*/ 306 h 420"/>
                  <a:gd name="T26" fmla="*/ 96 w 360"/>
                  <a:gd name="T27" fmla="*/ 192 h 420"/>
                  <a:gd name="T28" fmla="*/ 42 w 360"/>
                  <a:gd name="T29" fmla="*/ 186 h 420"/>
                  <a:gd name="T30" fmla="*/ 48 w 360"/>
                  <a:gd name="T31" fmla="*/ 126 h 420"/>
                  <a:gd name="T32" fmla="*/ 0 w 360"/>
                  <a:gd name="T33" fmla="*/ 66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0" h="420">
                    <a:moveTo>
                      <a:pt x="0" y="66"/>
                    </a:moveTo>
                    <a:lnTo>
                      <a:pt x="42" y="0"/>
                    </a:lnTo>
                    <a:lnTo>
                      <a:pt x="84" y="0"/>
                    </a:lnTo>
                    <a:lnTo>
                      <a:pt x="144" y="54"/>
                    </a:lnTo>
                    <a:lnTo>
                      <a:pt x="234" y="42"/>
                    </a:lnTo>
                    <a:lnTo>
                      <a:pt x="282" y="108"/>
                    </a:lnTo>
                    <a:lnTo>
                      <a:pt x="342" y="156"/>
                    </a:lnTo>
                    <a:lnTo>
                      <a:pt x="360" y="234"/>
                    </a:lnTo>
                    <a:lnTo>
                      <a:pt x="330" y="312"/>
                    </a:lnTo>
                    <a:lnTo>
                      <a:pt x="330" y="396"/>
                    </a:lnTo>
                    <a:lnTo>
                      <a:pt x="258" y="420"/>
                    </a:lnTo>
                    <a:lnTo>
                      <a:pt x="210" y="366"/>
                    </a:lnTo>
                    <a:lnTo>
                      <a:pt x="210" y="306"/>
                    </a:lnTo>
                    <a:lnTo>
                      <a:pt x="96" y="192"/>
                    </a:lnTo>
                    <a:lnTo>
                      <a:pt x="42" y="186"/>
                    </a:lnTo>
                    <a:lnTo>
                      <a:pt x="48" y="12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7" name="Freeform 45">
                <a:hlinkClick r:id="rId14" action="ppaction://hlinkfile" tooltip="San Juan"/>
              </p:cNvPr>
              <p:cNvSpPr>
                <a:spLocks/>
              </p:cNvSpPr>
              <p:nvPr/>
            </p:nvSpPr>
            <p:spPr bwMode="auto">
              <a:xfrm>
                <a:off x="695" y="904"/>
                <a:ext cx="319" cy="391"/>
              </a:xfrm>
              <a:custGeom>
                <a:avLst/>
                <a:gdLst>
                  <a:gd name="T0" fmla="*/ 72 w 324"/>
                  <a:gd name="T1" fmla="*/ 0 h 402"/>
                  <a:gd name="T2" fmla="*/ 120 w 324"/>
                  <a:gd name="T3" fmla="*/ 54 h 402"/>
                  <a:gd name="T4" fmla="*/ 114 w 324"/>
                  <a:gd name="T5" fmla="*/ 114 h 402"/>
                  <a:gd name="T6" fmla="*/ 174 w 324"/>
                  <a:gd name="T7" fmla="*/ 126 h 402"/>
                  <a:gd name="T8" fmla="*/ 282 w 324"/>
                  <a:gd name="T9" fmla="*/ 234 h 402"/>
                  <a:gd name="T10" fmla="*/ 282 w 324"/>
                  <a:gd name="T11" fmla="*/ 300 h 402"/>
                  <a:gd name="T12" fmla="*/ 324 w 324"/>
                  <a:gd name="T13" fmla="*/ 342 h 402"/>
                  <a:gd name="T14" fmla="*/ 270 w 324"/>
                  <a:gd name="T15" fmla="*/ 336 h 402"/>
                  <a:gd name="T16" fmla="*/ 270 w 324"/>
                  <a:gd name="T17" fmla="*/ 378 h 402"/>
                  <a:gd name="T18" fmla="*/ 228 w 324"/>
                  <a:gd name="T19" fmla="*/ 378 h 402"/>
                  <a:gd name="T20" fmla="*/ 210 w 324"/>
                  <a:gd name="T21" fmla="*/ 360 h 402"/>
                  <a:gd name="T22" fmla="*/ 180 w 324"/>
                  <a:gd name="T23" fmla="*/ 360 h 402"/>
                  <a:gd name="T24" fmla="*/ 150 w 324"/>
                  <a:gd name="T25" fmla="*/ 384 h 402"/>
                  <a:gd name="T26" fmla="*/ 114 w 324"/>
                  <a:gd name="T27" fmla="*/ 354 h 402"/>
                  <a:gd name="T28" fmla="*/ 78 w 324"/>
                  <a:gd name="T29" fmla="*/ 366 h 402"/>
                  <a:gd name="T30" fmla="*/ 78 w 324"/>
                  <a:gd name="T31" fmla="*/ 402 h 402"/>
                  <a:gd name="T32" fmla="*/ 42 w 324"/>
                  <a:gd name="T33" fmla="*/ 402 h 402"/>
                  <a:gd name="T34" fmla="*/ 30 w 324"/>
                  <a:gd name="T35" fmla="*/ 360 h 402"/>
                  <a:gd name="T36" fmla="*/ 30 w 324"/>
                  <a:gd name="T37" fmla="*/ 342 h 402"/>
                  <a:gd name="T38" fmla="*/ 0 w 324"/>
                  <a:gd name="T39" fmla="*/ 288 h 402"/>
                  <a:gd name="T40" fmla="*/ 24 w 324"/>
                  <a:gd name="T41" fmla="*/ 264 h 402"/>
                  <a:gd name="T42" fmla="*/ 24 w 324"/>
                  <a:gd name="T43" fmla="*/ 216 h 402"/>
                  <a:gd name="T44" fmla="*/ 60 w 324"/>
                  <a:gd name="T45" fmla="*/ 186 h 402"/>
                  <a:gd name="T46" fmla="*/ 48 w 324"/>
                  <a:gd name="T47" fmla="*/ 150 h 402"/>
                  <a:gd name="T48" fmla="*/ 36 w 324"/>
                  <a:gd name="T49" fmla="*/ 90 h 402"/>
                  <a:gd name="T50" fmla="*/ 54 w 324"/>
                  <a:gd name="T51" fmla="*/ 84 h 402"/>
                  <a:gd name="T52" fmla="*/ 72 w 324"/>
                  <a:gd name="T5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4" h="402">
                    <a:moveTo>
                      <a:pt x="72" y="0"/>
                    </a:moveTo>
                    <a:lnTo>
                      <a:pt x="120" y="54"/>
                    </a:lnTo>
                    <a:lnTo>
                      <a:pt x="114" y="114"/>
                    </a:lnTo>
                    <a:lnTo>
                      <a:pt x="174" y="126"/>
                    </a:lnTo>
                    <a:lnTo>
                      <a:pt x="282" y="234"/>
                    </a:lnTo>
                    <a:lnTo>
                      <a:pt x="282" y="300"/>
                    </a:lnTo>
                    <a:lnTo>
                      <a:pt x="324" y="342"/>
                    </a:lnTo>
                    <a:lnTo>
                      <a:pt x="270" y="336"/>
                    </a:lnTo>
                    <a:lnTo>
                      <a:pt x="270" y="378"/>
                    </a:lnTo>
                    <a:lnTo>
                      <a:pt x="228" y="378"/>
                    </a:lnTo>
                    <a:lnTo>
                      <a:pt x="210" y="360"/>
                    </a:lnTo>
                    <a:lnTo>
                      <a:pt x="180" y="360"/>
                    </a:lnTo>
                    <a:lnTo>
                      <a:pt x="150" y="384"/>
                    </a:lnTo>
                    <a:lnTo>
                      <a:pt x="114" y="354"/>
                    </a:lnTo>
                    <a:lnTo>
                      <a:pt x="78" y="366"/>
                    </a:lnTo>
                    <a:lnTo>
                      <a:pt x="78" y="402"/>
                    </a:lnTo>
                    <a:lnTo>
                      <a:pt x="42" y="402"/>
                    </a:lnTo>
                    <a:lnTo>
                      <a:pt x="30" y="360"/>
                    </a:lnTo>
                    <a:lnTo>
                      <a:pt x="30" y="342"/>
                    </a:lnTo>
                    <a:lnTo>
                      <a:pt x="0" y="288"/>
                    </a:lnTo>
                    <a:lnTo>
                      <a:pt x="24" y="264"/>
                    </a:lnTo>
                    <a:lnTo>
                      <a:pt x="24" y="216"/>
                    </a:lnTo>
                    <a:lnTo>
                      <a:pt x="60" y="186"/>
                    </a:lnTo>
                    <a:lnTo>
                      <a:pt x="48" y="150"/>
                    </a:lnTo>
                    <a:lnTo>
                      <a:pt x="36" y="90"/>
                    </a:lnTo>
                    <a:lnTo>
                      <a:pt x="54" y="8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8" name="Freeform 46">
                <a:hlinkClick r:id="rId15" action="ppaction://hlinkfile" tooltip="San Luis"/>
              </p:cNvPr>
              <p:cNvSpPr>
                <a:spLocks/>
              </p:cNvSpPr>
              <p:nvPr/>
            </p:nvSpPr>
            <p:spPr bwMode="auto">
              <a:xfrm>
                <a:off x="961" y="1225"/>
                <a:ext cx="207" cy="403"/>
              </a:xfrm>
              <a:custGeom>
                <a:avLst/>
                <a:gdLst>
                  <a:gd name="T0" fmla="*/ 6 w 210"/>
                  <a:gd name="T1" fmla="*/ 12 h 414"/>
                  <a:gd name="T2" fmla="*/ 72 w 210"/>
                  <a:gd name="T3" fmla="*/ 24 h 414"/>
                  <a:gd name="T4" fmla="*/ 144 w 210"/>
                  <a:gd name="T5" fmla="*/ 0 h 414"/>
                  <a:gd name="T6" fmla="*/ 186 w 210"/>
                  <a:gd name="T7" fmla="*/ 42 h 414"/>
                  <a:gd name="T8" fmla="*/ 210 w 210"/>
                  <a:gd name="T9" fmla="*/ 42 h 414"/>
                  <a:gd name="T10" fmla="*/ 198 w 210"/>
                  <a:gd name="T11" fmla="*/ 132 h 414"/>
                  <a:gd name="T12" fmla="*/ 192 w 210"/>
                  <a:gd name="T13" fmla="*/ 414 h 414"/>
                  <a:gd name="T14" fmla="*/ 72 w 210"/>
                  <a:gd name="T15" fmla="*/ 408 h 414"/>
                  <a:gd name="T16" fmla="*/ 90 w 210"/>
                  <a:gd name="T17" fmla="*/ 306 h 414"/>
                  <a:gd name="T18" fmla="*/ 54 w 210"/>
                  <a:gd name="T19" fmla="*/ 252 h 414"/>
                  <a:gd name="T20" fmla="*/ 60 w 210"/>
                  <a:gd name="T21" fmla="*/ 216 h 414"/>
                  <a:gd name="T22" fmla="*/ 24 w 210"/>
                  <a:gd name="T23" fmla="*/ 150 h 414"/>
                  <a:gd name="T24" fmla="*/ 24 w 210"/>
                  <a:gd name="T25" fmla="*/ 84 h 414"/>
                  <a:gd name="T26" fmla="*/ 0 w 210"/>
                  <a:gd name="T27" fmla="*/ 54 h 414"/>
                  <a:gd name="T28" fmla="*/ 6 w 210"/>
                  <a:gd name="T29" fmla="*/ 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414">
                    <a:moveTo>
                      <a:pt x="6" y="12"/>
                    </a:moveTo>
                    <a:lnTo>
                      <a:pt x="72" y="24"/>
                    </a:lnTo>
                    <a:lnTo>
                      <a:pt x="144" y="0"/>
                    </a:lnTo>
                    <a:lnTo>
                      <a:pt x="186" y="42"/>
                    </a:lnTo>
                    <a:lnTo>
                      <a:pt x="210" y="42"/>
                    </a:lnTo>
                    <a:lnTo>
                      <a:pt x="198" y="132"/>
                    </a:lnTo>
                    <a:lnTo>
                      <a:pt x="192" y="414"/>
                    </a:lnTo>
                    <a:lnTo>
                      <a:pt x="72" y="408"/>
                    </a:lnTo>
                    <a:lnTo>
                      <a:pt x="90" y="306"/>
                    </a:lnTo>
                    <a:lnTo>
                      <a:pt x="54" y="252"/>
                    </a:lnTo>
                    <a:lnTo>
                      <a:pt x="60" y="216"/>
                    </a:lnTo>
                    <a:lnTo>
                      <a:pt x="24" y="150"/>
                    </a:lnTo>
                    <a:lnTo>
                      <a:pt x="24" y="84"/>
                    </a:lnTo>
                    <a:lnTo>
                      <a:pt x="0" y="54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89" name="Freeform 47">
                <a:hlinkClick r:id="rId16" action="ppaction://hlinkfile" tooltip="Córdoba"/>
              </p:cNvPr>
              <p:cNvSpPr>
                <a:spLocks/>
              </p:cNvSpPr>
              <p:nvPr/>
            </p:nvSpPr>
            <p:spPr bwMode="auto">
              <a:xfrm>
                <a:off x="1103" y="1003"/>
                <a:ext cx="331" cy="526"/>
              </a:xfrm>
              <a:custGeom>
                <a:avLst/>
                <a:gdLst>
                  <a:gd name="T0" fmla="*/ 0 w 336"/>
                  <a:gd name="T1" fmla="*/ 222 h 540"/>
                  <a:gd name="T2" fmla="*/ 0 w 336"/>
                  <a:gd name="T3" fmla="*/ 138 h 540"/>
                  <a:gd name="T4" fmla="*/ 30 w 336"/>
                  <a:gd name="T5" fmla="*/ 66 h 540"/>
                  <a:gd name="T6" fmla="*/ 66 w 336"/>
                  <a:gd name="T7" fmla="*/ 30 h 540"/>
                  <a:gd name="T8" fmla="*/ 72 w 336"/>
                  <a:gd name="T9" fmla="*/ 12 h 540"/>
                  <a:gd name="T10" fmla="*/ 90 w 336"/>
                  <a:gd name="T11" fmla="*/ 0 h 540"/>
                  <a:gd name="T12" fmla="*/ 246 w 336"/>
                  <a:gd name="T13" fmla="*/ 36 h 540"/>
                  <a:gd name="T14" fmla="*/ 282 w 336"/>
                  <a:gd name="T15" fmla="*/ 84 h 540"/>
                  <a:gd name="T16" fmla="*/ 312 w 336"/>
                  <a:gd name="T17" fmla="*/ 96 h 540"/>
                  <a:gd name="T18" fmla="*/ 336 w 336"/>
                  <a:gd name="T19" fmla="*/ 126 h 540"/>
                  <a:gd name="T20" fmla="*/ 306 w 336"/>
                  <a:gd name="T21" fmla="*/ 222 h 540"/>
                  <a:gd name="T22" fmla="*/ 306 w 336"/>
                  <a:gd name="T23" fmla="*/ 258 h 540"/>
                  <a:gd name="T24" fmla="*/ 336 w 336"/>
                  <a:gd name="T25" fmla="*/ 342 h 540"/>
                  <a:gd name="T26" fmla="*/ 240 w 336"/>
                  <a:gd name="T27" fmla="*/ 480 h 540"/>
                  <a:gd name="T28" fmla="*/ 204 w 336"/>
                  <a:gd name="T29" fmla="*/ 486 h 540"/>
                  <a:gd name="T30" fmla="*/ 198 w 336"/>
                  <a:gd name="T31" fmla="*/ 540 h 540"/>
                  <a:gd name="T32" fmla="*/ 54 w 336"/>
                  <a:gd name="T33" fmla="*/ 534 h 540"/>
                  <a:gd name="T34" fmla="*/ 72 w 336"/>
                  <a:gd name="T35" fmla="*/ 276 h 540"/>
                  <a:gd name="T36" fmla="*/ 48 w 336"/>
                  <a:gd name="T37" fmla="*/ 264 h 540"/>
                  <a:gd name="T38" fmla="*/ 0 w 336"/>
                  <a:gd name="T39" fmla="*/ 222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6" h="540">
                    <a:moveTo>
                      <a:pt x="0" y="222"/>
                    </a:moveTo>
                    <a:lnTo>
                      <a:pt x="0" y="138"/>
                    </a:lnTo>
                    <a:lnTo>
                      <a:pt x="30" y="66"/>
                    </a:lnTo>
                    <a:lnTo>
                      <a:pt x="66" y="30"/>
                    </a:lnTo>
                    <a:lnTo>
                      <a:pt x="72" y="12"/>
                    </a:lnTo>
                    <a:lnTo>
                      <a:pt x="90" y="0"/>
                    </a:lnTo>
                    <a:lnTo>
                      <a:pt x="246" y="36"/>
                    </a:lnTo>
                    <a:lnTo>
                      <a:pt x="282" y="84"/>
                    </a:lnTo>
                    <a:lnTo>
                      <a:pt x="312" y="96"/>
                    </a:lnTo>
                    <a:lnTo>
                      <a:pt x="336" y="126"/>
                    </a:lnTo>
                    <a:lnTo>
                      <a:pt x="306" y="222"/>
                    </a:lnTo>
                    <a:lnTo>
                      <a:pt x="306" y="258"/>
                    </a:lnTo>
                    <a:lnTo>
                      <a:pt x="336" y="342"/>
                    </a:lnTo>
                    <a:lnTo>
                      <a:pt x="240" y="480"/>
                    </a:lnTo>
                    <a:lnTo>
                      <a:pt x="204" y="486"/>
                    </a:lnTo>
                    <a:lnTo>
                      <a:pt x="198" y="540"/>
                    </a:lnTo>
                    <a:lnTo>
                      <a:pt x="54" y="534"/>
                    </a:lnTo>
                    <a:lnTo>
                      <a:pt x="72" y="276"/>
                    </a:lnTo>
                    <a:lnTo>
                      <a:pt x="48" y="264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0" name="Freeform 48">
                <a:hlinkClick r:id="rId17" action="ppaction://hlinkfile" tooltip="Santa Fe"/>
              </p:cNvPr>
              <p:cNvSpPr>
                <a:spLocks/>
              </p:cNvSpPr>
              <p:nvPr/>
            </p:nvSpPr>
            <p:spPr bwMode="auto">
              <a:xfrm>
                <a:off x="1351" y="869"/>
                <a:ext cx="343" cy="602"/>
              </a:xfrm>
              <a:custGeom>
                <a:avLst/>
                <a:gdLst>
                  <a:gd name="T0" fmla="*/ 0 w 348"/>
                  <a:gd name="T1" fmla="*/ 618 h 618"/>
                  <a:gd name="T2" fmla="*/ 90 w 348"/>
                  <a:gd name="T3" fmla="*/ 492 h 618"/>
                  <a:gd name="T4" fmla="*/ 60 w 348"/>
                  <a:gd name="T5" fmla="*/ 396 h 618"/>
                  <a:gd name="T6" fmla="*/ 60 w 348"/>
                  <a:gd name="T7" fmla="*/ 378 h 618"/>
                  <a:gd name="T8" fmla="*/ 90 w 348"/>
                  <a:gd name="T9" fmla="*/ 264 h 618"/>
                  <a:gd name="T10" fmla="*/ 72 w 348"/>
                  <a:gd name="T11" fmla="*/ 234 h 618"/>
                  <a:gd name="T12" fmla="*/ 114 w 348"/>
                  <a:gd name="T13" fmla="*/ 12 h 618"/>
                  <a:gd name="T14" fmla="*/ 348 w 348"/>
                  <a:gd name="T15" fmla="*/ 0 h 618"/>
                  <a:gd name="T16" fmla="*/ 324 w 348"/>
                  <a:gd name="T17" fmla="*/ 90 h 618"/>
                  <a:gd name="T18" fmla="*/ 276 w 348"/>
                  <a:gd name="T19" fmla="*/ 138 h 618"/>
                  <a:gd name="T20" fmla="*/ 270 w 348"/>
                  <a:gd name="T21" fmla="*/ 228 h 618"/>
                  <a:gd name="T22" fmla="*/ 270 w 348"/>
                  <a:gd name="T23" fmla="*/ 264 h 618"/>
                  <a:gd name="T24" fmla="*/ 174 w 348"/>
                  <a:gd name="T25" fmla="*/ 360 h 618"/>
                  <a:gd name="T26" fmla="*/ 162 w 348"/>
                  <a:gd name="T27" fmla="*/ 444 h 618"/>
                  <a:gd name="T28" fmla="*/ 210 w 348"/>
                  <a:gd name="T29" fmla="*/ 516 h 618"/>
                  <a:gd name="T30" fmla="*/ 186 w 348"/>
                  <a:gd name="T31" fmla="*/ 552 h 618"/>
                  <a:gd name="T32" fmla="*/ 162 w 348"/>
                  <a:gd name="T33" fmla="*/ 540 h 618"/>
                  <a:gd name="T34" fmla="*/ 90 w 348"/>
                  <a:gd name="T35" fmla="*/ 618 h 618"/>
                  <a:gd name="T36" fmla="*/ 0 w 348"/>
                  <a:gd name="T37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8" h="618">
                    <a:moveTo>
                      <a:pt x="0" y="618"/>
                    </a:moveTo>
                    <a:lnTo>
                      <a:pt x="90" y="492"/>
                    </a:lnTo>
                    <a:lnTo>
                      <a:pt x="60" y="396"/>
                    </a:lnTo>
                    <a:lnTo>
                      <a:pt x="60" y="378"/>
                    </a:lnTo>
                    <a:lnTo>
                      <a:pt x="90" y="264"/>
                    </a:lnTo>
                    <a:lnTo>
                      <a:pt x="72" y="234"/>
                    </a:lnTo>
                    <a:lnTo>
                      <a:pt x="114" y="12"/>
                    </a:lnTo>
                    <a:lnTo>
                      <a:pt x="348" y="0"/>
                    </a:lnTo>
                    <a:lnTo>
                      <a:pt x="324" y="90"/>
                    </a:lnTo>
                    <a:lnTo>
                      <a:pt x="276" y="138"/>
                    </a:lnTo>
                    <a:lnTo>
                      <a:pt x="270" y="228"/>
                    </a:lnTo>
                    <a:lnTo>
                      <a:pt x="270" y="264"/>
                    </a:lnTo>
                    <a:lnTo>
                      <a:pt x="174" y="360"/>
                    </a:lnTo>
                    <a:lnTo>
                      <a:pt x="162" y="444"/>
                    </a:lnTo>
                    <a:lnTo>
                      <a:pt x="210" y="516"/>
                    </a:lnTo>
                    <a:lnTo>
                      <a:pt x="186" y="552"/>
                    </a:lnTo>
                    <a:lnTo>
                      <a:pt x="162" y="540"/>
                    </a:lnTo>
                    <a:lnTo>
                      <a:pt x="90" y="618"/>
                    </a:lnTo>
                    <a:lnTo>
                      <a:pt x="0" y="61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1" name="Freeform 49">
                <a:hlinkClick r:id="rId18" action="ppaction://hlinkfile" tooltip="Corrientes"/>
              </p:cNvPr>
              <p:cNvSpPr>
                <a:spLocks/>
              </p:cNvSpPr>
              <p:nvPr/>
            </p:nvSpPr>
            <p:spPr bwMode="auto">
              <a:xfrm>
                <a:off x="1629" y="810"/>
                <a:ext cx="355" cy="298"/>
              </a:xfrm>
              <a:custGeom>
                <a:avLst/>
                <a:gdLst>
                  <a:gd name="T0" fmla="*/ 0 w 360"/>
                  <a:gd name="T1" fmla="*/ 288 h 306"/>
                  <a:gd name="T2" fmla="*/ 0 w 360"/>
                  <a:gd name="T3" fmla="*/ 198 h 306"/>
                  <a:gd name="T4" fmla="*/ 42 w 360"/>
                  <a:gd name="T5" fmla="*/ 162 h 306"/>
                  <a:gd name="T6" fmla="*/ 78 w 360"/>
                  <a:gd name="T7" fmla="*/ 60 h 306"/>
                  <a:gd name="T8" fmla="*/ 96 w 360"/>
                  <a:gd name="T9" fmla="*/ 0 h 306"/>
                  <a:gd name="T10" fmla="*/ 264 w 360"/>
                  <a:gd name="T11" fmla="*/ 36 h 306"/>
                  <a:gd name="T12" fmla="*/ 294 w 360"/>
                  <a:gd name="T13" fmla="*/ 36 h 306"/>
                  <a:gd name="T14" fmla="*/ 312 w 360"/>
                  <a:gd name="T15" fmla="*/ 24 h 306"/>
                  <a:gd name="T16" fmla="*/ 360 w 360"/>
                  <a:gd name="T17" fmla="*/ 90 h 306"/>
                  <a:gd name="T18" fmla="*/ 138 w 360"/>
                  <a:gd name="T19" fmla="*/ 306 h 306"/>
                  <a:gd name="T20" fmla="*/ 90 w 360"/>
                  <a:gd name="T21" fmla="*/ 276 h 306"/>
                  <a:gd name="T22" fmla="*/ 0 w 360"/>
                  <a:gd name="T23" fmla="*/ 28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0" h="306">
                    <a:moveTo>
                      <a:pt x="0" y="288"/>
                    </a:moveTo>
                    <a:lnTo>
                      <a:pt x="0" y="198"/>
                    </a:lnTo>
                    <a:lnTo>
                      <a:pt x="42" y="162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264" y="36"/>
                    </a:lnTo>
                    <a:lnTo>
                      <a:pt x="294" y="36"/>
                    </a:lnTo>
                    <a:lnTo>
                      <a:pt x="312" y="24"/>
                    </a:lnTo>
                    <a:lnTo>
                      <a:pt x="360" y="90"/>
                    </a:lnTo>
                    <a:lnTo>
                      <a:pt x="138" y="306"/>
                    </a:lnTo>
                    <a:lnTo>
                      <a:pt x="90" y="27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2" name="Freeform 50">
                <a:hlinkClick r:id="rId19" action="ppaction://hlinkfile" tooltip="Misiones"/>
              </p:cNvPr>
              <p:cNvSpPr>
                <a:spLocks/>
              </p:cNvSpPr>
              <p:nvPr/>
            </p:nvSpPr>
            <p:spPr bwMode="auto">
              <a:xfrm>
                <a:off x="1948" y="670"/>
                <a:ext cx="225" cy="228"/>
              </a:xfrm>
              <a:custGeom>
                <a:avLst/>
                <a:gdLst>
                  <a:gd name="T0" fmla="*/ 0 w 228"/>
                  <a:gd name="T1" fmla="*/ 162 h 234"/>
                  <a:gd name="T2" fmla="*/ 36 w 228"/>
                  <a:gd name="T3" fmla="*/ 174 h 234"/>
                  <a:gd name="T4" fmla="*/ 66 w 228"/>
                  <a:gd name="T5" fmla="*/ 132 h 234"/>
                  <a:gd name="T6" fmla="*/ 96 w 228"/>
                  <a:gd name="T7" fmla="*/ 126 h 234"/>
                  <a:gd name="T8" fmla="*/ 138 w 228"/>
                  <a:gd name="T9" fmla="*/ 90 h 234"/>
                  <a:gd name="T10" fmla="*/ 156 w 228"/>
                  <a:gd name="T11" fmla="*/ 6 h 234"/>
                  <a:gd name="T12" fmla="*/ 216 w 228"/>
                  <a:gd name="T13" fmla="*/ 0 h 234"/>
                  <a:gd name="T14" fmla="*/ 228 w 228"/>
                  <a:gd name="T15" fmla="*/ 60 h 234"/>
                  <a:gd name="T16" fmla="*/ 210 w 228"/>
                  <a:gd name="T17" fmla="*/ 102 h 234"/>
                  <a:gd name="T18" fmla="*/ 210 w 228"/>
                  <a:gd name="T19" fmla="*/ 138 h 234"/>
                  <a:gd name="T20" fmla="*/ 108 w 228"/>
                  <a:gd name="T21" fmla="*/ 186 h 234"/>
                  <a:gd name="T22" fmla="*/ 42 w 228"/>
                  <a:gd name="T23" fmla="*/ 234 h 234"/>
                  <a:gd name="T24" fmla="*/ 0 w 228"/>
                  <a:gd name="T25" fmla="*/ 16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34">
                    <a:moveTo>
                      <a:pt x="0" y="162"/>
                    </a:moveTo>
                    <a:lnTo>
                      <a:pt x="36" y="174"/>
                    </a:lnTo>
                    <a:lnTo>
                      <a:pt x="66" y="132"/>
                    </a:lnTo>
                    <a:lnTo>
                      <a:pt x="96" y="126"/>
                    </a:lnTo>
                    <a:lnTo>
                      <a:pt x="138" y="90"/>
                    </a:lnTo>
                    <a:lnTo>
                      <a:pt x="156" y="6"/>
                    </a:lnTo>
                    <a:lnTo>
                      <a:pt x="216" y="0"/>
                    </a:lnTo>
                    <a:lnTo>
                      <a:pt x="228" y="60"/>
                    </a:lnTo>
                    <a:lnTo>
                      <a:pt x="210" y="102"/>
                    </a:lnTo>
                    <a:lnTo>
                      <a:pt x="210" y="138"/>
                    </a:lnTo>
                    <a:lnTo>
                      <a:pt x="108" y="186"/>
                    </a:lnTo>
                    <a:lnTo>
                      <a:pt x="42" y="23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3" name="Freeform 51">
                <a:hlinkClick r:id="rId20" action="ppaction://hlinkfile" tooltip="Entre Ríos"/>
              </p:cNvPr>
              <p:cNvSpPr>
                <a:spLocks/>
              </p:cNvSpPr>
              <p:nvPr/>
            </p:nvSpPr>
            <p:spPr bwMode="auto">
              <a:xfrm>
                <a:off x="1517" y="1091"/>
                <a:ext cx="248" cy="268"/>
              </a:xfrm>
              <a:custGeom>
                <a:avLst/>
                <a:gdLst>
                  <a:gd name="T0" fmla="*/ 186 w 252"/>
                  <a:gd name="T1" fmla="*/ 384 h 276"/>
                  <a:gd name="T2" fmla="*/ 114 w 252"/>
                  <a:gd name="T3" fmla="*/ 336 h 276"/>
                  <a:gd name="T4" fmla="*/ 48 w 252"/>
                  <a:gd name="T5" fmla="*/ 288 h 276"/>
                  <a:gd name="T6" fmla="*/ 0 w 252"/>
                  <a:gd name="T7" fmla="*/ 210 h 276"/>
                  <a:gd name="T8" fmla="*/ 6 w 252"/>
                  <a:gd name="T9" fmla="*/ 138 h 276"/>
                  <a:gd name="T10" fmla="*/ 102 w 252"/>
                  <a:gd name="T11" fmla="*/ 48 h 276"/>
                  <a:gd name="T12" fmla="*/ 108 w 252"/>
                  <a:gd name="T13" fmla="*/ 12 h 276"/>
                  <a:gd name="T14" fmla="*/ 192 w 252"/>
                  <a:gd name="T15" fmla="*/ 0 h 276"/>
                  <a:gd name="T16" fmla="*/ 252 w 252"/>
                  <a:gd name="T17" fmla="*/ 24 h 276"/>
                  <a:gd name="T18" fmla="*/ 246 w 252"/>
                  <a:gd name="T19" fmla="*/ 102 h 276"/>
                  <a:gd name="T20" fmla="*/ 222 w 252"/>
                  <a:gd name="T21" fmla="*/ 174 h 276"/>
                  <a:gd name="T22" fmla="*/ 216 w 252"/>
                  <a:gd name="T23" fmla="*/ 264 h 276"/>
                  <a:gd name="T24" fmla="*/ 192 w 252"/>
                  <a:gd name="T25" fmla="*/ 276 h 276"/>
                  <a:gd name="T26" fmla="*/ 186 w 252"/>
                  <a:gd name="T27" fmla="*/ 38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76">
                    <a:moveTo>
                      <a:pt x="186" y="384"/>
                    </a:moveTo>
                    <a:lnTo>
                      <a:pt x="114" y="336"/>
                    </a:lnTo>
                    <a:lnTo>
                      <a:pt x="48" y="288"/>
                    </a:lnTo>
                    <a:lnTo>
                      <a:pt x="0" y="210"/>
                    </a:lnTo>
                    <a:lnTo>
                      <a:pt x="6" y="138"/>
                    </a:lnTo>
                    <a:lnTo>
                      <a:pt x="102" y="48"/>
                    </a:lnTo>
                    <a:lnTo>
                      <a:pt x="108" y="12"/>
                    </a:lnTo>
                    <a:lnTo>
                      <a:pt x="192" y="0"/>
                    </a:lnTo>
                    <a:lnTo>
                      <a:pt x="252" y="24"/>
                    </a:lnTo>
                    <a:lnTo>
                      <a:pt x="246" y="102"/>
                    </a:lnTo>
                    <a:lnTo>
                      <a:pt x="222" y="174"/>
                    </a:lnTo>
                    <a:lnTo>
                      <a:pt x="216" y="264"/>
                    </a:lnTo>
                    <a:lnTo>
                      <a:pt x="192" y="276"/>
                    </a:lnTo>
                    <a:lnTo>
                      <a:pt x="186" y="38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4" name="Freeform 52">
                <a:hlinkClick r:id="rId21" action="ppaction://hlinkfile" tooltip="Buenos Aires"/>
              </p:cNvPr>
              <p:cNvSpPr>
                <a:spLocks/>
              </p:cNvSpPr>
              <p:nvPr/>
            </p:nvSpPr>
            <p:spPr bwMode="auto">
              <a:xfrm>
                <a:off x="1304" y="1383"/>
                <a:ext cx="526" cy="695"/>
              </a:xfrm>
              <a:custGeom>
                <a:avLst/>
                <a:gdLst>
                  <a:gd name="T0" fmla="*/ 24 w 534"/>
                  <a:gd name="T1" fmla="*/ 726 h 714"/>
                  <a:gd name="T2" fmla="*/ 0 w 534"/>
                  <a:gd name="T3" fmla="*/ 714 h 714"/>
                  <a:gd name="T4" fmla="*/ 0 w 534"/>
                  <a:gd name="T5" fmla="*/ 102 h 714"/>
                  <a:gd name="T6" fmla="*/ 138 w 534"/>
                  <a:gd name="T7" fmla="*/ 96 h 714"/>
                  <a:gd name="T8" fmla="*/ 210 w 534"/>
                  <a:gd name="T9" fmla="*/ 18 h 714"/>
                  <a:gd name="T10" fmla="*/ 240 w 534"/>
                  <a:gd name="T11" fmla="*/ 30 h 714"/>
                  <a:gd name="T12" fmla="*/ 258 w 534"/>
                  <a:gd name="T13" fmla="*/ 0 h 714"/>
                  <a:gd name="T14" fmla="*/ 372 w 534"/>
                  <a:gd name="T15" fmla="*/ 78 h 714"/>
                  <a:gd name="T16" fmla="*/ 318 w 534"/>
                  <a:gd name="T17" fmla="*/ 138 h 714"/>
                  <a:gd name="T18" fmla="*/ 366 w 534"/>
                  <a:gd name="T19" fmla="*/ 210 h 714"/>
                  <a:gd name="T20" fmla="*/ 444 w 534"/>
                  <a:gd name="T21" fmla="*/ 156 h 714"/>
                  <a:gd name="T22" fmla="*/ 498 w 534"/>
                  <a:gd name="T23" fmla="*/ 204 h 714"/>
                  <a:gd name="T24" fmla="*/ 468 w 534"/>
                  <a:gd name="T25" fmla="*/ 270 h 714"/>
                  <a:gd name="T26" fmla="*/ 534 w 534"/>
                  <a:gd name="T27" fmla="*/ 312 h 714"/>
                  <a:gd name="T28" fmla="*/ 450 w 534"/>
                  <a:gd name="T29" fmla="*/ 474 h 714"/>
                  <a:gd name="T30" fmla="*/ 330 w 534"/>
                  <a:gd name="T31" fmla="*/ 516 h 714"/>
                  <a:gd name="T32" fmla="*/ 210 w 534"/>
                  <a:gd name="T33" fmla="*/ 534 h 714"/>
                  <a:gd name="T34" fmla="*/ 102 w 534"/>
                  <a:gd name="T35" fmla="*/ 534 h 714"/>
                  <a:gd name="T36" fmla="*/ 60 w 534"/>
                  <a:gd name="T37" fmla="*/ 522 h 714"/>
                  <a:gd name="T38" fmla="*/ 72 w 534"/>
                  <a:gd name="T39" fmla="*/ 594 h 714"/>
                  <a:gd name="T40" fmla="*/ 54 w 534"/>
                  <a:gd name="T41" fmla="*/ 624 h 714"/>
                  <a:gd name="T42" fmla="*/ 54 w 534"/>
                  <a:gd name="T43" fmla="*/ 714 h 714"/>
                  <a:gd name="T44" fmla="*/ 24 w 534"/>
                  <a:gd name="T45" fmla="*/ 726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4" h="714">
                    <a:moveTo>
                      <a:pt x="24" y="726"/>
                    </a:moveTo>
                    <a:lnTo>
                      <a:pt x="0" y="714"/>
                    </a:lnTo>
                    <a:lnTo>
                      <a:pt x="0" y="102"/>
                    </a:lnTo>
                    <a:lnTo>
                      <a:pt x="138" y="96"/>
                    </a:lnTo>
                    <a:lnTo>
                      <a:pt x="210" y="18"/>
                    </a:lnTo>
                    <a:lnTo>
                      <a:pt x="240" y="30"/>
                    </a:lnTo>
                    <a:lnTo>
                      <a:pt x="258" y="0"/>
                    </a:lnTo>
                    <a:lnTo>
                      <a:pt x="372" y="78"/>
                    </a:lnTo>
                    <a:lnTo>
                      <a:pt x="318" y="138"/>
                    </a:lnTo>
                    <a:lnTo>
                      <a:pt x="366" y="210"/>
                    </a:lnTo>
                    <a:lnTo>
                      <a:pt x="444" y="156"/>
                    </a:lnTo>
                    <a:lnTo>
                      <a:pt x="498" y="204"/>
                    </a:lnTo>
                    <a:lnTo>
                      <a:pt x="468" y="270"/>
                    </a:lnTo>
                    <a:lnTo>
                      <a:pt x="534" y="312"/>
                    </a:lnTo>
                    <a:lnTo>
                      <a:pt x="450" y="474"/>
                    </a:lnTo>
                    <a:lnTo>
                      <a:pt x="330" y="516"/>
                    </a:lnTo>
                    <a:lnTo>
                      <a:pt x="210" y="534"/>
                    </a:lnTo>
                    <a:lnTo>
                      <a:pt x="102" y="534"/>
                    </a:lnTo>
                    <a:lnTo>
                      <a:pt x="60" y="522"/>
                    </a:lnTo>
                    <a:lnTo>
                      <a:pt x="72" y="594"/>
                    </a:lnTo>
                    <a:lnTo>
                      <a:pt x="54" y="624"/>
                    </a:lnTo>
                    <a:lnTo>
                      <a:pt x="54" y="714"/>
                    </a:lnTo>
                    <a:lnTo>
                      <a:pt x="24" y="726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5" name="Freeform 53">
                <a:hlinkClick r:id="rId22" action="ppaction://hlinkfile" tooltip="La Pampa"/>
              </p:cNvPr>
              <p:cNvSpPr>
                <a:spLocks/>
              </p:cNvSpPr>
              <p:nvPr/>
            </p:nvSpPr>
            <p:spPr bwMode="auto">
              <a:xfrm>
                <a:off x="902" y="1529"/>
                <a:ext cx="396" cy="397"/>
              </a:xfrm>
              <a:custGeom>
                <a:avLst/>
                <a:gdLst>
                  <a:gd name="T0" fmla="*/ 6 w 402"/>
                  <a:gd name="T1" fmla="*/ 246 h 408"/>
                  <a:gd name="T2" fmla="*/ 0 w 402"/>
                  <a:gd name="T3" fmla="*/ 102 h 408"/>
                  <a:gd name="T4" fmla="*/ 252 w 402"/>
                  <a:gd name="T5" fmla="*/ 108 h 408"/>
                  <a:gd name="T6" fmla="*/ 258 w 402"/>
                  <a:gd name="T7" fmla="*/ 0 h 408"/>
                  <a:gd name="T8" fmla="*/ 402 w 402"/>
                  <a:gd name="T9" fmla="*/ 0 h 408"/>
                  <a:gd name="T10" fmla="*/ 396 w 402"/>
                  <a:gd name="T11" fmla="*/ 408 h 408"/>
                  <a:gd name="T12" fmla="*/ 300 w 402"/>
                  <a:gd name="T13" fmla="*/ 372 h 408"/>
                  <a:gd name="T14" fmla="*/ 144 w 402"/>
                  <a:gd name="T15" fmla="*/ 366 h 408"/>
                  <a:gd name="T16" fmla="*/ 84 w 402"/>
                  <a:gd name="T17" fmla="*/ 312 h 408"/>
                  <a:gd name="T18" fmla="*/ 42 w 402"/>
                  <a:gd name="T19" fmla="*/ 300 h 408"/>
                  <a:gd name="T20" fmla="*/ 42 w 402"/>
                  <a:gd name="T21" fmla="*/ 258 h 408"/>
                  <a:gd name="T22" fmla="*/ 6 w 402"/>
                  <a:gd name="T23" fmla="*/ 246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2" h="408">
                    <a:moveTo>
                      <a:pt x="6" y="246"/>
                    </a:moveTo>
                    <a:lnTo>
                      <a:pt x="0" y="102"/>
                    </a:lnTo>
                    <a:lnTo>
                      <a:pt x="252" y="108"/>
                    </a:lnTo>
                    <a:lnTo>
                      <a:pt x="258" y="0"/>
                    </a:lnTo>
                    <a:lnTo>
                      <a:pt x="402" y="0"/>
                    </a:lnTo>
                    <a:lnTo>
                      <a:pt x="396" y="408"/>
                    </a:lnTo>
                    <a:lnTo>
                      <a:pt x="300" y="372"/>
                    </a:lnTo>
                    <a:lnTo>
                      <a:pt x="144" y="366"/>
                    </a:lnTo>
                    <a:lnTo>
                      <a:pt x="84" y="312"/>
                    </a:lnTo>
                    <a:lnTo>
                      <a:pt x="42" y="300"/>
                    </a:lnTo>
                    <a:lnTo>
                      <a:pt x="42" y="258"/>
                    </a:lnTo>
                    <a:lnTo>
                      <a:pt x="6" y="24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6" name="Freeform 54">
                <a:hlinkClick r:id="rId23" action="ppaction://hlinkfile" tooltip="Mendoza"/>
              </p:cNvPr>
              <p:cNvSpPr>
                <a:spLocks/>
              </p:cNvSpPr>
              <p:nvPr/>
            </p:nvSpPr>
            <p:spPr bwMode="auto">
              <a:xfrm>
                <a:off x="718" y="1254"/>
                <a:ext cx="332" cy="485"/>
              </a:xfrm>
              <a:custGeom>
                <a:avLst/>
                <a:gdLst>
                  <a:gd name="T0" fmla="*/ 186 w 336"/>
                  <a:gd name="T1" fmla="*/ 534 h 498"/>
                  <a:gd name="T2" fmla="*/ 108 w 336"/>
                  <a:gd name="T3" fmla="*/ 492 h 498"/>
                  <a:gd name="T4" fmla="*/ 72 w 336"/>
                  <a:gd name="T5" fmla="*/ 498 h 498"/>
                  <a:gd name="T6" fmla="*/ 6 w 336"/>
                  <a:gd name="T7" fmla="*/ 408 h 498"/>
                  <a:gd name="T8" fmla="*/ 0 w 336"/>
                  <a:gd name="T9" fmla="*/ 318 h 498"/>
                  <a:gd name="T10" fmla="*/ 42 w 336"/>
                  <a:gd name="T11" fmla="*/ 210 h 498"/>
                  <a:gd name="T12" fmla="*/ 36 w 336"/>
                  <a:gd name="T13" fmla="*/ 138 h 498"/>
                  <a:gd name="T14" fmla="*/ 54 w 336"/>
                  <a:gd name="T15" fmla="*/ 126 h 498"/>
                  <a:gd name="T16" fmla="*/ 18 w 336"/>
                  <a:gd name="T17" fmla="*/ 102 h 498"/>
                  <a:gd name="T18" fmla="*/ 24 w 336"/>
                  <a:gd name="T19" fmla="*/ 78 h 498"/>
                  <a:gd name="T20" fmla="*/ 12 w 336"/>
                  <a:gd name="T21" fmla="*/ 48 h 498"/>
                  <a:gd name="T22" fmla="*/ 54 w 336"/>
                  <a:gd name="T23" fmla="*/ 42 h 498"/>
                  <a:gd name="T24" fmla="*/ 60 w 336"/>
                  <a:gd name="T25" fmla="*/ 6 h 498"/>
                  <a:gd name="T26" fmla="*/ 90 w 336"/>
                  <a:gd name="T27" fmla="*/ 0 h 498"/>
                  <a:gd name="T28" fmla="*/ 126 w 336"/>
                  <a:gd name="T29" fmla="*/ 24 h 498"/>
                  <a:gd name="T30" fmla="*/ 156 w 336"/>
                  <a:gd name="T31" fmla="*/ 0 h 498"/>
                  <a:gd name="T32" fmla="*/ 186 w 336"/>
                  <a:gd name="T33" fmla="*/ 6 h 498"/>
                  <a:gd name="T34" fmla="*/ 198 w 336"/>
                  <a:gd name="T35" fmla="*/ 24 h 498"/>
                  <a:gd name="T36" fmla="*/ 240 w 336"/>
                  <a:gd name="T37" fmla="*/ 18 h 498"/>
                  <a:gd name="T38" fmla="*/ 264 w 336"/>
                  <a:gd name="T39" fmla="*/ 54 h 498"/>
                  <a:gd name="T40" fmla="*/ 258 w 336"/>
                  <a:gd name="T41" fmla="*/ 120 h 498"/>
                  <a:gd name="T42" fmla="*/ 300 w 336"/>
                  <a:gd name="T43" fmla="*/ 186 h 498"/>
                  <a:gd name="T44" fmla="*/ 294 w 336"/>
                  <a:gd name="T45" fmla="*/ 222 h 498"/>
                  <a:gd name="T46" fmla="*/ 336 w 336"/>
                  <a:gd name="T47" fmla="*/ 282 h 498"/>
                  <a:gd name="T48" fmla="*/ 306 w 336"/>
                  <a:gd name="T49" fmla="*/ 378 h 498"/>
                  <a:gd name="T50" fmla="*/ 186 w 336"/>
                  <a:gd name="T51" fmla="*/ 384 h 498"/>
                  <a:gd name="T52" fmla="*/ 186 w 336"/>
                  <a:gd name="T53" fmla="*/ 53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6" h="498">
                    <a:moveTo>
                      <a:pt x="186" y="534"/>
                    </a:moveTo>
                    <a:lnTo>
                      <a:pt x="108" y="492"/>
                    </a:lnTo>
                    <a:lnTo>
                      <a:pt x="72" y="498"/>
                    </a:lnTo>
                    <a:lnTo>
                      <a:pt x="6" y="408"/>
                    </a:lnTo>
                    <a:lnTo>
                      <a:pt x="0" y="318"/>
                    </a:lnTo>
                    <a:lnTo>
                      <a:pt x="42" y="210"/>
                    </a:lnTo>
                    <a:lnTo>
                      <a:pt x="36" y="138"/>
                    </a:lnTo>
                    <a:lnTo>
                      <a:pt x="54" y="126"/>
                    </a:lnTo>
                    <a:lnTo>
                      <a:pt x="18" y="102"/>
                    </a:lnTo>
                    <a:lnTo>
                      <a:pt x="24" y="78"/>
                    </a:lnTo>
                    <a:lnTo>
                      <a:pt x="12" y="48"/>
                    </a:lnTo>
                    <a:lnTo>
                      <a:pt x="54" y="42"/>
                    </a:lnTo>
                    <a:lnTo>
                      <a:pt x="60" y="6"/>
                    </a:lnTo>
                    <a:lnTo>
                      <a:pt x="90" y="0"/>
                    </a:lnTo>
                    <a:lnTo>
                      <a:pt x="126" y="24"/>
                    </a:lnTo>
                    <a:lnTo>
                      <a:pt x="156" y="0"/>
                    </a:lnTo>
                    <a:lnTo>
                      <a:pt x="186" y="6"/>
                    </a:lnTo>
                    <a:lnTo>
                      <a:pt x="198" y="24"/>
                    </a:lnTo>
                    <a:lnTo>
                      <a:pt x="240" y="18"/>
                    </a:lnTo>
                    <a:lnTo>
                      <a:pt x="264" y="54"/>
                    </a:lnTo>
                    <a:lnTo>
                      <a:pt x="258" y="120"/>
                    </a:lnTo>
                    <a:lnTo>
                      <a:pt x="300" y="186"/>
                    </a:lnTo>
                    <a:lnTo>
                      <a:pt x="294" y="222"/>
                    </a:lnTo>
                    <a:lnTo>
                      <a:pt x="336" y="282"/>
                    </a:lnTo>
                    <a:lnTo>
                      <a:pt x="306" y="378"/>
                    </a:lnTo>
                    <a:lnTo>
                      <a:pt x="186" y="384"/>
                    </a:lnTo>
                    <a:lnTo>
                      <a:pt x="186" y="534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7" name="Freeform 55">
                <a:hlinkClick r:id="rId24" action="ppaction://hlinkfile" tooltip="Neuquén"/>
              </p:cNvPr>
              <p:cNvSpPr>
                <a:spLocks/>
              </p:cNvSpPr>
              <p:nvPr/>
            </p:nvSpPr>
            <p:spPr bwMode="auto">
              <a:xfrm>
                <a:off x="642" y="1658"/>
                <a:ext cx="283" cy="467"/>
              </a:xfrm>
              <a:custGeom>
                <a:avLst/>
                <a:gdLst>
                  <a:gd name="T0" fmla="*/ 6 w 288"/>
                  <a:gd name="T1" fmla="*/ 480 h 480"/>
                  <a:gd name="T2" fmla="*/ 0 w 288"/>
                  <a:gd name="T3" fmla="*/ 450 h 480"/>
                  <a:gd name="T4" fmla="*/ 0 w 288"/>
                  <a:gd name="T5" fmla="*/ 426 h 480"/>
                  <a:gd name="T6" fmla="*/ 12 w 288"/>
                  <a:gd name="T7" fmla="*/ 408 h 480"/>
                  <a:gd name="T8" fmla="*/ 0 w 288"/>
                  <a:gd name="T9" fmla="*/ 390 h 480"/>
                  <a:gd name="T10" fmla="*/ 6 w 288"/>
                  <a:gd name="T11" fmla="*/ 378 h 480"/>
                  <a:gd name="T12" fmla="*/ 0 w 288"/>
                  <a:gd name="T13" fmla="*/ 342 h 480"/>
                  <a:gd name="T14" fmla="*/ 24 w 288"/>
                  <a:gd name="T15" fmla="*/ 270 h 480"/>
                  <a:gd name="T16" fmla="*/ 60 w 288"/>
                  <a:gd name="T17" fmla="*/ 246 h 480"/>
                  <a:gd name="T18" fmla="*/ 60 w 288"/>
                  <a:gd name="T19" fmla="*/ 234 h 480"/>
                  <a:gd name="T20" fmla="*/ 54 w 288"/>
                  <a:gd name="T21" fmla="*/ 180 h 480"/>
                  <a:gd name="T22" fmla="*/ 36 w 288"/>
                  <a:gd name="T23" fmla="*/ 54 h 480"/>
                  <a:gd name="T24" fmla="*/ 78 w 288"/>
                  <a:gd name="T25" fmla="*/ 0 h 480"/>
                  <a:gd name="T26" fmla="*/ 144 w 288"/>
                  <a:gd name="T27" fmla="*/ 90 h 480"/>
                  <a:gd name="T28" fmla="*/ 198 w 288"/>
                  <a:gd name="T29" fmla="*/ 84 h 480"/>
                  <a:gd name="T30" fmla="*/ 264 w 288"/>
                  <a:gd name="T31" fmla="*/ 126 h 480"/>
                  <a:gd name="T32" fmla="*/ 270 w 288"/>
                  <a:gd name="T33" fmla="*/ 228 h 480"/>
                  <a:gd name="T34" fmla="*/ 288 w 288"/>
                  <a:gd name="T35" fmla="*/ 252 h 480"/>
                  <a:gd name="T36" fmla="*/ 234 w 288"/>
                  <a:gd name="T37" fmla="*/ 276 h 480"/>
                  <a:gd name="T38" fmla="*/ 144 w 288"/>
                  <a:gd name="T39" fmla="*/ 360 h 480"/>
                  <a:gd name="T40" fmla="*/ 126 w 288"/>
                  <a:gd name="T41" fmla="*/ 414 h 480"/>
                  <a:gd name="T42" fmla="*/ 66 w 288"/>
                  <a:gd name="T43" fmla="*/ 438 h 480"/>
                  <a:gd name="T44" fmla="*/ 54 w 288"/>
                  <a:gd name="T45" fmla="*/ 480 h 480"/>
                  <a:gd name="T46" fmla="*/ 6 w 288"/>
                  <a:gd name="T4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480">
                    <a:moveTo>
                      <a:pt x="6" y="480"/>
                    </a:moveTo>
                    <a:lnTo>
                      <a:pt x="0" y="450"/>
                    </a:lnTo>
                    <a:lnTo>
                      <a:pt x="0" y="426"/>
                    </a:lnTo>
                    <a:lnTo>
                      <a:pt x="12" y="408"/>
                    </a:lnTo>
                    <a:lnTo>
                      <a:pt x="0" y="390"/>
                    </a:lnTo>
                    <a:lnTo>
                      <a:pt x="6" y="378"/>
                    </a:lnTo>
                    <a:lnTo>
                      <a:pt x="0" y="342"/>
                    </a:lnTo>
                    <a:lnTo>
                      <a:pt x="24" y="270"/>
                    </a:lnTo>
                    <a:lnTo>
                      <a:pt x="60" y="246"/>
                    </a:lnTo>
                    <a:lnTo>
                      <a:pt x="60" y="234"/>
                    </a:lnTo>
                    <a:lnTo>
                      <a:pt x="54" y="180"/>
                    </a:lnTo>
                    <a:lnTo>
                      <a:pt x="36" y="54"/>
                    </a:lnTo>
                    <a:lnTo>
                      <a:pt x="78" y="0"/>
                    </a:lnTo>
                    <a:lnTo>
                      <a:pt x="144" y="90"/>
                    </a:lnTo>
                    <a:lnTo>
                      <a:pt x="198" y="84"/>
                    </a:lnTo>
                    <a:lnTo>
                      <a:pt x="264" y="126"/>
                    </a:lnTo>
                    <a:lnTo>
                      <a:pt x="270" y="228"/>
                    </a:lnTo>
                    <a:lnTo>
                      <a:pt x="288" y="252"/>
                    </a:lnTo>
                    <a:lnTo>
                      <a:pt x="234" y="276"/>
                    </a:lnTo>
                    <a:lnTo>
                      <a:pt x="144" y="360"/>
                    </a:lnTo>
                    <a:lnTo>
                      <a:pt x="126" y="414"/>
                    </a:lnTo>
                    <a:lnTo>
                      <a:pt x="66" y="438"/>
                    </a:lnTo>
                    <a:lnTo>
                      <a:pt x="54" y="480"/>
                    </a:lnTo>
                    <a:lnTo>
                      <a:pt x="6" y="4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8" name="Freeform 56">
                <a:hlinkClick r:id="rId25" action="ppaction://hlinkfile" tooltip="Rio Negro"/>
              </p:cNvPr>
              <p:cNvSpPr>
                <a:spLocks/>
              </p:cNvSpPr>
              <p:nvPr/>
            </p:nvSpPr>
            <p:spPr bwMode="auto">
              <a:xfrm>
                <a:off x="647" y="1780"/>
                <a:ext cx="663" cy="421"/>
              </a:xfrm>
              <a:custGeom>
                <a:avLst/>
                <a:gdLst>
                  <a:gd name="T0" fmla="*/ 18 w 672"/>
                  <a:gd name="T1" fmla="*/ 438 h 432"/>
                  <a:gd name="T2" fmla="*/ 0 w 672"/>
                  <a:gd name="T3" fmla="*/ 360 h 432"/>
                  <a:gd name="T4" fmla="*/ 54 w 672"/>
                  <a:gd name="T5" fmla="*/ 360 h 432"/>
                  <a:gd name="T6" fmla="*/ 54 w 672"/>
                  <a:gd name="T7" fmla="*/ 330 h 432"/>
                  <a:gd name="T8" fmla="*/ 120 w 672"/>
                  <a:gd name="T9" fmla="*/ 294 h 432"/>
                  <a:gd name="T10" fmla="*/ 144 w 672"/>
                  <a:gd name="T11" fmla="*/ 240 h 432"/>
                  <a:gd name="T12" fmla="*/ 234 w 672"/>
                  <a:gd name="T13" fmla="*/ 150 h 432"/>
                  <a:gd name="T14" fmla="*/ 282 w 672"/>
                  <a:gd name="T15" fmla="*/ 138 h 432"/>
                  <a:gd name="T16" fmla="*/ 270 w 672"/>
                  <a:gd name="T17" fmla="*/ 96 h 432"/>
                  <a:gd name="T18" fmla="*/ 264 w 672"/>
                  <a:gd name="T19" fmla="*/ 0 h 432"/>
                  <a:gd name="T20" fmla="*/ 294 w 672"/>
                  <a:gd name="T21" fmla="*/ 6 h 432"/>
                  <a:gd name="T22" fmla="*/ 300 w 672"/>
                  <a:gd name="T23" fmla="*/ 48 h 432"/>
                  <a:gd name="T24" fmla="*/ 342 w 672"/>
                  <a:gd name="T25" fmla="*/ 60 h 432"/>
                  <a:gd name="T26" fmla="*/ 396 w 672"/>
                  <a:gd name="T27" fmla="*/ 108 h 432"/>
                  <a:gd name="T28" fmla="*/ 522 w 672"/>
                  <a:gd name="T29" fmla="*/ 120 h 432"/>
                  <a:gd name="T30" fmla="*/ 660 w 672"/>
                  <a:gd name="T31" fmla="*/ 156 h 432"/>
                  <a:gd name="T32" fmla="*/ 660 w 672"/>
                  <a:gd name="T33" fmla="*/ 312 h 432"/>
                  <a:gd name="T34" fmla="*/ 672 w 672"/>
                  <a:gd name="T35" fmla="*/ 330 h 432"/>
                  <a:gd name="T36" fmla="*/ 600 w 672"/>
                  <a:gd name="T37" fmla="*/ 324 h 432"/>
                  <a:gd name="T38" fmla="*/ 528 w 672"/>
                  <a:gd name="T39" fmla="*/ 288 h 432"/>
                  <a:gd name="T40" fmla="*/ 510 w 672"/>
                  <a:gd name="T41" fmla="*/ 432 h 432"/>
                  <a:gd name="T42" fmla="*/ 18 w 672"/>
                  <a:gd name="T43" fmla="*/ 43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2" h="432">
                    <a:moveTo>
                      <a:pt x="18" y="438"/>
                    </a:moveTo>
                    <a:lnTo>
                      <a:pt x="0" y="360"/>
                    </a:lnTo>
                    <a:lnTo>
                      <a:pt x="54" y="360"/>
                    </a:lnTo>
                    <a:lnTo>
                      <a:pt x="54" y="330"/>
                    </a:lnTo>
                    <a:lnTo>
                      <a:pt x="120" y="294"/>
                    </a:lnTo>
                    <a:lnTo>
                      <a:pt x="144" y="240"/>
                    </a:lnTo>
                    <a:lnTo>
                      <a:pt x="234" y="150"/>
                    </a:lnTo>
                    <a:lnTo>
                      <a:pt x="282" y="138"/>
                    </a:lnTo>
                    <a:lnTo>
                      <a:pt x="270" y="96"/>
                    </a:lnTo>
                    <a:lnTo>
                      <a:pt x="264" y="0"/>
                    </a:lnTo>
                    <a:lnTo>
                      <a:pt x="294" y="6"/>
                    </a:lnTo>
                    <a:lnTo>
                      <a:pt x="300" y="48"/>
                    </a:lnTo>
                    <a:lnTo>
                      <a:pt x="342" y="60"/>
                    </a:lnTo>
                    <a:lnTo>
                      <a:pt x="396" y="108"/>
                    </a:lnTo>
                    <a:lnTo>
                      <a:pt x="522" y="120"/>
                    </a:lnTo>
                    <a:lnTo>
                      <a:pt x="660" y="156"/>
                    </a:lnTo>
                    <a:lnTo>
                      <a:pt x="660" y="312"/>
                    </a:lnTo>
                    <a:lnTo>
                      <a:pt x="672" y="330"/>
                    </a:lnTo>
                    <a:lnTo>
                      <a:pt x="600" y="324"/>
                    </a:lnTo>
                    <a:lnTo>
                      <a:pt x="528" y="288"/>
                    </a:lnTo>
                    <a:lnTo>
                      <a:pt x="510" y="432"/>
                    </a:lnTo>
                    <a:lnTo>
                      <a:pt x="18" y="4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9" name="Freeform 57">
                <a:hlinkClick r:id="rId26" action="ppaction://hlinkfile" tooltip="Chubut"/>
              </p:cNvPr>
              <p:cNvSpPr>
                <a:spLocks/>
              </p:cNvSpPr>
              <p:nvPr/>
            </p:nvSpPr>
            <p:spPr bwMode="auto">
              <a:xfrm>
                <a:off x="636" y="2213"/>
                <a:ext cx="609" cy="391"/>
              </a:xfrm>
              <a:custGeom>
                <a:avLst/>
                <a:gdLst>
                  <a:gd name="T0" fmla="*/ 72 w 618"/>
                  <a:gd name="T1" fmla="*/ 402 h 402"/>
                  <a:gd name="T2" fmla="*/ 54 w 618"/>
                  <a:gd name="T3" fmla="*/ 360 h 402"/>
                  <a:gd name="T4" fmla="*/ 90 w 618"/>
                  <a:gd name="T5" fmla="*/ 324 h 402"/>
                  <a:gd name="T6" fmla="*/ 66 w 618"/>
                  <a:gd name="T7" fmla="*/ 288 h 402"/>
                  <a:gd name="T8" fmla="*/ 90 w 618"/>
                  <a:gd name="T9" fmla="*/ 246 h 402"/>
                  <a:gd name="T10" fmla="*/ 42 w 618"/>
                  <a:gd name="T11" fmla="*/ 228 h 402"/>
                  <a:gd name="T12" fmla="*/ 30 w 618"/>
                  <a:gd name="T13" fmla="*/ 138 h 402"/>
                  <a:gd name="T14" fmla="*/ 42 w 618"/>
                  <a:gd name="T15" fmla="*/ 114 h 402"/>
                  <a:gd name="T16" fmla="*/ 6 w 618"/>
                  <a:gd name="T17" fmla="*/ 48 h 402"/>
                  <a:gd name="T18" fmla="*/ 0 w 618"/>
                  <a:gd name="T19" fmla="*/ 12 h 402"/>
                  <a:gd name="T20" fmla="*/ 30 w 618"/>
                  <a:gd name="T21" fmla="*/ 0 h 402"/>
                  <a:gd name="T22" fmla="*/ 510 w 618"/>
                  <a:gd name="T23" fmla="*/ 0 h 402"/>
                  <a:gd name="T24" fmla="*/ 552 w 618"/>
                  <a:gd name="T25" fmla="*/ 24 h 402"/>
                  <a:gd name="T26" fmla="*/ 618 w 618"/>
                  <a:gd name="T27" fmla="*/ 0 h 402"/>
                  <a:gd name="T28" fmla="*/ 612 w 618"/>
                  <a:gd name="T29" fmla="*/ 66 h 402"/>
                  <a:gd name="T30" fmla="*/ 552 w 618"/>
                  <a:gd name="T31" fmla="*/ 30 h 402"/>
                  <a:gd name="T32" fmla="*/ 522 w 618"/>
                  <a:gd name="T33" fmla="*/ 54 h 402"/>
                  <a:gd name="T34" fmla="*/ 570 w 618"/>
                  <a:gd name="T35" fmla="*/ 90 h 402"/>
                  <a:gd name="T36" fmla="*/ 504 w 618"/>
                  <a:gd name="T37" fmla="*/ 162 h 402"/>
                  <a:gd name="T38" fmla="*/ 480 w 618"/>
                  <a:gd name="T39" fmla="*/ 276 h 402"/>
                  <a:gd name="T40" fmla="*/ 414 w 618"/>
                  <a:gd name="T41" fmla="*/ 294 h 402"/>
                  <a:gd name="T42" fmla="*/ 360 w 618"/>
                  <a:gd name="T43" fmla="*/ 348 h 402"/>
                  <a:gd name="T44" fmla="*/ 342 w 618"/>
                  <a:gd name="T45" fmla="*/ 402 h 402"/>
                  <a:gd name="T46" fmla="*/ 72 w 618"/>
                  <a:gd name="T4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8" h="402">
                    <a:moveTo>
                      <a:pt x="72" y="402"/>
                    </a:moveTo>
                    <a:lnTo>
                      <a:pt x="54" y="360"/>
                    </a:lnTo>
                    <a:lnTo>
                      <a:pt x="90" y="324"/>
                    </a:lnTo>
                    <a:lnTo>
                      <a:pt x="66" y="288"/>
                    </a:lnTo>
                    <a:lnTo>
                      <a:pt x="90" y="246"/>
                    </a:lnTo>
                    <a:lnTo>
                      <a:pt x="42" y="228"/>
                    </a:lnTo>
                    <a:lnTo>
                      <a:pt x="30" y="138"/>
                    </a:lnTo>
                    <a:lnTo>
                      <a:pt x="42" y="114"/>
                    </a:lnTo>
                    <a:lnTo>
                      <a:pt x="6" y="48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510" y="0"/>
                    </a:lnTo>
                    <a:lnTo>
                      <a:pt x="552" y="24"/>
                    </a:lnTo>
                    <a:lnTo>
                      <a:pt x="618" y="0"/>
                    </a:lnTo>
                    <a:lnTo>
                      <a:pt x="612" y="66"/>
                    </a:lnTo>
                    <a:lnTo>
                      <a:pt x="552" y="30"/>
                    </a:lnTo>
                    <a:lnTo>
                      <a:pt x="522" y="54"/>
                    </a:lnTo>
                    <a:lnTo>
                      <a:pt x="570" y="90"/>
                    </a:lnTo>
                    <a:lnTo>
                      <a:pt x="504" y="162"/>
                    </a:lnTo>
                    <a:lnTo>
                      <a:pt x="480" y="276"/>
                    </a:lnTo>
                    <a:lnTo>
                      <a:pt x="414" y="294"/>
                    </a:lnTo>
                    <a:lnTo>
                      <a:pt x="360" y="348"/>
                    </a:lnTo>
                    <a:lnTo>
                      <a:pt x="342" y="402"/>
                    </a:lnTo>
                    <a:lnTo>
                      <a:pt x="72" y="40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0" name="Freeform 58">
                <a:hlinkClick r:id="rId27" action="ppaction://hlinkfile" tooltip="Santa Cruz"/>
              </p:cNvPr>
              <p:cNvSpPr>
                <a:spLocks/>
              </p:cNvSpPr>
              <p:nvPr/>
            </p:nvSpPr>
            <p:spPr bwMode="auto">
              <a:xfrm>
                <a:off x="612" y="2610"/>
                <a:ext cx="485" cy="573"/>
              </a:xfrm>
              <a:custGeom>
                <a:avLst/>
                <a:gdLst>
                  <a:gd name="T0" fmla="*/ 366 w 492"/>
                  <a:gd name="T1" fmla="*/ 0 h 588"/>
                  <a:gd name="T2" fmla="*/ 90 w 492"/>
                  <a:gd name="T3" fmla="*/ 0 h 588"/>
                  <a:gd name="T4" fmla="*/ 96 w 492"/>
                  <a:gd name="T5" fmla="*/ 54 h 588"/>
                  <a:gd name="T6" fmla="*/ 78 w 492"/>
                  <a:gd name="T7" fmla="*/ 78 h 588"/>
                  <a:gd name="T8" fmla="*/ 90 w 492"/>
                  <a:gd name="T9" fmla="*/ 114 h 588"/>
                  <a:gd name="T10" fmla="*/ 42 w 492"/>
                  <a:gd name="T11" fmla="*/ 174 h 588"/>
                  <a:gd name="T12" fmla="*/ 72 w 492"/>
                  <a:gd name="T13" fmla="*/ 228 h 588"/>
                  <a:gd name="T14" fmla="*/ 48 w 492"/>
                  <a:gd name="T15" fmla="*/ 252 h 588"/>
                  <a:gd name="T16" fmla="*/ 48 w 492"/>
                  <a:gd name="T17" fmla="*/ 288 h 588"/>
                  <a:gd name="T18" fmla="*/ 18 w 492"/>
                  <a:gd name="T19" fmla="*/ 300 h 588"/>
                  <a:gd name="T20" fmla="*/ 0 w 492"/>
                  <a:gd name="T21" fmla="*/ 336 h 588"/>
                  <a:gd name="T22" fmla="*/ 6 w 492"/>
                  <a:gd name="T23" fmla="*/ 426 h 588"/>
                  <a:gd name="T24" fmla="*/ 30 w 492"/>
                  <a:gd name="T25" fmla="*/ 468 h 588"/>
                  <a:gd name="T26" fmla="*/ 84 w 492"/>
                  <a:gd name="T27" fmla="*/ 450 h 588"/>
                  <a:gd name="T28" fmla="*/ 102 w 492"/>
                  <a:gd name="T29" fmla="*/ 540 h 588"/>
                  <a:gd name="T30" fmla="*/ 126 w 492"/>
                  <a:gd name="T31" fmla="*/ 576 h 588"/>
                  <a:gd name="T32" fmla="*/ 330 w 492"/>
                  <a:gd name="T33" fmla="*/ 588 h 588"/>
                  <a:gd name="T34" fmla="*/ 282 w 492"/>
                  <a:gd name="T35" fmla="*/ 462 h 588"/>
                  <a:gd name="T36" fmla="*/ 318 w 492"/>
                  <a:gd name="T37" fmla="*/ 384 h 588"/>
                  <a:gd name="T38" fmla="*/ 366 w 492"/>
                  <a:gd name="T39" fmla="*/ 348 h 588"/>
                  <a:gd name="T40" fmla="*/ 354 w 492"/>
                  <a:gd name="T41" fmla="*/ 306 h 588"/>
                  <a:gd name="T42" fmla="*/ 486 w 492"/>
                  <a:gd name="T43" fmla="*/ 162 h 588"/>
                  <a:gd name="T44" fmla="*/ 492 w 492"/>
                  <a:gd name="T45" fmla="*/ 90 h 588"/>
                  <a:gd name="T46" fmla="*/ 426 w 492"/>
                  <a:gd name="T47" fmla="*/ 84 h 588"/>
                  <a:gd name="T48" fmla="*/ 384 w 492"/>
                  <a:gd name="T49" fmla="*/ 42 h 588"/>
                  <a:gd name="T50" fmla="*/ 366 w 492"/>
                  <a:gd name="T5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2" h="588">
                    <a:moveTo>
                      <a:pt x="366" y="0"/>
                    </a:moveTo>
                    <a:lnTo>
                      <a:pt x="90" y="0"/>
                    </a:lnTo>
                    <a:lnTo>
                      <a:pt x="96" y="54"/>
                    </a:lnTo>
                    <a:lnTo>
                      <a:pt x="78" y="78"/>
                    </a:lnTo>
                    <a:lnTo>
                      <a:pt x="90" y="114"/>
                    </a:lnTo>
                    <a:lnTo>
                      <a:pt x="42" y="174"/>
                    </a:lnTo>
                    <a:lnTo>
                      <a:pt x="72" y="228"/>
                    </a:lnTo>
                    <a:lnTo>
                      <a:pt x="48" y="252"/>
                    </a:lnTo>
                    <a:lnTo>
                      <a:pt x="48" y="288"/>
                    </a:lnTo>
                    <a:lnTo>
                      <a:pt x="18" y="300"/>
                    </a:lnTo>
                    <a:lnTo>
                      <a:pt x="0" y="336"/>
                    </a:lnTo>
                    <a:lnTo>
                      <a:pt x="6" y="426"/>
                    </a:lnTo>
                    <a:lnTo>
                      <a:pt x="30" y="468"/>
                    </a:lnTo>
                    <a:lnTo>
                      <a:pt x="84" y="450"/>
                    </a:lnTo>
                    <a:lnTo>
                      <a:pt x="102" y="540"/>
                    </a:lnTo>
                    <a:lnTo>
                      <a:pt x="126" y="576"/>
                    </a:lnTo>
                    <a:lnTo>
                      <a:pt x="330" y="588"/>
                    </a:lnTo>
                    <a:lnTo>
                      <a:pt x="282" y="462"/>
                    </a:lnTo>
                    <a:lnTo>
                      <a:pt x="318" y="384"/>
                    </a:lnTo>
                    <a:lnTo>
                      <a:pt x="366" y="348"/>
                    </a:lnTo>
                    <a:lnTo>
                      <a:pt x="354" y="306"/>
                    </a:lnTo>
                    <a:lnTo>
                      <a:pt x="486" y="162"/>
                    </a:lnTo>
                    <a:lnTo>
                      <a:pt x="492" y="90"/>
                    </a:lnTo>
                    <a:lnTo>
                      <a:pt x="426" y="84"/>
                    </a:lnTo>
                    <a:lnTo>
                      <a:pt x="384" y="4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1" name="Freeform 59">
                <a:hlinkClick r:id="rId28" action="ppaction://hlinkfile" tooltip="Tierra del Fuego"/>
              </p:cNvPr>
              <p:cNvSpPr>
                <a:spLocks/>
              </p:cNvSpPr>
              <p:nvPr/>
            </p:nvSpPr>
            <p:spPr bwMode="auto">
              <a:xfrm>
                <a:off x="949" y="3229"/>
                <a:ext cx="201" cy="211"/>
              </a:xfrm>
              <a:custGeom>
                <a:avLst/>
                <a:gdLst>
                  <a:gd name="T0" fmla="*/ 0 w 204"/>
                  <a:gd name="T1" fmla="*/ 192 h 216"/>
                  <a:gd name="T2" fmla="*/ 6 w 204"/>
                  <a:gd name="T3" fmla="*/ 0 h 216"/>
                  <a:gd name="T4" fmla="*/ 54 w 204"/>
                  <a:gd name="T5" fmla="*/ 102 h 216"/>
                  <a:gd name="T6" fmla="*/ 96 w 204"/>
                  <a:gd name="T7" fmla="*/ 144 h 216"/>
                  <a:gd name="T8" fmla="*/ 156 w 204"/>
                  <a:gd name="T9" fmla="*/ 186 h 216"/>
                  <a:gd name="T10" fmla="*/ 204 w 204"/>
                  <a:gd name="T11" fmla="*/ 192 h 216"/>
                  <a:gd name="T12" fmla="*/ 192 w 204"/>
                  <a:gd name="T13" fmla="*/ 216 h 216"/>
                  <a:gd name="T14" fmla="*/ 150 w 204"/>
                  <a:gd name="T15" fmla="*/ 216 h 216"/>
                  <a:gd name="T16" fmla="*/ 84 w 204"/>
                  <a:gd name="T17" fmla="*/ 204 h 216"/>
                  <a:gd name="T18" fmla="*/ 0 w 204"/>
                  <a:gd name="T19" fmla="*/ 19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16">
                    <a:moveTo>
                      <a:pt x="0" y="192"/>
                    </a:moveTo>
                    <a:lnTo>
                      <a:pt x="6" y="0"/>
                    </a:lnTo>
                    <a:lnTo>
                      <a:pt x="54" y="102"/>
                    </a:lnTo>
                    <a:lnTo>
                      <a:pt x="96" y="144"/>
                    </a:lnTo>
                    <a:lnTo>
                      <a:pt x="156" y="186"/>
                    </a:lnTo>
                    <a:lnTo>
                      <a:pt x="204" y="192"/>
                    </a:lnTo>
                    <a:lnTo>
                      <a:pt x="192" y="216"/>
                    </a:lnTo>
                    <a:lnTo>
                      <a:pt x="150" y="216"/>
                    </a:lnTo>
                    <a:lnTo>
                      <a:pt x="84" y="20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2" name="Freeform 60">
                <a:hlinkClick r:id="rId29" action="ppaction://hlinkfile" tooltip="Ciudad Autónoma de Buenos Aires"/>
              </p:cNvPr>
              <p:cNvSpPr>
                <a:spLocks/>
              </p:cNvSpPr>
              <p:nvPr/>
            </p:nvSpPr>
            <p:spPr bwMode="auto">
              <a:xfrm>
                <a:off x="1623" y="1453"/>
                <a:ext cx="118" cy="129"/>
              </a:xfrm>
              <a:custGeom>
                <a:avLst/>
                <a:gdLst>
                  <a:gd name="T0" fmla="*/ 6 w 120"/>
                  <a:gd name="T1" fmla="*/ 60 h 132"/>
                  <a:gd name="T2" fmla="*/ 54 w 120"/>
                  <a:gd name="T3" fmla="*/ 0 h 132"/>
                  <a:gd name="T4" fmla="*/ 120 w 120"/>
                  <a:gd name="T5" fmla="*/ 84 h 132"/>
                  <a:gd name="T6" fmla="*/ 42 w 120"/>
                  <a:gd name="T7" fmla="*/ 132 h 132"/>
                  <a:gd name="T8" fmla="*/ 0 w 120"/>
                  <a:gd name="T9" fmla="*/ 60 h 132"/>
                  <a:gd name="T10" fmla="*/ 6 w 120"/>
                  <a:gd name="T11" fmla="*/ 6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32">
                    <a:moveTo>
                      <a:pt x="6" y="60"/>
                    </a:moveTo>
                    <a:lnTo>
                      <a:pt x="54" y="0"/>
                    </a:lnTo>
                    <a:lnTo>
                      <a:pt x="120" y="84"/>
                    </a:lnTo>
                    <a:lnTo>
                      <a:pt x="42" y="132"/>
                    </a:lnTo>
                    <a:lnTo>
                      <a:pt x="0" y="60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3" name="Rectangle 61">
                <a:hlinkClick r:id="rId30" action="ppaction://hlinkfile" tooltip="Otros Países"/>
              </p:cNvPr>
              <p:cNvSpPr>
                <a:spLocks noChangeArrowheads="1"/>
              </p:cNvSpPr>
              <p:nvPr/>
            </p:nvSpPr>
            <p:spPr bwMode="auto">
              <a:xfrm>
                <a:off x="1588" y="2359"/>
                <a:ext cx="112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4" name="Text Box 62"/>
              <p:cNvSpPr txBox="1">
                <a:spLocks noChangeArrowheads="1"/>
              </p:cNvSpPr>
              <p:nvPr/>
            </p:nvSpPr>
            <p:spPr bwMode="auto">
              <a:xfrm>
                <a:off x="795" y="3447"/>
                <a:ext cx="597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1600" dirty="0" smtClean="0"/>
                  <a:t>2011-13</a:t>
                </a:r>
                <a:endParaRPr lang="es-MX" sz="1600" dirty="0"/>
              </a:p>
            </p:txBody>
          </p:sp>
        </p:grpSp>
        <p:grpSp>
          <p:nvGrpSpPr>
            <p:cNvPr id="205" name="Group 113"/>
            <p:cNvGrpSpPr>
              <a:grpSpLocks noChangeAspect="1"/>
            </p:cNvGrpSpPr>
            <p:nvPr/>
          </p:nvGrpSpPr>
          <p:grpSpPr bwMode="auto">
            <a:xfrm>
              <a:off x="6618792" y="441288"/>
              <a:ext cx="2417704" cy="5283043"/>
              <a:chOff x="612" y="255"/>
              <a:chExt cx="1561" cy="3411"/>
            </a:xfrm>
          </p:grpSpPr>
          <p:sp>
            <p:nvSpPr>
              <p:cNvPr id="206" name="Freeform 37">
                <a:hlinkClick r:id="rId6" action="ppaction://hlinkfile" tooltip="Jujuy"/>
              </p:cNvPr>
              <p:cNvSpPr>
                <a:spLocks/>
              </p:cNvSpPr>
              <p:nvPr/>
            </p:nvSpPr>
            <p:spPr bwMode="auto">
              <a:xfrm>
                <a:off x="967" y="255"/>
                <a:ext cx="278" cy="269"/>
              </a:xfrm>
              <a:custGeom>
                <a:avLst/>
                <a:gdLst>
                  <a:gd name="T0" fmla="*/ 0 w 282"/>
                  <a:gd name="T1" fmla="*/ 192 h 276"/>
                  <a:gd name="T2" fmla="*/ 24 w 282"/>
                  <a:gd name="T3" fmla="*/ 120 h 276"/>
                  <a:gd name="T4" fmla="*/ 6 w 282"/>
                  <a:gd name="T5" fmla="*/ 102 h 276"/>
                  <a:gd name="T6" fmla="*/ 48 w 282"/>
                  <a:gd name="T7" fmla="*/ 48 h 276"/>
                  <a:gd name="T8" fmla="*/ 90 w 282"/>
                  <a:gd name="T9" fmla="*/ 36 h 276"/>
                  <a:gd name="T10" fmla="*/ 90 w 282"/>
                  <a:gd name="T11" fmla="*/ 0 h 276"/>
                  <a:gd name="T12" fmla="*/ 126 w 282"/>
                  <a:gd name="T13" fmla="*/ 36 h 276"/>
                  <a:gd name="T14" fmla="*/ 192 w 282"/>
                  <a:gd name="T15" fmla="*/ 30 h 276"/>
                  <a:gd name="T16" fmla="*/ 174 w 282"/>
                  <a:gd name="T17" fmla="*/ 78 h 276"/>
                  <a:gd name="T18" fmla="*/ 210 w 282"/>
                  <a:gd name="T19" fmla="*/ 156 h 276"/>
                  <a:gd name="T20" fmla="*/ 282 w 282"/>
                  <a:gd name="T21" fmla="*/ 168 h 276"/>
                  <a:gd name="T22" fmla="*/ 282 w 282"/>
                  <a:gd name="T23" fmla="*/ 240 h 276"/>
                  <a:gd name="T24" fmla="*/ 234 w 282"/>
                  <a:gd name="T25" fmla="*/ 276 h 276"/>
                  <a:gd name="T26" fmla="*/ 144 w 282"/>
                  <a:gd name="T27" fmla="*/ 258 h 276"/>
                  <a:gd name="T28" fmla="*/ 102 w 282"/>
                  <a:gd name="T29" fmla="*/ 168 h 276"/>
                  <a:gd name="T30" fmla="*/ 78 w 282"/>
                  <a:gd name="T31" fmla="*/ 156 h 276"/>
                  <a:gd name="T32" fmla="*/ 60 w 282"/>
                  <a:gd name="T33" fmla="*/ 240 h 276"/>
                  <a:gd name="T34" fmla="*/ 0 w 282"/>
                  <a:gd name="T35" fmla="*/ 19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2" h="276">
                    <a:moveTo>
                      <a:pt x="0" y="192"/>
                    </a:moveTo>
                    <a:lnTo>
                      <a:pt x="24" y="120"/>
                    </a:lnTo>
                    <a:lnTo>
                      <a:pt x="6" y="102"/>
                    </a:lnTo>
                    <a:lnTo>
                      <a:pt x="48" y="48"/>
                    </a:lnTo>
                    <a:lnTo>
                      <a:pt x="90" y="36"/>
                    </a:lnTo>
                    <a:lnTo>
                      <a:pt x="90" y="0"/>
                    </a:lnTo>
                    <a:lnTo>
                      <a:pt x="126" y="36"/>
                    </a:lnTo>
                    <a:lnTo>
                      <a:pt x="192" y="30"/>
                    </a:lnTo>
                    <a:lnTo>
                      <a:pt x="174" y="78"/>
                    </a:lnTo>
                    <a:lnTo>
                      <a:pt x="210" y="156"/>
                    </a:lnTo>
                    <a:lnTo>
                      <a:pt x="282" y="168"/>
                    </a:lnTo>
                    <a:lnTo>
                      <a:pt x="282" y="240"/>
                    </a:lnTo>
                    <a:lnTo>
                      <a:pt x="234" y="276"/>
                    </a:lnTo>
                    <a:lnTo>
                      <a:pt x="144" y="258"/>
                    </a:lnTo>
                    <a:lnTo>
                      <a:pt x="102" y="168"/>
                    </a:lnTo>
                    <a:lnTo>
                      <a:pt x="78" y="156"/>
                    </a:lnTo>
                    <a:lnTo>
                      <a:pt x="60" y="24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7" name="Freeform 38">
                <a:hlinkClick r:id="rId7" action="ppaction://hlinkfile" tooltip="Salta"/>
              </p:cNvPr>
              <p:cNvSpPr>
                <a:spLocks/>
              </p:cNvSpPr>
              <p:nvPr/>
            </p:nvSpPr>
            <p:spPr bwMode="auto">
              <a:xfrm>
                <a:off x="849" y="273"/>
                <a:ext cx="567" cy="420"/>
              </a:xfrm>
              <a:custGeom>
                <a:avLst/>
                <a:gdLst>
                  <a:gd name="T0" fmla="*/ 12 w 576"/>
                  <a:gd name="T1" fmla="*/ 312 h 432"/>
                  <a:gd name="T2" fmla="*/ 18 w 576"/>
                  <a:gd name="T3" fmla="*/ 294 h 432"/>
                  <a:gd name="T4" fmla="*/ 0 w 576"/>
                  <a:gd name="T5" fmla="*/ 270 h 432"/>
                  <a:gd name="T6" fmla="*/ 108 w 576"/>
                  <a:gd name="T7" fmla="*/ 204 h 432"/>
                  <a:gd name="T8" fmla="*/ 114 w 576"/>
                  <a:gd name="T9" fmla="*/ 186 h 432"/>
                  <a:gd name="T10" fmla="*/ 180 w 576"/>
                  <a:gd name="T11" fmla="*/ 228 h 432"/>
                  <a:gd name="T12" fmla="*/ 198 w 576"/>
                  <a:gd name="T13" fmla="*/ 144 h 432"/>
                  <a:gd name="T14" fmla="*/ 252 w 576"/>
                  <a:gd name="T15" fmla="*/ 240 h 432"/>
                  <a:gd name="T16" fmla="*/ 360 w 576"/>
                  <a:gd name="T17" fmla="*/ 264 h 432"/>
                  <a:gd name="T18" fmla="*/ 402 w 576"/>
                  <a:gd name="T19" fmla="*/ 234 h 432"/>
                  <a:gd name="T20" fmla="*/ 402 w 576"/>
                  <a:gd name="T21" fmla="*/ 144 h 432"/>
                  <a:gd name="T22" fmla="*/ 342 w 576"/>
                  <a:gd name="T23" fmla="*/ 138 h 432"/>
                  <a:gd name="T24" fmla="*/ 300 w 576"/>
                  <a:gd name="T25" fmla="*/ 60 h 432"/>
                  <a:gd name="T26" fmla="*/ 318 w 576"/>
                  <a:gd name="T27" fmla="*/ 18 h 432"/>
                  <a:gd name="T28" fmla="*/ 390 w 576"/>
                  <a:gd name="T29" fmla="*/ 84 h 432"/>
                  <a:gd name="T30" fmla="*/ 426 w 576"/>
                  <a:gd name="T31" fmla="*/ 0 h 432"/>
                  <a:gd name="T32" fmla="*/ 528 w 576"/>
                  <a:gd name="T33" fmla="*/ 6 h 432"/>
                  <a:gd name="T34" fmla="*/ 570 w 576"/>
                  <a:gd name="T35" fmla="*/ 60 h 432"/>
                  <a:gd name="T36" fmla="*/ 576 w 576"/>
                  <a:gd name="T37" fmla="*/ 240 h 432"/>
                  <a:gd name="T38" fmla="*/ 474 w 576"/>
                  <a:gd name="T39" fmla="*/ 360 h 432"/>
                  <a:gd name="T40" fmla="*/ 384 w 576"/>
                  <a:gd name="T41" fmla="*/ 366 h 432"/>
                  <a:gd name="T42" fmla="*/ 354 w 576"/>
                  <a:gd name="T43" fmla="*/ 414 h 432"/>
                  <a:gd name="T44" fmla="*/ 294 w 576"/>
                  <a:gd name="T45" fmla="*/ 402 h 432"/>
                  <a:gd name="T46" fmla="*/ 252 w 576"/>
                  <a:gd name="T47" fmla="*/ 402 h 432"/>
                  <a:gd name="T48" fmla="*/ 186 w 576"/>
                  <a:gd name="T49" fmla="*/ 432 h 432"/>
                  <a:gd name="T50" fmla="*/ 156 w 576"/>
                  <a:gd name="T51" fmla="*/ 378 h 432"/>
                  <a:gd name="T52" fmla="*/ 174 w 576"/>
                  <a:gd name="T53" fmla="*/ 330 h 432"/>
                  <a:gd name="T54" fmla="*/ 12 w 576"/>
                  <a:gd name="T55" fmla="*/ 31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6" h="432">
                    <a:moveTo>
                      <a:pt x="12" y="312"/>
                    </a:moveTo>
                    <a:lnTo>
                      <a:pt x="18" y="294"/>
                    </a:lnTo>
                    <a:lnTo>
                      <a:pt x="0" y="270"/>
                    </a:lnTo>
                    <a:lnTo>
                      <a:pt x="108" y="204"/>
                    </a:lnTo>
                    <a:lnTo>
                      <a:pt x="114" y="186"/>
                    </a:lnTo>
                    <a:lnTo>
                      <a:pt x="180" y="228"/>
                    </a:lnTo>
                    <a:lnTo>
                      <a:pt x="198" y="144"/>
                    </a:lnTo>
                    <a:lnTo>
                      <a:pt x="252" y="240"/>
                    </a:lnTo>
                    <a:lnTo>
                      <a:pt x="360" y="264"/>
                    </a:lnTo>
                    <a:lnTo>
                      <a:pt x="402" y="234"/>
                    </a:lnTo>
                    <a:lnTo>
                      <a:pt x="402" y="144"/>
                    </a:lnTo>
                    <a:lnTo>
                      <a:pt x="342" y="138"/>
                    </a:lnTo>
                    <a:lnTo>
                      <a:pt x="300" y="60"/>
                    </a:lnTo>
                    <a:lnTo>
                      <a:pt x="318" y="18"/>
                    </a:lnTo>
                    <a:lnTo>
                      <a:pt x="390" y="84"/>
                    </a:lnTo>
                    <a:lnTo>
                      <a:pt x="426" y="0"/>
                    </a:lnTo>
                    <a:lnTo>
                      <a:pt x="528" y="6"/>
                    </a:lnTo>
                    <a:lnTo>
                      <a:pt x="570" y="60"/>
                    </a:lnTo>
                    <a:lnTo>
                      <a:pt x="576" y="240"/>
                    </a:lnTo>
                    <a:lnTo>
                      <a:pt x="474" y="360"/>
                    </a:lnTo>
                    <a:lnTo>
                      <a:pt x="384" y="366"/>
                    </a:lnTo>
                    <a:lnTo>
                      <a:pt x="354" y="414"/>
                    </a:lnTo>
                    <a:lnTo>
                      <a:pt x="294" y="402"/>
                    </a:lnTo>
                    <a:lnTo>
                      <a:pt x="252" y="402"/>
                    </a:lnTo>
                    <a:lnTo>
                      <a:pt x="186" y="432"/>
                    </a:lnTo>
                    <a:lnTo>
                      <a:pt x="156" y="378"/>
                    </a:lnTo>
                    <a:lnTo>
                      <a:pt x="174" y="330"/>
                    </a:lnTo>
                    <a:lnTo>
                      <a:pt x="12" y="312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8" name="Freeform 39">
                <a:hlinkClick r:id="rId8" action="ppaction://hlinkfile" tooltip="Formosa"/>
              </p:cNvPr>
              <p:cNvSpPr>
                <a:spLocks/>
              </p:cNvSpPr>
              <p:nvPr/>
            </p:nvSpPr>
            <p:spPr bwMode="auto">
              <a:xfrm>
                <a:off x="1422" y="331"/>
                <a:ext cx="408" cy="427"/>
              </a:xfrm>
              <a:custGeom>
                <a:avLst/>
                <a:gdLst>
                  <a:gd name="T0" fmla="*/ 0 w 414"/>
                  <a:gd name="T1" fmla="*/ 168 h 438"/>
                  <a:gd name="T2" fmla="*/ 0 w 414"/>
                  <a:gd name="T3" fmla="*/ 0 h 438"/>
                  <a:gd name="T4" fmla="*/ 174 w 414"/>
                  <a:gd name="T5" fmla="*/ 162 h 438"/>
                  <a:gd name="T6" fmla="*/ 204 w 414"/>
                  <a:gd name="T7" fmla="*/ 156 h 438"/>
                  <a:gd name="T8" fmla="*/ 414 w 414"/>
                  <a:gd name="T9" fmla="*/ 306 h 438"/>
                  <a:gd name="T10" fmla="*/ 330 w 414"/>
                  <a:gd name="T11" fmla="*/ 438 h 438"/>
                  <a:gd name="T12" fmla="*/ 156 w 414"/>
                  <a:gd name="T13" fmla="*/ 276 h 438"/>
                  <a:gd name="T14" fmla="*/ 0 w 414"/>
                  <a:gd name="T15" fmla="*/ 16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38">
                    <a:moveTo>
                      <a:pt x="0" y="168"/>
                    </a:moveTo>
                    <a:lnTo>
                      <a:pt x="0" y="0"/>
                    </a:lnTo>
                    <a:lnTo>
                      <a:pt x="174" y="162"/>
                    </a:lnTo>
                    <a:lnTo>
                      <a:pt x="204" y="156"/>
                    </a:lnTo>
                    <a:lnTo>
                      <a:pt x="414" y="306"/>
                    </a:lnTo>
                    <a:lnTo>
                      <a:pt x="330" y="438"/>
                    </a:lnTo>
                    <a:lnTo>
                      <a:pt x="156" y="27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9" name="Freeform 40">
                <a:hlinkClick r:id="rId9" action="ppaction://hlinkfile" tooltip="Chaco"/>
              </p:cNvPr>
              <p:cNvSpPr>
                <a:spLocks/>
              </p:cNvSpPr>
              <p:nvPr/>
            </p:nvSpPr>
            <p:spPr bwMode="auto">
              <a:xfrm>
                <a:off x="1327" y="500"/>
                <a:ext cx="414" cy="369"/>
              </a:xfrm>
              <a:custGeom>
                <a:avLst/>
                <a:gdLst>
                  <a:gd name="T0" fmla="*/ 0 w 420"/>
                  <a:gd name="T1" fmla="*/ 132 h 378"/>
                  <a:gd name="T2" fmla="*/ 96 w 420"/>
                  <a:gd name="T3" fmla="*/ 0 h 378"/>
                  <a:gd name="T4" fmla="*/ 420 w 420"/>
                  <a:gd name="T5" fmla="*/ 270 h 378"/>
                  <a:gd name="T6" fmla="*/ 378 w 420"/>
                  <a:gd name="T7" fmla="*/ 372 h 378"/>
                  <a:gd name="T8" fmla="*/ 138 w 420"/>
                  <a:gd name="T9" fmla="*/ 378 h 378"/>
                  <a:gd name="T10" fmla="*/ 144 w 420"/>
                  <a:gd name="T11" fmla="*/ 138 h 378"/>
                  <a:gd name="T12" fmla="*/ 0 w 420"/>
                  <a:gd name="T13" fmla="*/ 132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378">
                    <a:moveTo>
                      <a:pt x="0" y="132"/>
                    </a:moveTo>
                    <a:lnTo>
                      <a:pt x="96" y="0"/>
                    </a:lnTo>
                    <a:lnTo>
                      <a:pt x="420" y="270"/>
                    </a:lnTo>
                    <a:lnTo>
                      <a:pt x="378" y="372"/>
                    </a:lnTo>
                    <a:lnTo>
                      <a:pt x="138" y="378"/>
                    </a:lnTo>
                    <a:lnTo>
                      <a:pt x="144" y="138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0" name="Freeform 41">
                <a:hlinkClick r:id="rId10" action="ppaction://hlinkfile" tooltip="Tucumán"/>
              </p:cNvPr>
              <p:cNvSpPr>
                <a:spLocks/>
              </p:cNvSpPr>
              <p:nvPr/>
            </p:nvSpPr>
            <p:spPr bwMode="auto">
              <a:xfrm>
                <a:off x="1055" y="670"/>
                <a:ext cx="154" cy="199"/>
              </a:xfrm>
              <a:custGeom>
                <a:avLst/>
                <a:gdLst>
                  <a:gd name="T0" fmla="*/ 0 w 156"/>
                  <a:gd name="T1" fmla="*/ 24 h 204"/>
                  <a:gd name="T2" fmla="*/ 60 w 156"/>
                  <a:gd name="T3" fmla="*/ 0 h 204"/>
                  <a:gd name="T4" fmla="*/ 150 w 156"/>
                  <a:gd name="T5" fmla="*/ 12 h 204"/>
                  <a:gd name="T6" fmla="*/ 156 w 156"/>
                  <a:gd name="T7" fmla="*/ 60 h 204"/>
                  <a:gd name="T8" fmla="*/ 102 w 156"/>
                  <a:gd name="T9" fmla="*/ 180 h 204"/>
                  <a:gd name="T10" fmla="*/ 54 w 156"/>
                  <a:gd name="T11" fmla="*/ 204 h 204"/>
                  <a:gd name="T12" fmla="*/ 12 w 156"/>
                  <a:gd name="T13" fmla="*/ 114 h 204"/>
                  <a:gd name="T14" fmla="*/ 36 w 156"/>
                  <a:gd name="T15" fmla="*/ 72 h 204"/>
                  <a:gd name="T16" fmla="*/ 0 w 156"/>
                  <a:gd name="T17" fmla="*/ 48 h 204"/>
                  <a:gd name="T18" fmla="*/ 0 w 156"/>
                  <a:gd name="T19" fmla="*/ 2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204">
                    <a:moveTo>
                      <a:pt x="0" y="24"/>
                    </a:moveTo>
                    <a:lnTo>
                      <a:pt x="60" y="0"/>
                    </a:lnTo>
                    <a:lnTo>
                      <a:pt x="150" y="12"/>
                    </a:lnTo>
                    <a:lnTo>
                      <a:pt x="156" y="60"/>
                    </a:lnTo>
                    <a:lnTo>
                      <a:pt x="102" y="180"/>
                    </a:lnTo>
                    <a:lnTo>
                      <a:pt x="54" y="204"/>
                    </a:lnTo>
                    <a:lnTo>
                      <a:pt x="12" y="114"/>
                    </a:lnTo>
                    <a:lnTo>
                      <a:pt x="36" y="72"/>
                    </a:lnTo>
                    <a:lnTo>
                      <a:pt x="0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1" name="Freeform 42">
                <a:hlinkClick r:id="rId11" action="ppaction://hlinkfile" tooltip="Catamarca"/>
              </p:cNvPr>
              <p:cNvSpPr>
                <a:spLocks/>
              </p:cNvSpPr>
              <p:nvPr/>
            </p:nvSpPr>
            <p:spPr bwMode="auto">
              <a:xfrm>
                <a:off x="813" y="582"/>
                <a:ext cx="355" cy="474"/>
              </a:xfrm>
              <a:custGeom>
                <a:avLst/>
                <a:gdLst>
                  <a:gd name="T0" fmla="*/ 42 w 360"/>
                  <a:gd name="T1" fmla="*/ 0 h 486"/>
                  <a:gd name="T2" fmla="*/ 198 w 360"/>
                  <a:gd name="T3" fmla="*/ 18 h 486"/>
                  <a:gd name="T4" fmla="*/ 180 w 360"/>
                  <a:gd name="T5" fmla="*/ 60 h 486"/>
                  <a:gd name="T6" fmla="*/ 216 w 360"/>
                  <a:gd name="T7" fmla="*/ 120 h 486"/>
                  <a:gd name="T8" fmla="*/ 246 w 360"/>
                  <a:gd name="T9" fmla="*/ 120 h 486"/>
                  <a:gd name="T10" fmla="*/ 246 w 360"/>
                  <a:gd name="T11" fmla="*/ 150 h 486"/>
                  <a:gd name="T12" fmla="*/ 276 w 360"/>
                  <a:gd name="T13" fmla="*/ 162 h 486"/>
                  <a:gd name="T14" fmla="*/ 240 w 360"/>
                  <a:gd name="T15" fmla="*/ 204 h 486"/>
                  <a:gd name="T16" fmla="*/ 294 w 360"/>
                  <a:gd name="T17" fmla="*/ 294 h 486"/>
                  <a:gd name="T18" fmla="*/ 336 w 360"/>
                  <a:gd name="T19" fmla="*/ 288 h 486"/>
                  <a:gd name="T20" fmla="*/ 330 w 360"/>
                  <a:gd name="T21" fmla="*/ 348 h 486"/>
                  <a:gd name="T22" fmla="*/ 360 w 360"/>
                  <a:gd name="T23" fmla="*/ 462 h 486"/>
                  <a:gd name="T24" fmla="*/ 324 w 360"/>
                  <a:gd name="T25" fmla="*/ 486 h 486"/>
                  <a:gd name="T26" fmla="*/ 294 w 360"/>
                  <a:gd name="T27" fmla="*/ 402 h 486"/>
                  <a:gd name="T28" fmla="*/ 240 w 360"/>
                  <a:gd name="T29" fmla="*/ 360 h 486"/>
                  <a:gd name="T30" fmla="*/ 216 w 360"/>
                  <a:gd name="T31" fmla="*/ 306 h 486"/>
                  <a:gd name="T32" fmla="*/ 168 w 360"/>
                  <a:gd name="T33" fmla="*/ 300 h 486"/>
                  <a:gd name="T34" fmla="*/ 102 w 360"/>
                  <a:gd name="T35" fmla="*/ 306 h 486"/>
                  <a:gd name="T36" fmla="*/ 48 w 360"/>
                  <a:gd name="T37" fmla="*/ 252 h 486"/>
                  <a:gd name="T38" fmla="*/ 0 w 360"/>
                  <a:gd name="T39" fmla="*/ 252 h 486"/>
                  <a:gd name="T40" fmla="*/ 12 w 360"/>
                  <a:gd name="T41" fmla="*/ 204 h 486"/>
                  <a:gd name="T42" fmla="*/ 66 w 360"/>
                  <a:gd name="T43" fmla="*/ 186 h 486"/>
                  <a:gd name="T44" fmla="*/ 36 w 360"/>
                  <a:gd name="T45" fmla="*/ 120 h 486"/>
                  <a:gd name="T46" fmla="*/ 60 w 360"/>
                  <a:gd name="T47" fmla="*/ 102 h 486"/>
                  <a:gd name="T48" fmla="*/ 42 w 360"/>
                  <a:gd name="T4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0" h="486">
                    <a:moveTo>
                      <a:pt x="42" y="0"/>
                    </a:moveTo>
                    <a:lnTo>
                      <a:pt x="198" y="18"/>
                    </a:lnTo>
                    <a:lnTo>
                      <a:pt x="180" y="60"/>
                    </a:lnTo>
                    <a:lnTo>
                      <a:pt x="216" y="120"/>
                    </a:lnTo>
                    <a:lnTo>
                      <a:pt x="246" y="120"/>
                    </a:lnTo>
                    <a:lnTo>
                      <a:pt x="246" y="150"/>
                    </a:lnTo>
                    <a:lnTo>
                      <a:pt x="276" y="162"/>
                    </a:lnTo>
                    <a:lnTo>
                      <a:pt x="240" y="204"/>
                    </a:lnTo>
                    <a:lnTo>
                      <a:pt x="294" y="294"/>
                    </a:lnTo>
                    <a:lnTo>
                      <a:pt x="336" y="288"/>
                    </a:lnTo>
                    <a:lnTo>
                      <a:pt x="330" y="348"/>
                    </a:lnTo>
                    <a:lnTo>
                      <a:pt x="360" y="462"/>
                    </a:lnTo>
                    <a:lnTo>
                      <a:pt x="324" y="486"/>
                    </a:lnTo>
                    <a:lnTo>
                      <a:pt x="294" y="402"/>
                    </a:lnTo>
                    <a:lnTo>
                      <a:pt x="240" y="360"/>
                    </a:lnTo>
                    <a:lnTo>
                      <a:pt x="216" y="306"/>
                    </a:lnTo>
                    <a:lnTo>
                      <a:pt x="168" y="300"/>
                    </a:lnTo>
                    <a:lnTo>
                      <a:pt x="102" y="306"/>
                    </a:lnTo>
                    <a:lnTo>
                      <a:pt x="48" y="252"/>
                    </a:lnTo>
                    <a:lnTo>
                      <a:pt x="0" y="252"/>
                    </a:lnTo>
                    <a:lnTo>
                      <a:pt x="12" y="204"/>
                    </a:lnTo>
                    <a:lnTo>
                      <a:pt x="66" y="186"/>
                    </a:lnTo>
                    <a:lnTo>
                      <a:pt x="36" y="120"/>
                    </a:lnTo>
                    <a:lnTo>
                      <a:pt x="60" y="10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2" name="Freeform 43">
                <a:hlinkClick r:id="rId12" action="ppaction://hlinkfile" tooltip="Santiago del Estero"/>
              </p:cNvPr>
              <p:cNvSpPr>
                <a:spLocks/>
              </p:cNvSpPr>
              <p:nvPr/>
            </p:nvSpPr>
            <p:spPr bwMode="auto">
              <a:xfrm>
                <a:off x="1150" y="635"/>
                <a:ext cx="313" cy="456"/>
              </a:xfrm>
              <a:custGeom>
                <a:avLst/>
                <a:gdLst>
                  <a:gd name="T0" fmla="*/ 18 w 318"/>
                  <a:gd name="T1" fmla="*/ 378 h 468"/>
                  <a:gd name="T2" fmla="*/ 0 w 318"/>
                  <a:gd name="T3" fmla="*/ 294 h 468"/>
                  <a:gd name="T4" fmla="*/ 0 w 318"/>
                  <a:gd name="T5" fmla="*/ 228 h 468"/>
                  <a:gd name="T6" fmla="*/ 66 w 318"/>
                  <a:gd name="T7" fmla="*/ 96 h 468"/>
                  <a:gd name="T8" fmla="*/ 60 w 318"/>
                  <a:gd name="T9" fmla="*/ 42 h 468"/>
                  <a:gd name="T10" fmla="*/ 78 w 318"/>
                  <a:gd name="T11" fmla="*/ 6 h 468"/>
                  <a:gd name="T12" fmla="*/ 318 w 318"/>
                  <a:gd name="T13" fmla="*/ 0 h 468"/>
                  <a:gd name="T14" fmla="*/ 312 w 318"/>
                  <a:gd name="T15" fmla="*/ 240 h 468"/>
                  <a:gd name="T16" fmla="*/ 264 w 318"/>
                  <a:gd name="T17" fmla="*/ 468 h 468"/>
                  <a:gd name="T18" fmla="*/ 228 w 318"/>
                  <a:gd name="T19" fmla="*/ 462 h 468"/>
                  <a:gd name="T20" fmla="*/ 210 w 318"/>
                  <a:gd name="T21" fmla="*/ 408 h 468"/>
                  <a:gd name="T22" fmla="*/ 72 w 318"/>
                  <a:gd name="T23" fmla="*/ 372 h 468"/>
                  <a:gd name="T24" fmla="*/ 18 w 318"/>
                  <a:gd name="T25" fmla="*/ 37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468">
                    <a:moveTo>
                      <a:pt x="18" y="378"/>
                    </a:moveTo>
                    <a:lnTo>
                      <a:pt x="0" y="294"/>
                    </a:lnTo>
                    <a:lnTo>
                      <a:pt x="0" y="228"/>
                    </a:lnTo>
                    <a:lnTo>
                      <a:pt x="66" y="96"/>
                    </a:lnTo>
                    <a:lnTo>
                      <a:pt x="60" y="42"/>
                    </a:lnTo>
                    <a:lnTo>
                      <a:pt x="78" y="6"/>
                    </a:lnTo>
                    <a:lnTo>
                      <a:pt x="318" y="0"/>
                    </a:lnTo>
                    <a:lnTo>
                      <a:pt x="312" y="240"/>
                    </a:lnTo>
                    <a:lnTo>
                      <a:pt x="264" y="468"/>
                    </a:lnTo>
                    <a:lnTo>
                      <a:pt x="228" y="462"/>
                    </a:lnTo>
                    <a:lnTo>
                      <a:pt x="210" y="408"/>
                    </a:lnTo>
                    <a:lnTo>
                      <a:pt x="72" y="372"/>
                    </a:lnTo>
                    <a:lnTo>
                      <a:pt x="18" y="3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3" name="Freeform 44">
                <a:hlinkClick r:id="rId13" action="ppaction://hlinkfile" tooltip="La Rioja"/>
              </p:cNvPr>
              <p:cNvSpPr>
                <a:spLocks/>
              </p:cNvSpPr>
              <p:nvPr/>
            </p:nvSpPr>
            <p:spPr bwMode="auto">
              <a:xfrm>
                <a:off x="772" y="834"/>
                <a:ext cx="354" cy="409"/>
              </a:xfrm>
              <a:custGeom>
                <a:avLst/>
                <a:gdLst>
                  <a:gd name="T0" fmla="*/ 0 w 360"/>
                  <a:gd name="T1" fmla="*/ 66 h 420"/>
                  <a:gd name="T2" fmla="*/ 42 w 360"/>
                  <a:gd name="T3" fmla="*/ 0 h 420"/>
                  <a:gd name="T4" fmla="*/ 84 w 360"/>
                  <a:gd name="T5" fmla="*/ 0 h 420"/>
                  <a:gd name="T6" fmla="*/ 144 w 360"/>
                  <a:gd name="T7" fmla="*/ 54 h 420"/>
                  <a:gd name="T8" fmla="*/ 234 w 360"/>
                  <a:gd name="T9" fmla="*/ 42 h 420"/>
                  <a:gd name="T10" fmla="*/ 282 w 360"/>
                  <a:gd name="T11" fmla="*/ 108 h 420"/>
                  <a:gd name="T12" fmla="*/ 342 w 360"/>
                  <a:gd name="T13" fmla="*/ 156 h 420"/>
                  <a:gd name="T14" fmla="*/ 360 w 360"/>
                  <a:gd name="T15" fmla="*/ 234 h 420"/>
                  <a:gd name="T16" fmla="*/ 330 w 360"/>
                  <a:gd name="T17" fmla="*/ 312 h 420"/>
                  <a:gd name="T18" fmla="*/ 330 w 360"/>
                  <a:gd name="T19" fmla="*/ 396 h 420"/>
                  <a:gd name="T20" fmla="*/ 258 w 360"/>
                  <a:gd name="T21" fmla="*/ 420 h 420"/>
                  <a:gd name="T22" fmla="*/ 210 w 360"/>
                  <a:gd name="T23" fmla="*/ 366 h 420"/>
                  <a:gd name="T24" fmla="*/ 210 w 360"/>
                  <a:gd name="T25" fmla="*/ 306 h 420"/>
                  <a:gd name="T26" fmla="*/ 96 w 360"/>
                  <a:gd name="T27" fmla="*/ 192 h 420"/>
                  <a:gd name="T28" fmla="*/ 42 w 360"/>
                  <a:gd name="T29" fmla="*/ 186 h 420"/>
                  <a:gd name="T30" fmla="*/ 48 w 360"/>
                  <a:gd name="T31" fmla="*/ 126 h 420"/>
                  <a:gd name="T32" fmla="*/ 0 w 360"/>
                  <a:gd name="T33" fmla="*/ 66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0" h="420">
                    <a:moveTo>
                      <a:pt x="0" y="66"/>
                    </a:moveTo>
                    <a:lnTo>
                      <a:pt x="42" y="0"/>
                    </a:lnTo>
                    <a:lnTo>
                      <a:pt x="84" y="0"/>
                    </a:lnTo>
                    <a:lnTo>
                      <a:pt x="144" y="54"/>
                    </a:lnTo>
                    <a:lnTo>
                      <a:pt x="234" y="42"/>
                    </a:lnTo>
                    <a:lnTo>
                      <a:pt x="282" y="108"/>
                    </a:lnTo>
                    <a:lnTo>
                      <a:pt x="342" y="156"/>
                    </a:lnTo>
                    <a:lnTo>
                      <a:pt x="360" y="234"/>
                    </a:lnTo>
                    <a:lnTo>
                      <a:pt x="330" y="312"/>
                    </a:lnTo>
                    <a:lnTo>
                      <a:pt x="330" y="396"/>
                    </a:lnTo>
                    <a:lnTo>
                      <a:pt x="258" y="420"/>
                    </a:lnTo>
                    <a:lnTo>
                      <a:pt x="210" y="366"/>
                    </a:lnTo>
                    <a:lnTo>
                      <a:pt x="210" y="306"/>
                    </a:lnTo>
                    <a:lnTo>
                      <a:pt x="96" y="192"/>
                    </a:lnTo>
                    <a:lnTo>
                      <a:pt x="42" y="186"/>
                    </a:lnTo>
                    <a:lnTo>
                      <a:pt x="48" y="12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4" name="Freeform 45">
                <a:hlinkClick r:id="rId14" action="ppaction://hlinkfile" tooltip="San Juan"/>
              </p:cNvPr>
              <p:cNvSpPr>
                <a:spLocks/>
              </p:cNvSpPr>
              <p:nvPr/>
            </p:nvSpPr>
            <p:spPr bwMode="auto">
              <a:xfrm>
                <a:off x="695" y="904"/>
                <a:ext cx="319" cy="391"/>
              </a:xfrm>
              <a:custGeom>
                <a:avLst/>
                <a:gdLst>
                  <a:gd name="T0" fmla="*/ 72 w 324"/>
                  <a:gd name="T1" fmla="*/ 0 h 402"/>
                  <a:gd name="T2" fmla="*/ 120 w 324"/>
                  <a:gd name="T3" fmla="*/ 54 h 402"/>
                  <a:gd name="T4" fmla="*/ 114 w 324"/>
                  <a:gd name="T5" fmla="*/ 114 h 402"/>
                  <a:gd name="T6" fmla="*/ 174 w 324"/>
                  <a:gd name="T7" fmla="*/ 126 h 402"/>
                  <a:gd name="T8" fmla="*/ 282 w 324"/>
                  <a:gd name="T9" fmla="*/ 234 h 402"/>
                  <a:gd name="T10" fmla="*/ 282 w 324"/>
                  <a:gd name="T11" fmla="*/ 300 h 402"/>
                  <a:gd name="T12" fmla="*/ 324 w 324"/>
                  <a:gd name="T13" fmla="*/ 342 h 402"/>
                  <a:gd name="T14" fmla="*/ 270 w 324"/>
                  <a:gd name="T15" fmla="*/ 336 h 402"/>
                  <a:gd name="T16" fmla="*/ 270 w 324"/>
                  <a:gd name="T17" fmla="*/ 378 h 402"/>
                  <a:gd name="T18" fmla="*/ 228 w 324"/>
                  <a:gd name="T19" fmla="*/ 378 h 402"/>
                  <a:gd name="T20" fmla="*/ 210 w 324"/>
                  <a:gd name="T21" fmla="*/ 360 h 402"/>
                  <a:gd name="T22" fmla="*/ 180 w 324"/>
                  <a:gd name="T23" fmla="*/ 360 h 402"/>
                  <a:gd name="T24" fmla="*/ 150 w 324"/>
                  <a:gd name="T25" fmla="*/ 384 h 402"/>
                  <a:gd name="T26" fmla="*/ 114 w 324"/>
                  <a:gd name="T27" fmla="*/ 354 h 402"/>
                  <a:gd name="T28" fmla="*/ 78 w 324"/>
                  <a:gd name="T29" fmla="*/ 366 h 402"/>
                  <a:gd name="T30" fmla="*/ 78 w 324"/>
                  <a:gd name="T31" fmla="*/ 402 h 402"/>
                  <a:gd name="T32" fmla="*/ 42 w 324"/>
                  <a:gd name="T33" fmla="*/ 402 h 402"/>
                  <a:gd name="T34" fmla="*/ 30 w 324"/>
                  <a:gd name="T35" fmla="*/ 360 h 402"/>
                  <a:gd name="T36" fmla="*/ 30 w 324"/>
                  <a:gd name="T37" fmla="*/ 342 h 402"/>
                  <a:gd name="T38" fmla="*/ 0 w 324"/>
                  <a:gd name="T39" fmla="*/ 288 h 402"/>
                  <a:gd name="T40" fmla="*/ 24 w 324"/>
                  <a:gd name="T41" fmla="*/ 264 h 402"/>
                  <a:gd name="T42" fmla="*/ 24 w 324"/>
                  <a:gd name="T43" fmla="*/ 216 h 402"/>
                  <a:gd name="T44" fmla="*/ 60 w 324"/>
                  <a:gd name="T45" fmla="*/ 186 h 402"/>
                  <a:gd name="T46" fmla="*/ 48 w 324"/>
                  <a:gd name="T47" fmla="*/ 150 h 402"/>
                  <a:gd name="T48" fmla="*/ 36 w 324"/>
                  <a:gd name="T49" fmla="*/ 90 h 402"/>
                  <a:gd name="T50" fmla="*/ 54 w 324"/>
                  <a:gd name="T51" fmla="*/ 84 h 402"/>
                  <a:gd name="T52" fmla="*/ 72 w 324"/>
                  <a:gd name="T5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4" h="402">
                    <a:moveTo>
                      <a:pt x="72" y="0"/>
                    </a:moveTo>
                    <a:lnTo>
                      <a:pt x="120" y="54"/>
                    </a:lnTo>
                    <a:lnTo>
                      <a:pt x="114" y="114"/>
                    </a:lnTo>
                    <a:lnTo>
                      <a:pt x="174" y="126"/>
                    </a:lnTo>
                    <a:lnTo>
                      <a:pt x="282" y="234"/>
                    </a:lnTo>
                    <a:lnTo>
                      <a:pt x="282" y="300"/>
                    </a:lnTo>
                    <a:lnTo>
                      <a:pt x="324" y="342"/>
                    </a:lnTo>
                    <a:lnTo>
                      <a:pt x="270" y="336"/>
                    </a:lnTo>
                    <a:lnTo>
                      <a:pt x="270" y="378"/>
                    </a:lnTo>
                    <a:lnTo>
                      <a:pt x="228" y="378"/>
                    </a:lnTo>
                    <a:lnTo>
                      <a:pt x="210" y="360"/>
                    </a:lnTo>
                    <a:lnTo>
                      <a:pt x="180" y="360"/>
                    </a:lnTo>
                    <a:lnTo>
                      <a:pt x="150" y="384"/>
                    </a:lnTo>
                    <a:lnTo>
                      <a:pt x="114" y="354"/>
                    </a:lnTo>
                    <a:lnTo>
                      <a:pt x="78" y="366"/>
                    </a:lnTo>
                    <a:lnTo>
                      <a:pt x="78" y="402"/>
                    </a:lnTo>
                    <a:lnTo>
                      <a:pt x="42" y="402"/>
                    </a:lnTo>
                    <a:lnTo>
                      <a:pt x="30" y="360"/>
                    </a:lnTo>
                    <a:lnTo>
                      <a:pt x="30" y="342"/>
                    </a:lnTo>
                    <a:lnTo>
                      <a:pt x="0" y="288"/>
                    </a:lnTo>
                    <a:lnTo>
                      <a:pt x="24" y="264"/>
                    </a:lnTo>
                    <a:lnTo>
                      <a:pt x="24" y="216"/>
                    </a:lnTo>
                    <a:lnTo>
                      <a:pt x="60" y="186"/>
                    </a:lnTo>
                    <a:lnTo>
                      <a:pt x="48" y="150"/>
                    </a:lnTo>
                    <a:lnTo>
                      <a:pt x="36" y="90"/>
                    </a:lnTo>
                    <a:lnTo>
                      <a:pt x="54" y="8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5" name="Freeform 46">
                <a:hlinkClick r:id="rId15" action="ppaction://hlinkfile" tooltip="San Luis"/>
              </p:cNvPr>
              <p:cNvSpPr>
                <a:spLocks/>
              </p:cNvSpPr>
              <p:nvPr/>
            </p:nvSpPr>
            <p:spPr bwMode="auto">
              <a:xfrm>
                <a:off x="961" y="1225"/>
                <a:ext cx="207" cy="403"/>
              </a:xfrm>
              <a:custGeom>
                <a:avLst/>
                <a:gdLst>
                  <a:gd name="T0" fmla="*/ 6 w 210"/>
                  <a:gd name="T1" fmla="*/ 12 h 414"/>
                  <a:gd name="T2" fmla="*/ 72 w 210"/>
                  <a:gd name="T3" fmla="*/ 24 h 414"/>
                  <a:gd name="T4" fmla="*/ 144 w 210"/>
                  <a:gd name="T5" fmla="*/ 0 h 414"/>
                  <a:gd name="T6" fmla="*/ 186 w 210"/>
                  <a:gd name="T7" fmla="*/ 42 h 414"/>
                  <a:gd name="T8" fmla="*/ 210 w 210"/>
                  <a:gd name="T9" fmla="*/ 42 h 414"/>
                  <a:gd name="T10" fmla="*/ 198 w 210"/>
                  <a:gd name="T11" fmla="*/ 132 h 414"/>
                  <a:gd name="T12" fmla="*/ 192 w 210"/>
                  <a:gd name="T13" fmla="*/ 414 h 414"/>
                  <a:gd name="T14" fmla="*/ 72 w 210"/>
                  <a:gd name="T15" fmla="*/ 408 h 414"/>
                  <a:gd name="T16" fmla="*/ 90 w 210"/>
                  <a:gd name="T17" fmla="*/ 306 h 414"/>
                  <a:gd name="T18" fmla="*/ 54 w 210"/>
                  <a:gd name="T19" fmla="*/ 252 h 414"/>
                  <a:gd name="T20" fmla="*/ 60 w 210"/>
                  <a:gd name="T21" fmla="*/ 216 h 414"/>
                  <a:gd name="T22" fmla="*/ 24 w 210"/>
                  <a:gd name="T23" fmla="*/ 150 h 414"/>
                  <a:gd name="T24" fmla="*/ 24 w 210"/>
                  <a:gd name="T25" fmla="*/ 84 h 414"/>
                  <a:gd name="T26" fmla="*/ 0 w 210"/>
                  <a:gd name="T27" fmla="*/ 54 h 414"/>
                  <a:gd name="T28" fmla="*/ 6 w 210"/>
                  <a:gd name="T29" fmla="*/ 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414">
                    <a:moveTo>
                      <a:pt x="6" y="12"/>
                    </a:moveTo>
                    <a:lnTo>
                      <a:pt x="72" y="24"/>
                    </a:lnTo>
                    <a:lnTo>
                      <a:pt x="144" y="0"/>
                    </a:lnTo>
                    <a:lnTo>
                      <a:pt x="186" y="42"/>
                    </a:lnTo>
                    <a:lnTo>
                      <a:pt x="210" y="42"/>
                    </a:lnTo>
                    <a:lnTo>
                      <a:pt x="198" y="132"/>
                    </a:lnTo>
                    <a:lnTo>
                      <a:pt x="192" y="414"/>
                    </a:lnTo>
                    <a:lnTo>
                      <a:pt x="72" y="408"/>
                    </a:lnTo>
                    <a:lnTo>
                      <a:pt x="90" y="306"/>
                    </a:lnTo>
                    <a:lnTo>
                      <a:pt x="54" y="252"/>
                    </a:lnTo>
                    <a:lnTo>
                      <a:pt x="60" y="216"/>
                    </a:lnTo>
                    <a:lnTo>
                      <a:pt x="24" y="150"/>
                    </a:lnTo>
                    <a:lnTo>
                      <a:pt x="24" y="84"/>
                    </a:lnTo>
                    <a:lnTo>
                      <a:pt x="0" y="54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6" name="Freeform 47">
                <a:hlinkClick r:id="rId16" action="ppaction://hlinkfile" tooltip="Córdoba"/>
              </p:cNvPr>
              <p:cNvSpPr>
                <a:spLocks/>
              </p:cNvSpPr>
              <p:nvPr/>
            </p:nvSpPr>
            <p:spPr bwMode="auto">
              <a:xfrm>
                <a:off x="1103" y="1003"/>
                <a:ext cx="331" cy="526"/>
              </a:xfrm>
              <a:custGeom>
                <a:avLst/>
                <a:gdLst>
                  <a:gd name="T0" fmla="*/ 0 w 336"/>
                  <a:gd name="T1" fmla="*/ 222 h 540"/>
                  <a:gd name="T2" fmla="*/ 0 w 336"/>
                  <a:gd name="T3" fmla="*/ 138 h 540"/>
                  <a:gd name="T4" fmla="*/ 30 w 336"/>
                  <a:gd name="T5" fmla="*/ 66 h 540"/>
                  <a:gd name="T6" fmla="*/ 66 w 336"/>
                  <a:gd name="T7" fmla="*/ 30 h 540"/>
                  <a:gd name="T8" fmla="*/ 72 w 336"/>
                  <a:gd name="T9" fmla="*/ 12 h 540"/>
                  <a:gd name="T10" fmla="*/ 90 w 336"/>
                  <a:gd name="T11" fmla="*/ 0 h 540"/>
                  <a:gd name="T12" fmla="*/ 246 w 336"/>
                  <a:gd name="T13" fmla="*/ 36 h 540"/>
                  <a:gd name="T14" fmla="*/ 282 w 336"/>
                  <a:gd name="T15" fmla="*/ 84 h 540"/>
                  <a:gd name="T16" fmla="*/ 312 w 336"/>
                  <a:gd name="T17" fmla="*/ 96 h 540"/>
                  <a:gd name="T18" fmla="*/ 336 w 336"/>
                  <a:gd name="T19" fmla="*/ 126 h 540"/>
                  <a:gd name="T20" fmla="*/ 306 w 336"/>
                  <a:gd name="T21" fmla="*/ 222 h 540"/>
                  <a:gd name="T22" fmla="*/ 306 w 336"/>
                  <a:gd name="T23" fmla="*/ 258 h 540"/>
                  <a:gd name="T24" fmla="*/ 336 w 336"/>
                  <a:gd name="T25" fmla="*/ 342 h 540"/>
                  <a:gd name="T26" fmla="*/ 240 w 336"/>
                  <a:gd name="T27" fmla="*/ 480 h 540"/>
                  <a:gd name="T28" fmla="*/ 204 w 336"/>
                  <a:gd name="T29" fmla="*/ 486 h 540"/>
                  <a:gd name="T30" fmla="*/ 198 w 336"/>
                  <a:gd name="T31" fmla="*/ 540 h 540"/>
                  <a:gd name="T32" fmla="*/ 54 w 336"/>
                  <a:gd name="T33" fmla="*/ 534 h 540"/>
                  <a:gd name="T34" fmla="*/ 72 w 336"/>
                  <a:gd name="T35" fmla="*/ 276 h 540"/>
                  <a:gd name="T36" fmla="*/ 48 w 336"/>
                  <a:gd name="T37" fmla="*/ 264 h 540"/>
                  <a:gd name="T38" fmla="*/ 0 w 336"/>
                  <a:gd name="T39" fmla="*/ 222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6" h="540">
                    <a:moveTo>
                      <a:pt x="0" y="222"/>
                    </a:moveTo>
                    <a:lnTo>
                      <a:pt x="0" y="138"/>
                    </a:lnTo>
                    <a:lnTo>
                      <a:pt x="30" y="66"/>
                    </a:lnTo>
                    <a:lnTo>
                      <a:pt x="66" y="30"/>
                    </a:lnTo>
                    <a:lnTo>
                      <a:pt x="72" y="12"/>
                    </a:lnTo>
                    <a:lnTo>
                      <a:pt x="90" y="0"/>
                    </a:lnTo>
                    <a:lnTo>
                      <a:pt x="246" y="36"/>
                    </a:lnTo>
                    <a:lnTo>
                      <a:pt x="282" y="84"/>
                    </a:lnTo>
                    <a:lnTo>
                      <a:pt x="312" y="96"/>
                    </a:lnTo>
                    <a:lnTo>
                      <a:pt x="336" y="126"/>
                    </a:lnTo>
                    <a:lnTo>
                      <a:pt x="306" y="222"/>
                    </a:lnTo>
                    <a:lnTo>
                      <a:pt x="306" y="258"/>
                    </a:lnTo>
                    <a:lnTo>
                      <a:pt x="336" y="342"/>
                    </a:lnTo>
                    <a:lnTo>
                      <a:pt x="240" y="480"/>
                    </a:lnTo>
                    <a:lnTo>
                      <a:pt x="204" y="486"/>
                    </a:lnTo>
                    <a:lnTo>
                      <a:pt x="198" y="540"/>
                    </a:lnTo>
                    <a:lnTo>
                      <a:pt x="54" y="534"/>
                    </a:lnTo>
                    <a:lnTo>
                      <a:pt x="72" y="276"/>
                    </a:lnTo>
                    <a:lnTo>
                      <a:pt x="48" y="264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7" name="Freeform 48">
                <a:hlinkClick r:id="rId17" action="ppaction://hlinkfile" tooltip="Santa Fe"/>
              </p:cNvPr>
              <p:cNvSpPr>
                <a:spLocks/>
              </p:cNvSpPr>
              <p:nvPr/>
            </p:nvSpPr>
            <p:spPr bwMode="auto">
              <a:xfrm>
                <a:off x="1351" y="869"/>
                <a:ext cx="343" cy="602"/>
              </a:xfrm>
              <a:custGeom>
                <a:avLst/>
                <a:gdLst>
                  <a:gd name="T0" fmla="*/ 0 w 348"/>
                  <a:gd name="T1" fmla="*/ 618 h 618"/>
                  <a:gd name="T2" fmla="*/ 90 w 348"/>
                  <a:gd name="T3" fmla="*/ 492 h 618"/>
                  <a:gd name="T4" fmla="*/ 60 w 348"/>
                  <a:gd name="T5" fmla="*/ 396 h 618"/>
                  <a:gd name="T6" fmla="*/ 60 w 348"/>
                  <a:gd name="T7" fmla="*/ 378 h 618"/>
                  <a:gd name="T8" fmla="*/ 90 w 348"/>
                  <a:gd name="T9" fmla="*/ 264 h 618"/>
                  <a:gd name="T10" fmla="*/ 72 w 348"/>
                  <a:gd name="T11" fmla="*/ 234 h 618"/>
                  <a:gd name="T12" fmla="*/ 114 w 348"/>
                  <a:gd name="T13" fmla="*/ 12 h 618"/>
                  <a:gd name="T14" fmla="*/ 348 w 348"/>
                  <a:gd name="T15" fmla="*/ 0 h 618"/>
                  <a:gd name="T16" fmla="*/ 324 w 348"/>
                  <a:gd name="T17" fmla="*/ 90 h 618"/>
                  <a:gd name="T18" fmla="*/ 276 w 348"/>
                  <a:gd name="T19" fmla="*/ 138 h 618"/>
                  <a:gd name="T20" fmla="*/ 270 w 348"/>
                  <a:gd name="T21" fmla="*/ 228 h 618"/>
                  <a:gd name="T22" fmla="*/ 270 w 348"/>
                  <a:gd name="T23" fmla="*/ 264 h 618"/>
                  <a:gd name="T24" fmla="*/ 174 w 348"/>
                  <a:gd name="T25" fmla="*/ 360 h 618"/>
                  <a:gd name="T26" fmla="*/ 162 w 348"/>
                  <a:gd name="T27" fmla="*/ 444 h 618"/>
                  <a:gd name="T28" fmla="*/ 210 w 348"/>
                  <a:gd name="T29" fmla="*/ 516 h 618"/>
                  <a:gd name="T30" fmla="*/ 186 w 348"/>
                  <a:gd name="T31" fmla="*/ 552 h 618"/>
                  <a:gd name="T32" fmla="*/ 162 w 348"/>
                  <a:gd name="T33" fmla="*/ 540 h 618"/>
                  <a:gd name="T34" fmla="*/ 90 w 348"/>
                  <a:gd name="T35" fmla="*/ 618 h 618"/>
                  <a:gd name="T36" fmla="*/ 0 w 348"/>
                  <a:gd name="T37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8" h="618">
                    <a:moveTo>
                      <a:pt x="0" y="618"/>
                    </a:moveTo>
                    <a:lnTo>
                      <a:pt x="90" y="492"/>
                    </a:lnTo>
                    <a:lnTo>
                      <a:pt x="60" y="396"/>
                    </a:lnTo>
                    <a:lnTo>
                      <a:pt x="60" y="378"/>
                    </a:lnTo>
                    <a:lnTo>
                      <a:pt x="90" y="264"/>
                    </a:lnTo>
                    <a:lnTo>
                      <a:pt x="72" y="234"/>
                    </a:lnTo>
                    <a:lnTo>
                      <a:pt x="114" y="12"/>
                    </a:lnTo>
                    <a:lnTo>
                      <a:pt x="348" y="0"/>
                    </a:lnTo>
                    <a:lnTo>
                      <a:pt x="324" y="90"/>
                    </a:lnTo>
                    <a:lnTo>
                      <a:pt x="276" y="138"/>
                    </a:lnTo>
                    <a:lnTo>
                      <a:pt x="270" y="228"/>
                    </a:lnTo>
                    <a:lnTo>
                      <a:pt x="270" y="264"/>
                    </a:lnTo>
                    <a:lnTo>
                      <a:pt x="174" y="360"/>
                    </a:lnTo>
                    <a:lnTo>
                      <a:pt x="162" y="444"/>
                    </a:lnTo>
                    <a:lnTo>
                      <a:pt x="210" y="516"/>
                    </a:lnTo>
                    <a:lnTo>
                      <a:pt x="186" y="552"/>
                    </a:lnTo>
                    <a:lnTo>
                      <a:pt x="162" y="540"/>
                    </a:lnTo>
                    <a:lnTo>
                      <a:pt x="90" y="618"/>
                    </a:lnTo>
                    <a:lnTo>
                      <a:pt x="0" y="61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8" name="Freeform 49">
                <a:hlinkClick r:id="rId18" action="ppaction://hlinkfile" tooltip="Corrientes"/>
              </p:cNvPr>
              <p:cNvSpPr>
                <a:spLocks/>
              </p:cNvSpPr>
              <p:nvPr/>
            </p:nvSpPr>
            <p:spPr bwMode="auto">
              <a:xfrm>
                <a:off x="1629" y="810"/>
                <a:ext cx="355" cy="298"/>
              </a:xfrm>
              <a:custGeom>
                <a:avLst/>
                <a:gdLst>
                  <a:gd name="T0" fmla="*/ 0 w 360"/>
                  <a:gd name="T1" fmla="*/ 288 h 306"/>
                  <a:gd name="T2" fmla="*/ 0 w 360"/>
                  <a:gd name="T3" fmla="*/ 198 h 306"/>
                  <a:gd name="T4" fmla="*/ 42 w 360"/>
                  <a:gd name="T5" fmla="*/ 162 h 306"/>
                  <a:gd name="T6" fmla="*/ 78 w 360"/>
                  <a:gd name="T7" fmla="*/ 60 h 306"/>
                  <a:gd name="T8" fmla="*/ 96 w 360"/>
                  <a:gd name="T9" fmla="*/ 0 h 306"/>
                  <a:gd name="T10" fmla="*/ 264 w 360"/>
                  <a:gd name="T11" fmla="*/ 36 h 306"/>
                  <a:gd name="T12" fmla="*/ 294 w 360"/>
                  <a:gd name="T13" fmla="*/ 36 h 306"/>
                  <a:gd name="T14" fmla="*/ 312 w 360"/>
                  <a:gd name="T15" fmla="*/ 24 h 306"/>
                  <a:gd name="T16" fmla="*/ 360 w 360"/>
                  <a:gd name="T17" fmla="*/ 90 h 306"/>
                  <a:gd name="T18" fmla="*/ 138 w 360"/>
                  <a:gd name="T19" fmla="*/ 306 h 306"/>
                  <a:gd name="T20" fmla="*/ 90 w 360"/>
                  <a:gd name="T21" fmla="*/ 276 h 306"/>
                  <a:gd name="T22" fmla="*/ 0 w 360"/>
                  <a:gd name="T23" fmla="*/ 28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0" h="306">
                    <a:moveTo>
                      <a:pt x="0" y="288"/>
                    </a:moveTo>
                    <a:lnTo>
                      <a:pt x="0" y="198"/>
                    </a:lnTo>
                    <a:lnTo>
                      <a:pt x="42" y="162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264" y="36"/>
                    </a:lnTo>
                    <a:lnTo>
                      <a:pt x="294" y="36"/>
                    </a:lnTo>
                    <a:lnTo>
                      <a:pt x="312" y="24"/>
                    </a:lnTo>
                    <a:lnTo>
                      <a:pt x="360" y="90"/>
                    </a:lnTo>
                    <a:lnTo>
                      <a:pt x="138" y="306"/>
                    </a:lnTo>
                    <a:lnTo>
                      <a:pt x="90" y="27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9" name="Freeform 50">
                <a:hlinkClick r:id="rId19" action="ppaction://hlinkfile" tooltip="Misiones"/>
              </p:cNvPr>
              <p:cNvSpPr>
                <a:spLocks/>
              </p:cNvSpPr>
              <p:nvPr/>
            </p:nvSpPr>
            <p:spPr bwMode="auto">
              <a:xfrm>
                <a:off x="1948" y="670"/>
                <a:ext cx="225" cy="228"/>
              </a:xfrm>
              <a:custGeom>
                <a:avLst/>
                <a:gdLst>
                  <a:gd name="T0" fmla="*/ 0 w 228"/>
                  <a:gd name="T1" fmla="*/ 162 h 234"/>
                  <a:gd name="T2" fmla="*/ 36 w 228"/>
                  <a:gd name="T3" fmla="*/ 174 h 234"/>
                  <a:gd name="T4" fmla="*/ 66 w 228"/>
                  <a:gd name="T5" fmla="*/ 132 h 234"/>
                  <a:gd name="T6" fmla="*/ 96 w 228"/>
                  <a:gd name="T7" fmla="*/ 126 h 234"/>
                  <a:gd name="T8" fmla="*/ 138 w 228"/>
                  <a:gd name="T9" fmla="*/ 90 h 234"/>
                  <a:gd name="T10" fmla="*/ 156 w 228"/>
                  <a:gd name="T11" fmla="*/ 6 h 234"/>
                  <a:gd name="T12" fmla="*/ 216 w 228"/>
                  <a:gd name="T13" fmla="*/ 0 h 234"/>
                  <a:gd name="T14" fmla="*/ 228 w 228"/>
                  <a:gd name="T15" fmla="*/ 60 h 234"/>
                  <a:gd name="T16" fmla="*/ 210 w 228"/>
                  <a:gd name="T17" fmla="*/ 102 h 234"/>
                  <a:gd name="T18" fmla="*/ 210 w 228"/>
                  <a:gd name="T19" fmla="*/ 138 h 234"/>
                  <a:gd name="T20" fmla="*/ 108 w 228"/>
                  <a:gd name="T21" fmla="*/ 186 h 234"/>
                  <a:gd name="T22" fmla="*/ 42 w 228"/>
                  <a:gd name="T23" fmla="*/ 234 h 234"/>
                  <a:gd name="T24" fmla="*/ 0 w 228"/>
                  <a:gd name="T25" fmla="*/ 16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34">
                    <a:moveTo>
                      <a:pt x="0" y="162"/>
                    </a:moveTo>
                    <a:lnTo>
                      <a:pt x="36" y="174"/>
                    </a:lnTo>
                    <a:lnTo>
                      <a:pt x="66" y="132"/>
                    </a:lnTo>
                    <a:lnTo>
                      <a:pt x="96" y="126"/>
                    </a:lnTo>
                    <a:lnTo>
                      <a:pt x="138" y="90"/>
                    </a:lnTo>
                    <a:lnTo>
                      <a:pt x="156" y="6"/>
                    </a:lnTo>
                    <a:lnTo>
                      <a:pt x="216" y="0"/>
                    </a:lnTo>
                    <a:lnTo>
                      <a:pt x="228" y="60"/>
                    </a:lnTo>
                    <a:lnTo>
                      <a:pt x="210" y="102"/>
                    </a:lnTo>
                    <a:lnTo>
                      <a:pt x="210" y="138"/>
                    </a:lnTo>
                    <a:lnTo>
                      <a:pt x="108" y="186"/>
                    </a:lnTo>
                    <a:lnTo>
                      <a:pt x="42" y="23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20" name="Freeform 51">
                <a:hlinkClick r:id="rId20" action="ppaction://hlinkfile" tooltip="Entre Ríos"/>
              </p:cNvPr>
              <p:cNvSpPr>
                <a:spLocks/>
              </p:cNvSpPr>
              <p:nvPr/>
            </p:nvSpPr>
            <p:spPr bwMode="auto">
              <a:xfrm>
                <a:off x="1517" y="1091"/>
                <a:ext cx="248" cy="268"/>
              </a:xfrm>
              <a:custGeom>
                <a:avLst/>
                <a:gdLst>
                  <a:gd name="T0" fmla="*/ 186 w 252"/>
                  <a:gd name="T1" fmla="*/ 384 h 276"/>
                  <a:gd name="T2" fmla="*/ 114 w 252"/>
                  <a:gd name="T3" fmla="*/ 336 h 276"/>
                  <a:gd name="T4" fmla="*/ 48 w 252"/>
                  <a:gd name="T5" fmla="*/ 288 h 276"/>
                  <a:gd name="T6" fmla="*/ 0 w 252"/>
                  <a:gd name="T7" fmla="*/ 210 h 276"/>
                  <a:gd name="T8" fmla="*/ 6 w 252"/>
                  <a:gd name="T9" fmla="*/ 138 h 276"/>
                  <a:gd name="T10" fmla="*/ 102 w 252"/>
                  <a:gd name="T11" fmla="*/ 48 h 276"/>
                  <a:gd name="T12" fmla="*/ 108 w 252"/>
                  <a:gd name="T13" fmla="*/ 12 h 276"/>
                  <a:gd name="T14" fmla="*/ 192 w 252"/>
                  <a:gd name="T15" fmla="*/ 0 h 276"/>
                  <a:gd name="T16" fmla="*/ 252 w 252"/>
                  <a:gd name="T17" fmla="*/ 24 h 276"/>
                  <a:gd name="T18" fmla="*/ 246 w 252"/>
                  <a:gd name="T19" fmla="*/ 102 h 276"/>
                  <a:gd name="T20" fmla="*/ 222 w 252"/>
                  <a:gd name="T21" fmla="*/ 174 h 276"/>
                  <a:gd name="T22" fmla="*/ 216 w 252"/>
                  <a:gd name="T23" fmla="*/ 264 h 276"/>
                  <a:gd name="T24" fmla="*/ 192 w 252"/>
                  <a:gd name="T25" fmla="*/ 276 h 276"/>
                  <a:gd name="T26" fmla="*/ 186 w 252"/>
                  <a:gd name="T27" fmla="*/ 38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76">
                    <a:moveTo>
                      <a:pt x="186" y="384"/>
                    </a:moveTo>
                    <a:lnTo>
                      <a:pt x="114" y="336"/>
                    </a:lnTo>
                    <a:lnTo>
                      <a:pt x="48" y="288"/>
                    </a:lnTo>
                    <a:lnTo>
                      <a:pt x="0" y="210"/>
                    </a:lnTo>
                    <a:lnTo>
                      <a:pt x="6" y="138"/>
                    </a:lnTo>
                    <a:lnTo>
                      <a:pt x="102" y="48"/>
                    </a:lnTo>
                    <a:lnTo>
                      <a:pt x="108" y="12"/>
                    </a:lnTo>
                    <a:lnTo>
                      <a:pt x="192" y="0"/>
                    </a:lnTo>
                    <a:lnTo>
                      <a:pt x="252" y="24"/>
                    </a:lnTo>
                    <a:lnTo>
                      <a:pt x="246" y="102"/>
                    </a:lnTo>
                    <a:lnTo>
                      <a:pt x="222" y="174"/>
                    </a:lnTo>
                    <a:lnTo>
                      <a:pt x="216" y="264"/>
                    </a:lnTo>
                    <a:lnTo>
                      <a:pt x="192" y="276"/>
                    </a:lnTo>
                    <a:lnTo>
                      <a:pt x="186" y="384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21" name="Freeform 52">
                <a:hlinkClick r:id="rId21" action="ppaction://hlinkfile" tooltip="Buenos Aires"/>
              </p:cNvPr>
              <p:cNvSpPr>
                <a:spLocks/>
              </p:cNvSpPr>
              <p:nvPr/>
            </p:nvSpPr>
            <p:spPr bwMode="auto">
              <a:xfrm>
                <a:off x="1304" y="1383"/>
                <a:ext cx="526" cy="695"/>
              </a:xfrm>
              <a:custGeom>
                <a:avLst/>
                <a:gdLst>
                  <a:gd name="T0" fmla="*/ 24 w 534"/>
                  <a:gd name="T1" fmla="*/ 726 h 714"/>
                  <a:gd name="T2" fmla="*/ 0 w 534"/>
                  <a:gd name="T3" fmla="*/ 714 h 714"/>
                  <a:gd name="T4" fmla="*/ 0 w 534"/>
                  <a:gd name="T5" fmla="*/ 102 h 714"/>
                  <a:gd name="T6" fmla="*/ 138 w 534"/>
                  <a:gd name="T7" fmla="*/ 96 h 714"/>
                  <a:gd name="T8" fmla="*/ 210 w 534"/>
                  <a:gd name="T9" fmla="*/ 18 h 714"/>
                  <a:gd name="T10" fmla="*/ 240 w 534"/>
                  <a:gd name="T11" fmla="*/ 30 h 714"/>
                  <a:gd name="T12" fmla="*/ 258 w 534"/>
                  <a:gd name="T13" fmla="*/ 0 h 714"/>
                  <a:gd name="T14" fmla="*/ 372 w 534"/>
                  <a:gd name="T15" fmla="*/ 78 h 714"/>
                  <a:gd name="T16" fmla="*/ 318 w 534"/>
                  <a:gd name="T17" fmla="*/ 138 h 714"/>
                  <a:gd name="T18" fmla="*/ 366 w 534"/>
                  <a:gd name="T19" fmla="*/ 210 h 714"/>
                  <a:gd name="T20" fmla="*/ 444 w 534"/>
                  <a:gd name="T21" fmla="*/ 156 h 714"/>
                  <a:gd name="T22" fmla="*/ 498 w 534"/>
                  <a:gd name="T23" fmla="*/ 204 h 714"/>
                  <a:gd name="T24" fmla="*/ 468 w 534"/>
                  <a:gd name="T25" fmla="*/ 270 h 714"/>
                  <a:gd name="T26" fmla="*/ 534 w 534"/>
                  <a:gd name="T27" fmla="*/ 312 h 714"/>
                  <a:gd name="T28" fmla="*/ 450 w 534"/>
                  <a:gd name="T29" fmla="*/ 474 h 714"/>
                  <a:gd name="T30" fmla="*/ 330 w 534"/>
                  <a:gd name="T31" fmla="*/ 516 h 714"/>
                  <a:gd name="T32" fmla="*/ 210 w 534"/>
                  <a:gd name="T33" fmla="*/ 534 h 714"/>
                  <a:gd name="T34" fmla="*/ 102 w 534"/>
                  <a:gd name="T35" fmla="*/ 534 h 714"/>
                  <a:gd name="T36" fmla="*/ 60 w 534"/>
                  <a:gd name="T37" fmla="*/ 522 h 714"/>
                  <a:gd name="T38" fmla="*/ 72 w 534"/>
                  <a:gd name="T39" fmla="*/ 594 h 714"/>
                  <a:gd name="T40" fmla="*/ 54 w 534"/>
                  <a:gd name="T41" fmla="*/ 624 h 714"/>
                  <a:gd name="T42" fmla="*/ 54 w 534"/>
                  <a:gd name="T43" fmla="*/ 714 h 714"/>
                  <a:gd name="T44" fmla="*/ 24 w 534"/>
                  <a:gd name="T45" fmla="*/ 726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4" h="714">
                    <a:moveTo>
                      <a:pt x="24" y="726"/>
                    </a:moveTo>
                    <a:lnTo>
                      <a:pt x="0" y="714"/>
                    </a:lnTo>
                    <a:lnTo>
                      <a:pt x="0" y="102"/>
                    </a:lnTo>
                    <a:lnTo>
                      <a:pt x="138" y="96"/>
                    </a:lnTo>
                    <a:lnTo>
                      <a:pt x="210" y="18"/>
                    </a:lnTo>
                    <a:lnTo>
                      <a:pt x="240" y="30"/>
                    </a:lnTo>
                    <a:lnTo>
                      <a:pt x="258" y="0"/>
                    </a:lnTo>
                    <a:lnTo>
                      <a:pt x="372" y="78"/>
                    </a:lnTo>
                    <a:lnTo>
                      <a:pt x="318" y="138"/>
                    </a:lnTo>
                    <a:lnTo>
                      <a:pt x="366" y="210"/>
                    </a:lnTo>
                    <a:lnTo>
                      <a:pt x="444" y="156"/>
                    </a:lnTo>
                    <a:lnTo>
                      <a:pt x="498" y="204"/>
                    </a:lnTo>
                    <a:lnTo>
                      <a:pt x="468" y="270"/>
                    </a:lnTo>
                    <a:lnTo>
                      <a:pt x="534" y="312"/>
                    </a:lnTo>
                    <a:lnTo>
                      <a:pt x="450" y="474"/>
                    </a:lnTo>
                    <a:lnTo>
                      <a:pt x="330" y="516"/>
                    </a:lnTo>
                    <a:lnTo>
                      <a:pt x="210" y="534"/>
                    </a:lnTo>
                    <a:lnTo>
                      <a:pt x="102" y="534"/>
                    </a:lnTo>
                    <a:lnTo>
                      <a:pt x="60" y="522"/>
                    </a:lnTo>
                    <a:lnTo>
                      <a:pt x="72" y="594"/>
                    </a:lnTo>
                    <a:lnTo>
                      <a:pt x="54" y="624"/>
                    </a:lnTo>
                    <a:lnTo>
                      <a:pt x="54" y="714"/>
                    </a:lnTo>
                    <a:lnTo>
                      <a:pt x="24" y="726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22" name="Freeform 53">
                <a:hlinkClick r:id="rId22" action="ppaction://hlinkfile" tooltip="La Pampa"/>
              </p:cNvPr>
              <p:cNvSpPr>
                <a:spLocks/>
              </p:cNvSpPr>
              <p:nvPr/>
            </p:nvSpPr>
            <p:spPr bwMode="auto">
              <a:xfrm>
                <a:off x="902" y="1529"/>
                <a:ext cx="396" cy="397"/>
              </a:xfrm>
              <a:custGeom>
                <a:avLst/>
                <a:gdLst>
                  <a:gd name="T0" fmla="*/ 6 w 402"/>
                  <a:gd name="T1" fmla="*/ 246 h 408"/>
                  <a:gd name="T2" fmla="*/ 0 w 402"/>
                  <a:gd name="T3" fmla="*/ 102 h 408"/>
                  <a:gd name="T4" fmla="*/ 252 w 402"/>
                  <a:gd name="T5" fmla="*/ 108 h 408"/>
                  <a:gd name="T6" fmla="*/ 258 w 402"/>
                  <a:gd name="T7" fmla="*/ 0 h 408"/>
                  <a:gd name="T8" fmla="*/ 402 w 402"/>
                  <a:gd name="T9" fmla="*/ 0 h 408"/>
                  <a:gd name="T10" fmla="*/ 396 w 402"/>
                  <a:gd name="T11" fmla="*/ 408 h 408"/>
                  <a:gd name="T12" fmla="*/ 300 w 402"/>
                  <a:gd name="T13" fmla="*/ 372 h 408"/>
                  <a:gd name="T14" fmla="*/ 144 w 402"/>
                  <a:gd name="T15" fmla="*/ 366 h 408"/>
                  <a:gd name="T16" fmla="*/ 84 w 402"/>
                  <a:gd name="T17" fmla="*/ 312 h 408"/>
                  <a:gd name="T18" fmla="*/ 42 w 402"/>
                  <a:gd name="T19" fmla="*/ 300 h 408"/>
                  <a:gd name="T20" fmla="*/ 42 w 402"/>
                  <a:gd name="T21" fmla="*/ 258 h 408"/>
                  <a:gd name="T22" fmla="*/ 6 w 402"/>
                  <a:gd name="T23" fmla="*/ 246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2" h="408">
                    <a:moveTo>
                      <a:pt x="6" y="246"/>
                    </a:moveTo>
                    <a:lnTo>
                      <a:pt x="0" y="102"/>
                    </a:lnTo>
                    <a:lnTo>
                      <a:pt x="252" y="108"/>
                    </a:lnTo>
                    <a:lnTo>
                      <a:pt x="258" y="0"/>
                    </a:lnTo>
                    <a:lnTo>
                      <a:pt x="402" y="0"/>
                    </a:lnTo>
                    <a:lnTo>
                      <a:pt x="396" y="408"/>
                    </a:lnTo>
                    <a:lnTo>
                      <a:pt x="300" y="372"/>
                    </a:lnTo>
                    <a:lnTo>
                      <a:pt x="144" y="366"/>
                    </a:lnTo>
                    <a:lnTo>
                      <a:pt x="84" y="312"/>
                    </a:lnTo>
                    <a:lnTo>
                      <a:pt x="42" y="300"/>
                    </a:lnTo>
                    <a:lnTo>
                      <a:pt x="42" y="258"/>
                    </a:lnTo>
                    <a:lnTo>
                      <a:pt x="6" y="24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23" name="Freeform 54">
                <a:hlinkClick r:id="rId23" action="ppaction://hlinkfile" tooltip="Mendoza"/>
              </p:cNvPr>
              <p:cNvSpPr>
                <a:spLocks/>
              </p:cNvSpPr>
              <p:nvPr/>
            </p:nvSpPr>
            <p:spPr bwMode="auto">
              <a:xfrm>
                <a:off x="718" y="1254"/>
                <a:ext cx="332" cy="485"/>
              </a:xfrm>
              <a:custGeom>
                <a:avLst/>
                <a:gdLst>
                  <a:gd name="T0" fmla="*/ 186 w 336"/>
                  <a:gd name="T1" fmla="*/ 534 h 498"/>
                  <a:gd name="T2" fmla="*/ 108 w 336"/>
                  <a:gd name="T3" fmla="*/ 492 h 498"/>
                  <a:gd name="T4" fmla="*/ 72 w 336"/>
                  <a:gd name="T5" fmla="*/ 498 h 498"/>
                  <a:gd name="T6" fmla="*/ 6 w 336"/>
                  <a:gd name="T7" fmla="*/ 408 h 498"/>
                  <a:gd name="T8" fmla="*/ 0 w 336"/>
                  <a:gd name="T9" fmla="*/ 318 h 498"/>
                  <a:gd name="T10" fmla="*/ 42 w 336"/>
                  <a:gd name="T11" fmla="*/ 210 h 498"/>
                  <a:gd name="T12" fmla="*/ 36 w 336"/>
                  <a:gd name="T13" fmla="*/ 138 h 498"/>
                  <a:gd name="T14" fmla="*/ 54 w 336"/>
                  <a:gd name="T15" fmla="*/ 126 h 498"/>
                  <a:gd name="T16" fmla="*/ 18 w 336"/>
                  <a:gd name="T17" fmla="*/ 102 h 498"/>
                  <a:gd name="T18" fmla="*/ 24 w 336"/>
                  <a:gd name="T19" fmla="*/ 78 h 498"/>
                  <a:gd name="T20" fmla="*/ 12 w 336"/>
                  <a:gd name="T21" fmla="*/ 48 h 498"/>
                  <a:gd name="T22" fmla="*/ 54 w 336"/>
                  <a:gd name="T23" fmla="*/ 42 h 498"/>
                  <a:gd name="T24" fmla="*/ 60 w 336"/>
                  <a:gd name="T25" fmla="*/ 6 h 498"/>
                  <a:gd name="T26" fmla="*/ 90 w 336"/>
                  <a:gd name="T27" fmla="*/ 0 h 498"/>
                  <a:gd name="T28" fmla="*/ 126 w 336"/>
                  <a:gd name="T29" fmla="*/ 24 h 498"/>
                  <a:gd name="T30" fmla="*/ 156 w 336"/>
                  <a:gd name="T31" fmla="*/ 0 h 498"/>
                  <a:gd name="T32" fmla="*/ 186 w 336"/>
                  <a:gd name="T33" fmla="*/ 6 h 498"/>
                  <a:gd name="T34" fmla="*/ 198 w 336"/>
                  <a:gd name="T35" fmla="*/ 24 h 498"/>
                  <a:gd name="T36" fmla="*/ 240 w 336"/>
                  <a:gd name="T37" fmla="*/ 18 h 498"/>
                  <a:gd name="T38" fmla="*/ 264 w 336"/>
                  <a:gd name="T39" fmla="*/ 54 h 498"/>
                  <a:gd name="T40" fmla="*/ 258 w 336"/>
                  <a:gd name="T41" fmla="*/ 120 h 498"/>
                  <a:gd name="T42" fmla="*/ 300 w 336"/>
                  <a:gd name="T43" fmla="*/ 186 h 498"/>
                  <a:gd name="T44" fmla="*/ 294 w 336"/>
                  <a:gd name="T45" fmla="*/ 222 h 498"/>
                  <a:gd name="T46" fmla="*/ 336 w 336"/>
                  <a:gd name="T47" fmla="*/ 282 h 498"/>
                  <a:gd name="T48" fmla="*/ 306 w 336"/>
                  <a:gd name="T49" fmla="*/ 378 h 498"/>
                  <a:gd name="T50" fmla="*/ 186 w 336"/>
                  <a:gd name="T51" fmla="*/ 384 h 498"/>
                  <a:gd name="T52" fmla="*/ 186 w 336"/>
                  <a:gd name="T53" fmla="*/ 53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6" h="498">
                    <a:moveTo>
                      <a:pt x="186" y="534"/>
                    </a:moveTo>
                    <a:lnTo>
                      <a:pt x="108" y="492"/>
                    </a:lnTo>
                    <a:lnTo>
                      <a:pt x="72" y="498"/>
                    </a:lnTo>
                    <a:lnTo>
                      <a:pt x="6" y="408"/>
                    </a:lnTo>
                    <a:lnTo>
                      <a:pt x="0" y="318"/>
                    </a:lnTo>
                    <a:lnTo>
                      <a:pt x="42" y="210"/>
                    </a:lnTo>
                    <a:lnTo>
                      <a:pt x="36" y="138"/>
                    </a:lnTo>
                    <a:lnTo>
                      <a:pt x="54" y="126"/>
                    </a:lnTo>
                    <a:lnTo>
                      <a:pt x="18" y="102"/>
                    </a:lnTo>
                    <a:lnTo>
                      <a:pt x="24" y="78"/>
                    </a:lnTo>
                    <a:lnTo>
                      <a:pt x="12" y="48"/>
                    </a:lnTo>
                    <a:lnTo>
                      <a:pt x="54" y="42"/>
                    </a:lnTo>
                    <a:lnTo>
                      <a:pt x="60" y="6"/>
                    </a:lnTo>
                    <a:lnTo>
                      <a:pt x="90" y="0"/>
                    </a:lnTo>
                    <a:lnTo>
                      <a:pt x="126" y="24"/>
                    </a:lnTo>
                    <a:lnTo>
                      <a:pt x="156" y="0"/>
                    </a:lnTo>
                    <a:lnTo>
                      <a:pt x="186" y="6"/>
                    </a:lnTo>
                    <a:lnTo>
                      <a:pt x="198" y="24"/>
                    </a:lnTo>
                    <a:lnTo>
                      <a:pt x="240" y="18"/>
                    </a:lnTo>
                    <a:lnTo>
                      <a:pt x="264" y="54"/>
                    </a:lnTo>
                    <a:lnTo>
                      <a:pt x="258" y="120"/>
                    </a:lnTo>
                    <a:lnTo>
                      <a:pt x="300" y="186"/>
                    </a:lnTo>
                    <a:lnTo>
                      <a:pt x="294" y="222"/>
                    </a:lnTo>
                    <a:lnTo>
                      <a:pt x="336" y="282"/>
                    </a:lnTo>
                    <a:lnTo>
                      <a:pt x="306" y="378"/>
                    </a:lnTo>
                    <a:lnTo>
                      <a:pt x="186" y="384"/>
                    </a:lnTo>
                    <a:lnTo>
                      <a:pt x="186" y="534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24" name="Freeform 55">
                <a:hlinkClick r:id="rId24" action="ppaction://hlinkfile" tooltip="Neuquén"/>
              </p:cNvPr>
              <p:cNvSpPr>
                <a:spLocks/>
              </p:cNvSpPr>
              <p:nvPr/>
            </p:nvSpPr>
            <p:spPr bwMode="auto">
              <a:xfrm>
                <a:off x="642" y="1658"/>
                <a:ext cx="283" cy="467"/>
              </a:xfrm>
              <a:custGeom>
                <a:avLst/>
                <a:gdLst>
                  <a:gd name="T0" fmla="*/ 6 w 288"/>
                  <a:gd name="T1" fmla="*/ 480 h 480"/>
                  <a:gd name="T2" fmla="*/ 0 w 288"/>
                  <a:gd name="T3" fmla="*/ 450 h 480"/>
                  <a:gd name="T4" fmla="*/ 0 w 288"/>
                  <a:gd name="T5" fmla="*/ 426 h 480"/>
                  <a:gd name="T6" fmla="*/ 12 w 288"/>
                  <a:gd name="T7" fmla="*/ 408 h 480"/>
                  <a:gd name="T8" fmla="*/ 0 w 288"/>
                  <a:gd name="T9" fmla="*/ 390 h 480"/>
                  <a:gd name="T10" fmla="*/ 6 w 288"/>
                  <a:gd name="T11" fmla="*/ 378 h 480"/>
                  <a:gd name="T12" fmla="*/ 0 w 288"/>
                  <a:gd name="T13" fmla="*/ 342 h 480"/>
                  <a:gd name="T14" fmla="*/ 24 w 288"/>
                  <a:gd name="T15" fmla="*/ 270 h 480"/>
                  <a:gd name="T16" fmla="*/ 60 w 288"/>
                  <a:gd name="T17" fmla="*/ 246 h 480"/>
                  <a:gd name="T18" fmla="*/ 60 w 288"/>
                  <a:gd name="T19" fmla="*/ 234 h 480"/>
                  <a:gd name="T20" fmla="*/ 54 w 288"/>
                  <a:gd name="T21" fmla="*/ 180 h 480"/>
                  <a:gd name="T22" fmla="*/ 36 w 288"/>
                  <a:gd name="T23" fmla="*/ 54 h 480"/>
                  <a:gd name="T24" fmla="*/ 78 w 288"/>
                  <a:gd name="T25" fmla="*/ 0 h 480"/>
                  <a:gd name="T26" fmla="*/ 144 w 288"/>
                  <a:gd name="T27" fmla="*/ 90 h 480"/>
                  <a:gd name="T28" fmla="*/ 198 w 288"/>
                  <a:gd name="T29" fmla="*/ 84 h 480"/>
                  <a:gd name="T30" fmla="*/ 264 w 288"/>
                  <a:gd name="T31" fmla="*/ 126 h 480"/>
                  <a:gd name="T32" fmla="*/ 270 w 288"/>
                  <a:gd name="T33" fmla="*/ 228 h 480"/>
                  <a:gd name="T34" fmla="*/ 288 w 288"/>
                  <a:gd name="T35" fmla="*/ 252 h 480"/>
                  <a:gd name="T36" fmla="*/ 234 w 288"/>
                  <a:gd name="T37" fmla="*/ 276 h 480"/>
                  <a:gd name="T38" fmla="*/ 144 w 288"/>
                  <a:gd name="T39" fmla="*/ 360 h 480"/>
                  <a:gd name="T40" fmla="*/ 126 w 288"/>
                  <a:gd name="T41" fmla="*/ 414 h 480"/>
                  <a:gd name="T42" fmla="*/ 66 w 288"/>
                  <a:gd name="T43" fmla="*/ 438 h 480"/>
                  <a:gd name="T44" fmla="*/ 54 w 288"/>
                  <a:gd name="T45" fmla="*/ 480 h 480"/>
                  <a:gd name="T46" fmla="*/ 6 w 288"/>
                  <a:gd name="T4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480">
                    <a:moveTo>
                      <a:pt x="6" y="480"/>
                    </a:moveTo>
                    <a:lnTo>
                      <a:pt x="0" y="450"/>
                    </a:lnTo>
                    <a:lnTo>
                      <a:pt x="0" y="426"/>
                    </a:lnTo>
                    <a:lnTo>
                      <a:pt x="12" y="408"/>
                    </a:lnTo>
                    <a:lnTo>
                      <a:pt x="0" y="390"/>
                    </a:lnTo>
                    <a:lnTo>
                      <a:pt x="6" y="378"/>
                    </a:lnTo>
                    <a:lnTo>
                      <a:pt x="0" y="342"/>
                    </a:lnTo>
                    <a:lnTo>
                      <a:pt x="24" y="270"/>
                    </a:lnTo>
                    <a:lnTo>
                      <a:pt x="60" y="246"/>
                    </a:lnTo>
                    <a:lnTo>
                      <a:pt x="60" y="234"/>
                    </a:lnTo>
                    <a:lnTo>
                      <a:pt x="54" y="180"/>
                    </a:lnTo>
                    <a:lnTo>
                      <a:pt x="36" y="54"/>
                    </a:lnTo>
                    <a:lnTo>
                      <a:pt x="78" y="0"/>
                    </a:lnTo>
                    <a:lnTo>
                      <a:pt x="144" y="90"/>
                    </a:lnTo>
                    <a:lnTo>
                      <a:pt x="198" y="84"/>
                    </a:lnTo>
                    <a:lnTo>
                      <a:pt x="264" y="126"/>
                    </a:lnTo>
                    <a:lnTo>
                      <a:pt x="270" y="228"/>
                    </a:lnTo>
                    <a:lnTo>
                      <a:pt x="288" y="252"/>
                    </a:lnTo>
                    <a:lnTo>
                      <a:pt x="234" y="276"/>
                    </a:lnTo>
                    <a:lnTo>
                      <a:pt x="144" y="360"/>
                    </a:lnTo>
                    <a:lnTo>
                      <a:pt x="126" y="414"/>
                    </a:lnTo>
                    <a:lnTo>
                      <a:pt x="66" y="438"/>
                    </a:lnTo>
                    <a:lnTo>
                      <a:pt x="54" y="480"/>
                    </a:lnTo>
                    <a:lnTo>
                      <a:pt x="6" y="480"/>
                    </a:lnTo>
                    <a:close/>
                  </a:path>
                </a:pathLst>
              </a:custGeom>
              <a:solidFill>
                <a:srgbClr val="E7F4F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25" name="Freeform 56">
                <a:hlinkClick r:id="rId25" action="ppaction://hlinkfile" tooltip="Rio Negro"/>
              </p:cNvPr>
              <p:cNvSpPr>
                <a:spLocks/>
              </p:cNvSpPr>
              <p:nvPr/>
            </p:nvSpPr>
            <p:spPr bwMode="auto">
              <a:xfrm>
                <a:off x="647" y="1780"/>
                <a:ext cx="663" cy="421"/>
              </a:xfrm>
              <a:custGeom>
                <a:avLst/>
                <a:gdLst>
                  <a:gd name="T0" fmla="*/ 18 w 672"/>
                  <a:gd name="T1" fmla="*/ 438 h 432"/>
                  <a:gd name="T2" fmla="*/ 0 w 672"/>
                  <a:gd name="T3" fmla="*/ 360 h 432"/>
                  <a:gd name="T4" fmla="*/ 54 w 672"/>
                  <a:gd name="T5" fmla="*/ 360 h 432"/>
                  <a:gd name="T6" fmla="*/ 54 w 672"/>
                  <a:gd name="T7" fmla="*/ 330 h 432"/>
                  <a:gd name="T8" fmla="*/ 120 w 672"/>
                  <a:gd name="T9" fmla="*/ 294 h 432"/>
                  <a:gd name="T10" fmla="*/ 144 w 672"/>
                  <a:gd name="T11" fmla="*/ 240 h 432"/>
                  <a:gd name="T12" fmla="*/ 234 w 672"/>
                  <a:gd name="T13" fmla="*/ 150 h 432"/>
                  <a:gd name="T14" fmla="*/ 282 w 672"/>
                  <a:gd name="T15" fmla="*/ 138 h 432"/>
                  <a:gd name="T16" fmla="*/ 270 w 672"/>
                  <a:gd name="T17" fmla="*/ 96 h 432"/>
                  <a:gd name="T18" fmla="*/ 264 w 672"/>
                  <a:gd name="T19" fmla="*/ 0 h 432"/>
                  <a:gd name="T20" fmla="*/ 294 w 672"/>
                  <a:gd name="T21" fmla="*/ 6 h 432"/>
                  <a:gd name="T22" fmla="*/ 300 w 672"/>
                  <a:gd name="T23" fmla="*/ 48 h 432"/>
                  <a:gd name="T24" fmla="*/ 342 w 672"/>
                  <a:gd name="T25" fmla="*/ 60 h 432"/>
                  <a:gd name="T26" fmla="*/ 396 w 672"/>
                  <a:gd name="T27" fmla="*/ 108 h 432"/>
                  <a:gd name="T28" fmla="*/ 522 w 672"/>
                  <a:gd name="T29" fmla="*/ 120 h 432"/>
                  <a:gd name="T30" fmla="*/ 660 w 672"/>
                  <a:gd name="T31" fmla="*/ 156 h 432"/>
                  <a:gd name="T32" fmla="*/ 660 w 672"/>
                  <a:gd name="T33" fmla="*/ 312 h 432"/>
                  <a:gd name="T34" fmla="*/ 672 w 672"/>
                  <a:gd name="T35" fmla="*/ 330 h 432"/>
                  <a:gd name="T36" fmla="*/ 600 w 672"/>
                  <a:gd name="T37" fmla="*/ 324 h 432"/>
                  <a:gd name="T38" fmla="*/ 528 w 672"/>
                  <a:gd name="T39" fmla="*/ 288 h 432"/>
                  <a:gd name="T40" fmla="*/ 510 w 672"/>
                  <a:gd name="T41" fmla="*/ 432 h 432"/>
                  <a:gd name="T42" fmla="*/ 18 w 672"/>
                  <a:gd name="T43" fmla="*/ 43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2" h="432">
                    <a:moveTo>
                      <a:pt x="18" y="438"/>
                    </a:moveTo>
                    <a:lnTo>
                      <a:pt x="0" y="360"/>
                    </a:lnTo>
                    <a:lnTo>
                      <a:pt x="54" y="360"/>
                    </a:lnTo>
                    <a:lnTo>
                      <a:pt x="54" y="330"/>
                    </a:lnTo>
                    <a:lnTo>
                      <a:pt x="120" y="294"/>
                    </a:lnTo>
                    <a:lnTo>
                      <a:pt x="144" y="240"/>
                    </a:lnTo>
                    <a:lnTo>
                      <a:pt x="234" y="150"/>
                    </a:lnTo>
                    <a:lnTo>
                      <a:pt x="282" y="138"/>
                    </a:lnTo>
                    <a:lnTo>
                      <a:pt x="270" y="96"/>
                    </a:lnTo>
                    <a:lnTo>
                      <a:pt x="264" y="0"/>
                    </a:lnTo>
                    <a:lnTo>
                      <a:pt x="294" y="6"/>
                    </a:lnTo>
                    <a:lnTo>
                      <a:pt x="300" y="48"/>
                    </a:lnTo>
                    <a:lnTo>
                      <a:pt x="342" y="60"/>
                    </a:lnTo>
                    <a:lnTo>
                      <a:pt x="396" y="108"/>
                    </a:lnTo>
                    <a:lnTo>
                      <a:pt x="522" y="120"/>
                    </a:lnTo>
                    <a:lnTo>
                      <a:pt x="660" y="156"/>
                    </a:lnTo>
                    <a:lnTo>
                      <a:pt x="660" y="312"/>
                    </a:lnTo>
                    <a:lnTo>
                      <a:pt x="672" y="330"/>
                    </a:lnTo>
                    <a:lnTo>
                      <a:pt x="600" y="324"/>
                    </a:lnTo>
                    <a:lnTo>
                      <a:pt x="528" y="288"/>
                    </a:lnTo>
                    <a:lnTo>
                      <a:pt x="510" y="432"/>
                    </a:lnTo>
                    <a:lnTo>
                      <a:pt x="18" y="4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26" name="Freeform 57">
                <a:hlinkClick r:id="rId26" action="ppaction://hlinkfile" tooltip="Chubut"/>
              </p:cNvPr>
              <p:cNvSpPr>
                <a:spLocks/>
              </p:cNvSpPr>
              <p:nvPr/>
            </p:nvSpPr>
            <p:spPr bwMode="auto">
              <a:xfrm>
                <a:off x="636" y="2213"/>
                <a:ext cx="609" cy="391"/>
              </a:xfrm>
              <a:custGeom>
                <a:avLst/>
                <a:gdLst>
                  <a:gd name="T0" fmla="*/ 72 w 618"/>
                  <a:gd name="T1" fmla="*/ 402 h 402"/>
                  <a:gd name="T2" fmla="*/ 54 w 618"/>
                  <a:gd name="T3" fmla="*/ 360 h 402"/>
                  <a:gd name="T4" fmla="*/ 90 w 618"/>
                  <a:gd name="T5" fmla="*/ 324 h 402"/>
                  <a:gd name="T6" fmla="*/ 66 w 618"/>
                  <a:gd name="T7" fmla="*/ 288 h 402"/>
                  <a:gd name="T8" fmla="*/ 90 w 618"/>
                  <a:gd name="T9" fmla="*/ 246 h 402"/>
                  <a:gd name="T10" fmla="*/ 42 w 618"/>
                  <a:gd name="T11" fmla="*/ 228 h 402"/>
                  <a:gd name="T12" fmla="*/ 30 w 618"/>
                  <a:gd name="T13" fmla="*/ 138 h 402"/>
                  <a:gd name="T14" fmla="*/ 42 w 618"/>
                  <a:gd name="T15" fmla="*/ 114 h 402"/>
                  <a:gd name="T16" fmla="*/ 6 w 618"/>
                  <a:gd name="T17" fmla="*/ 48 h 402"/>
                  <a:gd name="T18" fmla="*/ 0 w 618"/>
                  <a:gd name="T19" fmla="*/ 12 h 402"/>
                  <a:gd name="T20" fmla="*/ 30 w 618"/>
                  <a:gd name="T21" fmla="*/ 0 h 402"/>
                  <a:gd name="T22" fmla="*/ 510 w 618"/>
                  <a:gd name="T23" fmla="*/ 0 h 402"/>
                  <a:gd name="T24" fmla="*/ 552 w 618"/>
                  <a:gd name="T25" fmla="*/ 24 h 402"/>
                  <a:gd name="T26" fmla="*/ 618 w 618"/>
                  <a:gd name="T27" fmla="*/ 0 h 402"/>
                  <a:gd name="T28" fmla="*/ 612 w 618"/>
                  <a:gd name="T29" fmla="*/ 66 h 402"/>
                  <a:gd name="T30" fmla="*/ 552 w 618"/>
                  <a:gd name="T31" fmla="*/ 30 h 402"/>
                  <a:gd name="T32" fmla="*/ 522 w 618"/>
                  <a:gd name="T33" fmla="*/ 54 h 402"/>
                  <a:gd name="T34" fmla="*/ 570 w 618"/>
                  <a:gd name="T35" fmla="*/ 90 h 402"/>
                  <a:gd name="T36" fmla="*/ 504 w 618"/>
                  <a:gd name="T37" fmla="*/ 162 h 402"/>
                  <a:gd name="T38" fmla="*/ 480 w 618"/>
                  <a:gd name="T39" fmla="*/ 276 h 402"/>
                  <a:gd name="T40" fmla="*/ 414 w 618"/>
                  <a:gd name="T41" fmla="*/ 294 h 402"/>
                  <a:gd name="T42" fmla="*/ 360 w 618"/>
                  <a:gd name="T43" fmla="*/ 348 h 402"/>
                  <a:gd name="T44" fmla="*/ 342 w 618"/>
                  <a:gd name="T45" fmla="*/ 402 h 402"/>
                  <a:gd name="T46" fmla="*/ 72 w 618"/>
                  <a:gd name="T4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8" h="402">
                    <a:moveTo>
                      <a:pt x="72" y="402"/>
                    </a:moveTo>
                    <a:lnTo>
                      <a:pt x="54" y="360"/>
                    </a:lnTo>
                    <a:lnTo>
                      <a:pt x="90" y="324"/>
                    </a:lnTo>
                    <a:lnTo>
                      <a:pt x="66" y="288"/>
                    </a:lnTo>
                    <a:lnTo>
                      <a:pt x="90" y="246"/>
                    </a:lnTo>
                    <a:lnTo>
                      <a:pt x="42" y="228"/>
                    </a:lnTo>
                    <a:lnTo>
                      <a:pt x="30" y="138"/>
                    </a:lnTo>
                    <a:lnTo>
                      <a:pt x="42" y="114"/>
                    </a:lnTo>
                    <a:lnTo>
                      <a:pt x="6" y="48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510" y="0"/>
                    </a:lnTo>
                    <a:lnTo>
                      <a:pt x="552" y="24"/>
                    </a:lnTo>
                    <a:lnTo>
                      <a:pt x="618" y="0"/>
                    </a:lnTo>
                    <a:lnTo>
                      <a:pt x="612" y="66"/>
                    </a:lnTo>
                    <a:lnTo>
                      <a:pt x="552" y="30"/>
                    </a:lnTo>
                    <a:lnTo>
                      <a:pt x="522" y="54"/>
                    </a:lnTo>
                    <a:lnTo>
                      <a:pt x="570" y="90"/>
                    </a:lnTo>
                    <a:lnTo>
                      <a:pt x="504" y="162"/>
                    </a:lnTo>
                    <a:lnTo>
                      <a:pt x="480" y="276"/>
                    </a:lnTo>
                    <a:lnTo>
                      <a:pt x="414" y="294"/>
                    </a:lnTo>
                    <a:lnTo>
                      <a:pt x="360" y="348"/>
                    </a:lnTo>
                    <a:lnTo>
                      <a:pt x="342" y="402"/>
                    </a:lnTo>
                    <a:lnTo>
                      <a:pt x="72" y="40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27" name="Freeform 58">
                <a:hlinkClick r:id="rId27" action="ppaction://hlinkfile" tooltip="Santa Cruz"/>
              </p:cNvPr>
              <p:cNvSpPr>
                <a:spLocks/>
              </p:cNvSpPr>
              <p:nvPr/>
            </p:nvSpPr>
            <p:spPr bwMode="auto">
              <a:xfrm>
                <a:off x="612" y="2610"/>
                <a:ext cx="485" cy="573"/>
              </a:xfrm>
              <a:custGeom>
                <a:avLst/>
                <a:gdLst>
                  <a:gd name="T0" fmla="*/ 366 w 492"/>
                  <a:gd name="T1" fmla="*/ 0 h 588"/>
                  <a:gd name="T2" fmla="*/ 90 w 492"/>
                  <a:gd name="T3" fmla="*/ 0 h 588"/>
                  <a:gd name="T4" fmla="*/ 96 w 492"/>
                  <a:gd name="T5" fmla="*/ 54 h 588"/>
                  <a:gd name="T6" fmla="*/ 78 w 492"/>
                  <a:gd name="T7" fmla="*/ 78 h 588"/>
                  <a:gd name="T8" fmla="*/ 90 w 492"/>
                  <a:gd name="T9" fmla="*/ 114 h 588"/>
                  <a:gd name="T10" fmla="*/ 42 w 492"/>
                  <a:gd name="T11" fmla="*/ 174 h 588"/>
                  <a:gd name="T12" fmla="*/ 72 w 492"/>
                  <a:gd name="T13" fmla="*/ 228 h 588"/>
                  <a:gd name="T14" fmla="*/ 48 w 492"/>
                  <a:gd name="T15" fmla="*/ 252 h 588"/>
                  <a:gd name="T16" fmla="*/ 48 w 492"/>
                  <a:gd name="T17" fmla="*/ 288 h 588"/>
                  <a:gd name="T18" fmla="*/ 18 w 492"/>
                  <a:gd name="T19" fmla="*/ 300 h 588"/>
                  <a:gd name="T20" fmla="*/ 0 w 492"/>
                  <a:gd name="T21" fmla="*/ 336 h 588"/>
                  <a:gd name="T22" fmla="*/ 6 w 492"/>
                  <a:gd name="T23" fmla="*/ 426 h 588"/>
                  <a:gd name="T24" fmla="*/ 30 w 492"/>
                  <a:gd name="T25" fmla="*/ 468 h 588"/>
                  <a:gd name="T26" fmla="*/ 84 w 492"/>
                  <a:gd name="T27" fmla="*/ 450 h 588"/>
                  <a:gd name="T28" fmla="*/ 102 w 492"/>
                  <a:gd name="T29" fmla="*/ 540 h 588"/>
                  <a:gd name="T30" fmla="*/ 126 w 492"/>
                  <a:gd name="T31" fmla="*/ 576 h 588"/>
                  <a:gd name="T32" fmla="*/ 330 w 492"/>
                  <a:gd name="T33" fmla="*/ 588 h 588"/>
                  <a:gd name="T34" fmla="*/ 282 w 492"/>
                  <a:gd name="T35" fmla="*/ 462 h 588"/>
                  <a:gd name="T36" fmla="*/ 318 w 492"/>
                  <a:gd name="T37" fmla="*/ 384 h 588"/>
                  <a:gd name="T38" fmla="*/ 366 w 492"/>
                  <a:gd name="T39" fmla="*/ 348 h 588"/>
                  <a:gd name="T40" fmla="*/ 354 w 492"/>
                  <a:gd name="T41" fmla="*/ 306 h 588"/>
                  <a:gd name="T42" fmla="*/ 486 w 492"/>
                  <a:gd name="T43" fmla="*/ 162 h 588"/>
                  <a:gd name="T44" fmla="*/ 492 w 492"/>
                  <a:gd name="T45" fmla="*/ 90 h 588"/>
                  <a:gd name="T46" fmla="*/ 426 w 492"/>
                  <a:gd name="T47" fmla="*/ 84 h 588"/>
                  <a:gd name="T48" fmla="*/ 384 w 492"/>
                  <a:gd name="T49" fmla="*/ 42 h 588"/>
                  <a:gd name="T50" fmla="*/ 366 w 492"/>
                  <a:gd name="T5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2" h="588">
                    <a:moveTo>
                      <a:pt x="366" y="0"/>
                    </a:moveTo>
                    <a:lnTo>
                      <a:pt x="90" y="0"/>
                    </a:lnTo>
                    <a:lnTo>
                      <a:pt x="96" y="54"/>
                    </a:lnTo>
                    <a:lnTo>
                      <a:pt x="78" y="78"/>
                    </a:lnTo>
                    <a:lnTo>
                      <a:pt x="90" y="114"/>
                    </a:lnTo>
                    <a:lnTo>
                      <a:pt x="42" y="174"/>
                    </a:lnTo>
                    <a:lnTo>
                      <a:pt x="72" y="228"/>
                    </a:lnTo>
                    <a:lnTo>
                      <a:pt x="48" y="252"/>
                    </a:lnTo>
                    <a:lnTo>
                      <a:pt x="48" y="288"/>
                    </a:lnTo>
                    <a:lnTo>
                      <a:pt x="18" y="300"/>
                    </a:lnTo>
                    <a:lnTo>
                      <a:pt x="0" y="336"/>
                    </a:lnTo>
                    <a:lnTo>
                      <a:pt x="6" y="426"/>
                    </a:lnTo>
                    <a:lnTo>
                      <a:pt x="30" y="468"/>
                    </a:lnTo>
                    <a:lnTo>
                      <a:pt x="84" y="450"/>
                    </a:lnTo>
                    <a:lnTo>
                      <a:pt x="102" y="540"/>
                    </a:lnTo>
                    <a:lnTo>
                      <a:pt x="126" y="576"/>
                    </a:lnTo>
                    <a:lnTo>
                      <a:pt x="330" y="588"/>
                    </a:lnTo>
                    <a:lnTo>
                      <a:pt x="282" y="462"/>
                    </a:lnTo>
                    <a:lnTo>
                      <a:pt x="318" y="384"/>
                    </a:lnTo>
                    <a:lnTo>
                      <a:pt x="366" y="348"/>
                    </a:lnTo>
                    <a:lnTo>
                      <a:pt x="354" y="306"/>
                    </a:lnTo>
                    <a:lnTo>
                      <a:pt x="486" y="162"/>
                    </a:lnTo>
                    <a:lnTo>
                      <a:pt x="492" y="90"/>
                    </a:lnTo>
                    <a:lnTo>
                      <a:pt x="426" y="84"/>
                    </a:lnTo>
                    <a:lnTo>
                      <a:pt x="384" y="4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28" name="Freeform 59">
                <a:hlinkClick r:id="rId28" action="ppaction://hlinkfile" tooltip="Tierra del Fuego"/>
              </p:cNvPr>
              <p:cNvSpPr>
                <a:spLocks/>
              </p:cNvSpPr>
              <p:nvPr/>
            </p:nvSpPr>
            <p:spPr bwMode="auto">
              <a:xfrm>
                <a:off x="949" y="3229"/>
                <a:ext cx="201" cy="211"/>
              </a:xfrm>
              <a:custGeom>
                <a:avLst/>
                <a:gdLst>
                  <a:gd name="T0" fmla="*/ 0 w 204"/>
                  <a:gd name="T1" fmla="*/ 192 h 216"/>
                  <a:gd name="T2" fmla="*/ 6 w 204"/>
                  <a:gd name="T3" fmla="*/ 0 h 216"/>
                  <a:gd name="T4" fmla="*/ 54 w 204"/>
                  <a:gd name="T5" fmla="*/ 102 h 216"/>
                  <a:gd name="T6" fmla="*/ 96 w 204"/>
                  <a:gd name="T7" fmla="*/ 144 h 216"/>
                  <a:gd name="T8" fmla="*/ 156 w 204"/>
                  <a:gd name="T9" fmla="*/ 186 h 216"/>
                  <a:gd name="T10" fmla="*/ 204 w 204"/>
                  <a:gd name="T11" fmla="*/ 192 h 216"/>
                  <a:gd name="T12" fmla="*/ 192 w 204"/>
                  <a:gd name="T13" fmla="*/ 216 h 216"/>
                  <a:gd name="T14" fmla="*/ 150 w 204"/>
                  <a:gd name="T15" fmla="*/ 216 h 216"/>
                  <a:gd name="T16" fmla="*/ 84 w 204"/>
                  <a:gd name="T17" fmla="*/ 204 h 216"/>
                  <a:gd name="T18" fmla="*/ 0 w 204"/>
                  <a:gd name="T19" fmla="*/ 19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16">
                    <a:moveTo>
                      <a:pt x="0" y="192"/>
                    </a:moveTo>
                    <a:lnTo>
                      <a:pt x="6" y="0"/>
                    </a:lnTo>
                    <a:lnTo>
                      <a:pt x="54" y="102"/>
                    </a:lnTo>
                    <a:lnTo>
                      <a:pt x="96" y="144"/>
                    </a:lnTo>
                    <a:lnTo>
                      <a:pt x="156" y="186"/>
                    </a:lnTo>
                    <a:lnTo>
                      <a:pt x="204" y="192"/>
                    </a:lnTo>
                    <a:lnTo>
                      <a:pt x="192" y="216"/>
                    </a:lnTo>
                    <a:lnTo>
                      <a:pt x="150" y="216"/>
                    </a:lnTo>
                    <a:lnTo>
                      <a:pt x="84" y="20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29" name="Freeform 60">
                <a:hlinkClick r:id="rId29" action="ppaction://hlinkfile" tooltip="Ciudad Autónoma de Buenos Aires"/>
              </p:cNvPr>
              <p:cNvSpPr>
                <a:spLocks/>
              </p:cNvSpPr>
              <p:nvPr/>
            </p:nvSpPr>
            <p:spPr bwMode="auto">
              <a:xfrm>
                <a:off x="1623" y="1453"/>
                <a:ext cx="118" cy="129"/>
              </a:xfrm>
              <a:custGeom>
                <a:avLst/>
                <a:gdLst>
                  <a:gd name="T0" fmla="*/ 6 w 120"/>
                  <a:gd name="T1" fmla="*/ 60 h 132"/>
                  <a:gd name="T2" fmla="*/ 54 w 120"/>
                  <a:gd name="T3" fmla="*/ 0 h 132"/>
                  <a:gd name="T4" fmla="*/ 120 w 120"/>
                  <a:gd name="T5" fmla="*/ 84 h 132"/>
                  <a:gd name="T6" fmla="*/ 42 w 120"/>
                  <a:gd name="T7" fmla="*/ 132 h 132"/>
                  <a:gd name="T8" fmla="*/ 0 w 120"/>
                  <a:gd name="T9" fmla="*/ 60 h 132"/>
                  <a:gd name="T10" fmla="*/ 6 w 120"/>
                  <a:gd name="T11" fmla="*/ 6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32">
                    <a:moveTo>
                      <a:pt x="6" y="60"/>
                    </a:moveTo>
                    <a:lnTo>
                      <a:pt x="54" y="0"/>
                    </a:lnTo>
                    <a:lnTo>
                      <a:pt x="120" y="84"/>
                    </a:lnTo>
                    <a:lnTo>
                      <a:pt x="42" y="132"/>
                    </a:lnTo>
                    <a:lnTo>
                      <a:pt x="0" y="60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30" name="Rectangle 61">
                <a:hlinkClick r:id="rId30" action="ppaction://hlinkfile" tooltip="Otros Países"/>
              </p:cNvPr>
              <p:cNvSpPr>
                <a:spLocks noChangeArrowheads="1"/>
              </p:cNvSpPr>
              <p:nvPr/>
            </p:nvSpPr>
            <p:spPr bwMode="auto">
              <a:xfrm>
                <a:off x="1588" y="2359"/>
                <a:ext cx="112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31" name="Text Box 62"/>
              <p:cNvSpPr txBox="1">
                <a:spLocks noChangeArrowheads="1"/>
              </p:cNvSpPr>
              <p:nvPr/>
            </p:nvSpPr>
            <p:spPr bwMode="auto">
              <a:xfrm>
                <a:off x="795" y="3447"/>
                <a:ext cx="605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1600" dirty="0" smtClean="0"/>
                  <a:t>2014-16</a:t>
                </a:r>
                <a:endParaRPr lang="es-MX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14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418" name="Group 2"/>
          <p:cNvGrpSpPr>
            <a:grpSpLocks/>
          </p:cNvGrpSpPr>
          <p:nvPr/>
        </p:nvGrpSpPr>
        <p:grpSpPr bwMode="auto">
          <a:xfrm>
            <a:off x="520700" y="174625"/>
            <a:ext cx="8154988" cy="6369051"/>
            <a:chOff x="328" y="110"/>
            <a:chExt cx="5137" cy="4012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8660640"/>
                </p:ext>
              </p:extLst>
            </p:nvPr>
          </p:nvGraphicFramePr>
          <p:xfrm>
            <a:off x="328" y="110"/>
            <a:ext cx="5137" cy="3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40420" name="Text Box 4"/>
            <p:cNvSpPr txBox="1">
              <a:spLocks noChangeArrowheads="1"/>
            </p:cNvSpPr>
            <p:nvPr/>
          </p:nvSpPr>
          <p:spPr bwMode="auto">
            <a:xfrm>
              <a:off x="1130" y="3169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s-AR" b="0"/>
            </a:p>
          </p:txBody>
        </p:sp>
        <p:sp>
          <p:nvSpPr>
            <p:cNvPr id="1340421" name="Text Box 5"/>
            <p:cNvSpPr txBox="1">
              <a:spLocks noChangeArrowheads="1"/>
            </p:cNvSpPr>
            <p:nvPr/>
          </p:nvSpPr>
          <p:spPr bwMode="auto">
            <a:xfrm>
              <a:off x="561" y="3657"/>
              <a:ext cx="4859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 dirty="0"/>
                <a:t>GRÁFICO </a:t>
              </a:r>
              <a:r>
                <a:rPr lang="es-AR" sz="1400" dirty="0" smtClean="0"/>
                <a:t>74b </a:t>
              </a:r>
              <a:r>
                <a:rPr lang="es-AR" sz="1400" dirty="0"/>
                <a:t>: CORRELACIÓN ENTRE TASAS AJUSTADAS DE PREVALENCIA EN DC Y TASAS AJUSTADAS DE TRASPLANTE RENAL EN DC.  PROVINCIAS ARGENTINAS </a:t>
              </a:r>
            </a:p>
            <a:p>
              <a:pPr algn="ctr"/>
              <a:r>
                <a:rPr lang="es-MX" sz="1400" dirty="0" smtClean="0"/>
                <a:t>TRIENIO 2014-2016</a:t>
              </a:r>
              <a:endParaRPr lang="es-MX" sz="1400" dirty="0"/>
            </a:p>
          </p:txBody>
        </p:sp>
      </p:grpSp>
      <p:sp>
        <p:nvSpPr>
          <p:cNvPr id="6" name="5 Flecha abajo"/>
          <p:cNvSpPr/>
          <p:nvPr/>
        </p:nvSpPr>
        <p:spPr bwMode="auto">
          <a:xfrm rot="-8100000">
            <a:off x="2383631" y="2679353"/>
            <a:ext cx="172139" cy="150113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07504" y="530225"/>
            <a:ext cx="8852346" cy="6067127"/>
            <a:chOff x="107504" y="530225"/>
            <a:chExt cx="8852346" cy="5851103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3130945"/>
                </p:ext>
              </p:extLst>
            </p:nvPr>
          </p:nvGraphicFramePr>
          <p:xfrm>
            <a:off x="107504" y="530225"/>
            <a:ext cx="8852346" cy="5473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61891" name="Text Box 3"/>
            <p:cNvSpPr txBox="1">
              <a:spLocks noChangeArrowheads="1"/>
            </p:cNvSpPr>
            <p:nvPr/>
          </p:nvSpPr>
          <p:spPr bwMode="auto">
            <a:xfrm>
              <a:off x="1011322" y="5800303"/>
              <a:ext cx="7521118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600" dirty="0"/>
                <a:t>GRÁFICO 5b: TASAS  BRUTAS DE INCIDENCIA EN DC EN ARGENTINA </a:t>
              </a:r>
            </a:p>
            <a:p>
              <a:pPr algn="ctr"/>
              <a:r>
                <a:rPr lang="es-AR" sz="1200" dirty="0"/>
                <a:t>Con intervalo de confidencia del 95%.</a:t>
              </a:r>
              <a:r>
                <a:rPr lang="es-AR" sz="1600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07504" y="530225"/>
            <a:ext cx="8852346" cy="6117137"/>
            <a:chOff x="107504" y="530225"/>
            <a:chExt cx="8852346" cy="5899332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8463576"/>
                </p:ext>
              </p:extLst>
            </p:nvPr>
          </p:nvGraphicFramePr>
          <p:xfrm>
            <a:off x="107504" y="530225"/>
            <a:ext cx="8852346" cy="5473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61891" name="Text Box 3"/>
            <p:cNvSpPr txBox="1">
              <a:spLocks noChangeArrowheads="1"/>
            </p:cNvSpPr>
            <p:nvPr/>
          </p:nvSpPr>
          <p:spPr bwMode="auto">
            <a:xfrm>
              <a:off x="1011322" y="5800303"/>
              <a:ext cx="7521118" cy="629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ctr"/>
              <a:r>
                <a:rPr lang="es-AR" sz="1600" dirty="0">
                  <a:solidFill>
                    <a:srgbClr val="000000"/>
                  </a:solidFill>
                </a:rPr>
                <a:t>GRÁFICO 5c: TASAS  AJUSTADAS DE INCIDENCIA EN DC EN ARGENTINA </a:t>
              </a:r>
            </a:p>
            <a:p>
              <a:pPr lvl="0" algn="ctr">
                <a:lnSpc>
                  <a:spcPct val="85000"/>
                </a:lnSpc>
              </a:pPr>
              <a:r>
                <a:rPr lang="es-AR" sz="1200" dirty="0">
                  <a:solidFill>
                    <a:srgbClr val="000000"/>
                  </a:solidFill>
                </a:rPr>
                <a:t>Con intervalo de confidencia del 95%. Pacientes ingresados a DC por primera vez en su vida </a:t>
              </a:r>
            </a:p>
            <a:p>
              <a:pPr lvl="0" algn="ctr">
                <a:lnSpc>
                  <a:spcPct val="85000"/>
                </a:lnSpc>
              </a:pPr>
              <a:r>
                <a:rPr lang="es-AR" sz="1200" dirty="0">
                  <a:solidFill>
                    <a:srgbClr val="000000"/>
                  </a:solidFill>
                </a:rPr>
                <a:t>en los años respectivos. Estandarización indirecta por Edad y Sexo. Referente 2005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6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79512" y="116632"/>
            <a:ext cx="8861425" cy="6590555"/>
            <a:chOff x="179512" y="116632"/>
            <a:chExt cx="8861425" cy="6590555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1347730"/>
                </p:ext>
              </p:extLst>
            </p:nvPr>
          </p:nvGraphicFramePr>
          <p:xfrm>
            <a:off x="179512" y="116632"/>
            <a:ext cx="8861425" cy="6540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56452" name="Text Box 4"/>
            <p:cNvSpPr txBox="1">
              <a:spLocks noChangeArrowheads="1"/>
            </p:cNvSpPr>
            <p:nvPr/>
          </p:nvSpPr>
          <p:spPr bwMode="auto">
            <a:xfrm>
              <a:off x="733550" y="6199187"/>
              <a:ext cx="7993063" cy="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s-AR" sz="1600" dirty="0"/>
                <a:t>GRÁFICO </a:t>
              </a:r>
              <a:r>
                <a:rPr lang="es-AR" sz="1600" dirty="0" smtClean="0"/>
                <a:t>6: TASAS  </a:t>
              </a:r>
              <a:r>
                <a:rPr lang="es-AR" sz="1600" dirty="0"/>
                <a:t>AJUSTADAS  DE INCIDENCIA  EN DC AÑO </a:t>
              </a:r>
              <a:r>
                <a:rPr lang="es-AR" sz="1600" dirty="0" smtClean="0"/>
                <a:t>2016</a:t>
              </a:r>
              <a:endParaRPr lang="es-AR" sz="1600" dirty="0"/>
            </a:p>
            <a:p>
              <a:pPr algn="ctr">
                <a:lnSpc>
                  <a:spcPct val="85000"/>
                </a:lnSpc>
              </a:pPr>
              <a:r>
                <a:rPr lang="es-AR" sz="1600" dirty="0"/>
                <a:t> </a:t>
              </a:r>
              <a:r>
                <a:rPr lang="es-AR" sz="1000" dirty="0"/>
                <a:t>ESTANDARIZACIÓN POR EDAD Y SEXO . MEDIAS E INTERVALO DE CONFIANZA DEL 95% </a:t>
              </a:r>
            </a:p>
          </p:txBody>
        </p:sp>
        <p:sp>
          <p:nvSpPr>
            <p:cNvPr id="1256453" name="Line 5"/>
            <p:cNvSpPr>
              <a:spLocks noChangeShapeType="1"/>
            </p:cNvSpPr>
            <p:nvPr/>
          </p:nvSpPr>
          <p:spPr bwMode="auto">
            <a:xfrm>
              <a:off x="804987" y="3394800"/>
              <a:ext cx="8066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4" name="3 Flecha abajo"/>
          <p:cNvSpPr/>
          <p:nvPr/>
        </p:nvSpPr>
        <p:spPr bwMode="auto">
          <a:xfrm>
            <a:off x="1937748" y="188640"/>
            <a:ext cx="121158" cy="126644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 bwMode="auto">
          <a:xfrm>
            <a:off x="2578634" y="116632"/>
            <a:ext cx="121158" cy="126644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756424" y="44623"/>
            <a:ext cx="7740000" cy="6782053"/>
            <a:chOff x="756424" y="44623"/>
            <a:chExt cx="7740000" cy="6782053"/>
          </a:xfrm>
        </p:grpSpPr>
        <p:pic>
          <p:nvPicPr>
            <p:cNvPr id="1412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24" y="3140966"/>
              <a:ext cx="7740000" cy="3685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12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4623"/>
              <a:ext cx="7524000" cy="3186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16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756424" y="44623"/>
            <a:ext cx="7740000" cy="6782053"/>
            <a:chOff x="756424" y="44623"/>
            <a:chExt cx="7740000" cy="6782053"/>
          </a:xfrm>
        </p:grpSpPr>
        <p:pic>
          <p:nvPicPr>
            <p:cNvPr id="1412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24" y="3140966"/>
              <a:ext cx="7740000" cy="3685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12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4623"/>
              <a:ext cx="7524000" cy="3186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105"/>
          <p:cNvGrpSpPr>
            <a:grpSpLocks noChangeAspect="1"/>
          </p:cNvGrpSpPr>
          <p:nvPr/>
        </p:nvGrpSpPr>
        <p:grpSpPr bwMode="auto">
          <a:xfrm>
            <a:off x="3059832" y="133903"/>
            <a:ext cx="2870502" cy="6679473"/>
            <a:chOff x="4063" y="255"/>
            <a:chExt cx="1584" cy="3635"/>
          </a:xfrm>
        </p:grpSpPr>
        <p:sp>
          <p:nvSpPr>
            <p:cNvPr id="6" name="Freeform 106">
              <a:hlinkClick r:id="rId4" action="ppaction://hlinkfile" tooltip="Jujuy"/>
            </p:cNvPr>
            <p:cNvSpPr>
              <a:spLocks/>
            </p:cNvSpPr>
            <p:nvPr/>
          </p:nvSpPr>
          <p:spPr bwMode="auto">
            <a:xfrm>
              <a:off x="4423" y="255"/>
              <a:ext cx="282" cy="276"/>
            </a:xfrm>
            <a:custGeom>
              <a:avLst/>
              <a:gdLst>
                <a:gd name="T0" fmla="*/ 0 w 282"/>
                <a:gd name="T1" fmla="*/ 192 h 276"/>
                <a:gd name="T2" fmla="*/ 24 w 282"/>
                <a:gd name="T3" fmla="*/ 120 h 276"/>
                <a:gd name="T4" fmla="*/ 6 w 282"/>
                <a:gd name="T5" fmla="*/ 102 h 276"/>
                <a:gd name="T6" fmla="*/ 48 w 282"/>
                <a:gd name="T7" fmla="*/ 48 h 276"/>
                <a:gd name="T8" fmla="*/ 90 w 282"/>
                <a:gd name="T9" fmla="*/ 36 h 276"/>
                <a:gd name="T10" fmla="*/ 90 w 282"/>
                <a:gd name="T11" fmla="*/ 0 h 276"/>
                <a:gd name="T12" fmla="*/ 126 w 282"/>
                <a:gd name="T13" fmla="*/ 36 h 276"/>
                <a:gd name="T14" fmla="*/ 192 w 282"/>
                <a:gd name="T15" fmla="*/ 30 h 276"/>
                <a:gd name="T16" fmla="*/ 174 w 282"/>
                <a:gd name="T17" fmla="*/ 78 h 276"/>
                <a:gd name="T18" fmla="*/ 210 w 282"/>
                <a:gd name="T19" fmla="*/ 156 h 276"/>
                <a:gd name="T20" fmla="*/ 282 w 282"/>
                <a:gd name="T21" fmla="*/ 168 h 276"/>
                <a:gd name="T22" fmla="*/ 282 w 282"/>
                <a:gd name="T23" fmla="*/ 240 h 276"/>
                <a:gd name="T24" fmla="*/ 234 w 282"/>
                <a:gd name="T25" fmla="*/ 276 h 276"/>
                <a:gd name="T26" fmla="*/ 144 w 282"/>
                <a:gd name="T27" fmla="*/ 258 h 276"/>
                <a:gd name="T28" fmla="*/ 102 w 282"/>
                <a:gd name="T29" fmla="*/ 168 h 276"/>
                <a:gd name="T30" fmla="*/ 78 w 282"/>
                <a:gd name="T31" fmla="*/ 156 h 276"/>
                <a:gd name="T32" fmla="*/ 60 w 282"/>
                <a:gd name="T33" fmla="*/ 240 h 276"/>
                <a:gd name="T34" fmla="*/ 0 w 282"/>
                <a:gd name="T35" fmla="*/ 19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276">
                  <a:moveTo>
                    <a:pt x="0" y="192"/>
                  </a:moveTo>
                  <a:lnTo>
                    <a:pt x="24" y="120"/>
                  </a:lnTo>
                  <a:lnTo>
                    <a:pt x="6" y="102"/>
                  </a:lnTo>
                  <a:lnTo>
                    <a:pt x="48" y="48"/>
                  </a:lnTo>
                  <a:lnTo>
                    <a:pt x="90" y="36"/>
                  </a:lnTo>
                  <a:lnTo>
                    <a:pt x="90" y="0"/>
                  </a:lnTo>
                  <a:lnTo>
                    <a:pt x="126" y="36"/>
                  </a:lnTo>
                  <a:lnTo>
                    <a:pt x="192" y="30"/>
                  </a:lnTo>
                  <a:lnTo>
                    <a:pt x="174" y="78"/>
                  </a:lnTo>
                  <a:lnTo>
                    <a:pt x="210" y="156"/>
                  </a:lnTo>
                  <a:lnTo>
                    <a:pt x="282" y="168"/>
                  </a:lnTo>
                  <a:lnTo>
                    <a:pt x="282" y="240"/>
                  </a:lnTo>
                  <a:lnTo>
                    <a:pt x="234" y="276"/>
                  </a:lnTo>
                  <a:lnTo>
                    <a:pt x="144" y="258"/>
                  </a:lnTo>
                  <a:lnTo>
                    <a:pt x="102" y="168"/>
                  </a:lnTo>
                  <a:lnTo>
                    <a:pt x="78" y="156"/>
                  </a:lnTo>
                  <a:lnTo>
                    <a:pt x="60" y="24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27A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Freeform 107">
              <a:hlinkClick r:id="rId5" action="ppaction://hlinkfile" tooltip="Salta"/>
            </p:cNvPr>
            <p:cNvSpPr>
              <a:spLocks/>
            </p:cNvSpPr>
            <p:nvPr/>
          </p:nvSpPr>
          <p:spPr bwMode="auto">
            <a:xfrm>
              <a:off x="4303" y="273"/>
              <a:ext cx="576" cy="432"/>
            </a:xfrm>
            <a:custGeom>
              <a:avLst/>
              <a:gdLst>
                <a:gd name="T0" fmla="*/ 12 w 576"/>
                <a:gd name="T1" fmla="*/ 312 h 432"/>
                <a:gd name="T2" fmla="*/ 18 w 576"/>
                <a:gd name="T3" fmla="*/ 294 h 432"/>
                <a:gd name="T4" fmla="*/ 0 w 576"/>
                <a:gd name="T5" fmla="*/ 270 h 432"/>
                <a:gd name="T6" fmla="*/ 108 w 576"/>
                <a:gd name="T7" fmla="*/ 204 h 432"/>
                <a:gd name="T8" fmla="*/ 114 w 576"/>
                <a:gd name="T9" fmla="*/ 186 h 432"/>
                <a:gd name="T10" fmla="*/ 180 w 576"/>
                <a:gd name="T11" fmla="*/ 228 h 432"/>
                <a:gd name="T12" fmla="*/ 198 w 576"/>
                <a:gd name="T13" fmla="*/ 144 h 432"/>
                <a:gd name="T14" fmla="*/ 252 w 576"/>
                <a:gd name="T15" fmla="*/ 240 h 432"/>
                <a:gd name="T16" fmla="*/ 360 w 576"/>
                <a:gd name="T17" fmla="*/ 264 h 432"/>
                <a:gd name="T18" fmla="*/ 402 w 576"/>
                <a:gd name="T19" fmla="*/ 234 h 432"/>
                <a:gd name="T20" fmla="*/ 402 w 576"/>
                <a:gd name="T21" fmla="*/ 144 h 432"/>
                <a:gd name="T22" fmla="*/ 342 w 576"/>
                <a:gd name="T23" fmla="*/ 138 h 432"/>
                <a:gd name="T24" fmla="*/ 300 w 576"/>
                <a:gd name="T25" fmla="*/ 60 h 432"/>
                <a:gd name="T26" fmla="*/ 318 w 576"/>
                <a:gd name="T27" fmla="*/ 18 h 432"/>
                <a:gd name="T28" fmla="*/ 390 w 576"/>
                <a:gd name="T29" fmla="*/ 84 h 432"/>
                <a:gd name="T30" fmla="*/ 426 w 576"/>
                <a:gd name="T31" fmla="*/ 0 h 432"/>
                <a:gd name="T32" fmla="*/ 528 w 576"/>
                <a:gd name="T33" fmla="*/ 6 h 432"/>
                <a:gd name="T34" fmla="*/ 570 w 576"/>
                <a:gd name="T35" fmla="*/ 60 h 432"/>
                <a:gd name="T36" fmla="*/ 576 w 576"/>
                <a:gd name="T37" fmla="*/ 240 h 432"/>
                <a:gd name="T38" fmla="*/ 474 w 576"/>
                <a:gd name="T39" fmla="*/ 360 h 432"/>
                <a:gd name="T40" fmla="*/ 384 w 576"/>
                <a:gd name="T41" fmla="*/ 366 h 432"/>
                <a:gd name="T42" fmla="*/ 354 w 576"/>
                <a:gd name="T43" fmla="*/ 414 h 432"/>
                <a:gd name="T44" fmla="*/ 294 w 576"/>
                <a:gd name="T45" fmla="*/ 402 h 432"/>
                <a:gd name="T46" fmla="*/ 252 w 576"/>
                <a:gd name="T47" fmla="*/ 402 h 432"/>
                <a:gd name="T48" fmla="*/ 186 w 576"/>
                <a:gd name="T49" fmla="*/ 432 h 432"/>
                <a:gd name="T50" fmla="*/ 156 w 576"/>
                <a:gd name="T51" fmla="*/ 378 h 432"/>
                <a:gd name="T52" fmla="*/ 174 w 576"/>
                <a:gd name="T53" fmla="*/ 330 h 432"/>
                <a:gd name="T54" fmla="*/ 12 w 576"/>
                <a:gd name="T55" fmla="*/ 31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" h="432">
                  <a:moveTo>
                    <a:pt x="12" y="312"/>
                  </a:moveTo>
                  <a:lnTo>
                    <a:pt x="18" y="294"/>
                  </a:lnTo>
                  <a:lnTo>
                    <a:pt x="0" y="270"/>
                  </a:lnTo>
                  <a:lnTo>
                    <a:pt x="108" y="204"/>
                  </a:lnTo>
                  <a:lnTo>
                    <a:pt x="114" y="186"/>
                  </a:lnTo>
                  <a:lnTo>
                    <a:pt x="180" y="228"/>
                  </a:lnTo>
                  <a:lnTo>
                    <a:pt x="198" y="144"/>
                  </a:lnTo>
                  <a:lnTo>
                    <a:pt x="252" y="240"/>
                  </a:lnTo>
                  <a:lnTo>
                    <a:pt x="360" y="264"/>
                  </a:lnTo>
                  <a:lnTo>
                    <a:pt x="402" y="234"/>
                  </a:lnTo>
                  <a:lnTo>
                    <a:pt x="402" y="144"/>
                  </a:lnTo>
                  <a:lnTo>
                    <a:pt x="342" y="138"/>
                  </a:lnTo>
                  <a:lnTo>
                    <a:pt x="300" y="60"/>
                  </a:lnTo>
                  <a:lnTo>
                    <a:pt x="318" y="18"/>
                  </a:lnTo>
                  <a:lnTo>
                    <a:pt x="390" y="84"/>
                  </a:lnTo>
                  <a:lnTo>
                    <a:pt x="426" y="0"/>
                  </a:lnTo>
                  <a:lnTo>
                    <a:pt x="528" y="6"/>
                  </a:lnTo>
                  <a:lnTo>
                    <a:pt x="570" y="60"/>
                  </a:lnTo>
                  <a:lnTo>
                    <a:pt x="576" y="240"/>
                  </a:lnTo>
                  <a:lnTo>
                    <a:pt x="474" y="360"/>
                  </a:lnTo>
                  <a:lnTo>
                    <a:pt x="384" y="366"/>
                  </a:lnTo>
                  <a:lnTo>
                    <a:pt x="354" y="414"/>
                  </a:lnTo>
                  <a:lnTo>
                    <a:pt x="294" y="402"/>
                  </a:lnTo>
                  <a:lnTo>
                    <a:pt x="252" y="402"/>
                  </a:lnTo>
                  <a:lnTo>
                    <a:pt x="186" y="432"/>
                  </a:lnTo>
                  <a:lnTo>
                    <a:pt x="156" y="378"/>
                  </a:lnTo>
                  <a:lnTo>
                    <a:pt x="174" y="330"/>
                  </a:lnTo>
                  <a:lnTo>
                    <a:pt x="12" y="312"/>
                  </a:lnTo>
                  <a:close/>
                </a:path>
              </a:pathLst>
            </a:custGeom>
            <a:solidFill>
              <a:srgbClr val="0027A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8" name="Freeform 108">
              <a:hlinkClick r:id="rId6" action="ppaction://hlinkfile" tooltip="Formosa"/>
            </p:cNvPr>
            <p:cNvSpPr>
              <a:spLocks/>
            </p:cNvSpPr>
            <p:nvPr/>
          </p:nvSpPr>
          <p:spPr bwMode="auto">
            <a:xfrm>
              <a:off x="4885" y="333"/>
              <a:ext cx="414" cy="438"/>
            </a:xfrm>
            <a:custGeom>
              <a:avLst/>
              <a:gdLst>
                <a:gd name="T0" fmla="*/ 0 w 414"/>
                <a:gd name="T1" fmla="*/ 168 h 438"/>
                <a:gd name="T2" fmla="*/ 0 w 414"/>
                <a:gd name="T3" fmla="*/ 0 h 438"/>
                <a:gd name="T4" fmla="*/ 174 w 414"/>
                <a:gd name="T5" fmla="*/ 162 h 438"/>
                <a:gd name="T6" fmla="*/ 204 w 414"/>
                <a:gd name="T7" fmla="*/ 156 h 438"/>
                <a:gd name="T8" fmla="*/ 414 w 414"/>
                <a:gd name="T9" fmla="*/ 306 h 438"/>
                <a:gd name="T10" fmla="*/ 330 w 414"/>
                <a:gd name="T11" fmla="*/ 438 h 438"/>
                <a:gd name="T12" fmla="*/ 156 w 414"/>
                <a:gd name="T13" fmla="*/ 276 h 438"/>
                <a:gd name="T14" fmla="*/ 0 w 414"/>
                <a:gd name="T15" fmla="*/ 16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4" h="438">
                  <a:moveTo>
                    <a:pt x="0" y="168"/>
                  </a:moveTo>
                  <a:lnTo>
                    <a:pt x="0" y="0"/>
                  </a:lnTo>
                  <a:lnTo>
                    <a:pt x="174" y="162"/>
                  </a:lnTo>
                  <a:lnTo>
                    <a:pt x="204" y="156"/>
                  </a:lnTo>
                  <a:lnTo>
                    <a:pt x="414" y="306"/>
                  </a:lnTo>
                  <a:lnTo>
                    <a:pt x="330" y="438"/>
                  </a:lnTo>
                  <a:lnTo>
                    <a:pt x="156" y="27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BCCC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Freeform 109">
              <a:hlinkClick r:id="rId7" action="ppaction://hlinkfile" tooltip="Chaco"/>
            </p:cNvPr>
            <p:cNvSpPr>
              <a:spLocks/>
            </p:cNvSpPr>
            <p:nvPr/>
          </p:nvSpPr>
          <p:spPr bwMode="auto">
            <a:xfrm>
              <a:off x="4789" y="507"/>
              <a:ext cx="420" cy="378"/>
            </a:xfrm>
            <a:custGeom>
              <a:avLst/>
              <a:gdLst>
                <a:gd name="T0" fmla="*/ 0 w 420"/>
                <a:gd name="T1" fmla="*/ 132 h 378"/>
                <a:gd name="T2" fmla="*/ 96 w 420"/>
                <a:gd name="T3" fmla="*/ 0 h 378"/>
                <a:gd name="T4" fmla="*/ 420 w 420"/>
                <a:gd name="T5" fmla="*/ 270 h 378"/>
                <a:gd name="T6" fmla="*/ 378 w 420"/>
                <a:gd name="T7" fmla="*/ 372 h 378"/>
                <a:gd name="T8" fmla="*/ 138 w 420"/>
                <a:gd name="T9" fmla="*/ 378 h 378"/>
                <a:gd name="T10" fmla="*/ 144 w 420"/>
                <a:gd name="T11" fmla="*/ 138 h 378"/>
                <a:gd name="T12" fmla="*/ 0 w 420"/>
                <a:gd name="T13" fmla="*/ 13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378">
                  <a:moveTo>
                    <a:pt x="0" y="132"/>
                  </a:moveTo>
                  <a:lnTo>
                    <a:pt x="96" y="0"/>
                  </a:lnTo>
                  <a:lnTo>
                    <a:pt x="420" y="270"/>
                  </a:lnTo>
                  <a:lnTo>
                    <a:pt x="378" y="372"/>
                  </a:lnTo>
                  <a:lnTo>
                    <a:pt x="138" y="378"/>
                  </a:lnTo>
                  <a:lnTo>
                    <a:pt x="144" y="138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BCCC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" name="Freeform 110">
              <a:hlinkClick r:id="rId8" action="ppaction://hlinkfile" tooltip="Tucumán"/>
            </p:cNvPr>
            <p:cNvSpPr>
              <a:spLocks/>
            </p:cNvSpPr>
            <p:nvPr/>
          </p:nvSpPr>
          <p:spPr bwMode="auto">
            <a:xfrm>
              <a:off x="4513" y="681"/>
              <a:ext cx="156" cy="204"/>
            </a:xfrm>
            <a:custGeom>
              <a:avLst/>
              <a:gdLst>
                <a:gd name="T0" fmla="*/ 0 w 156"/>
                <a:gd name="T1" fmla="*/ 24 h 204"/>
                <a:gd name="T2" fmla="*/ 60 w 156"/>
                <a:gd name="T3" fmla="*/ 0 h 204"/>
                <a:gd name="T4" fmla="*/ 150 w 156"/>
                <a:gd name="T5" fmla="*/ 12 h 204"/>
                <a:gd name="T6" fmla="*/ 156 w 156"/>
                <a:gd name="T7" fmla="*/ 60 h 204"/>
                <a:gd name="T8" fmla="*/ 102 w 156"/>
                <a:gd name="T9" fmla="*/ 180 h 204"/>
                <a:gd name="T10" fmla="*/ 54 w 156"/>
                <a:gd name="T11" fmla="*/ 204 h 204"/>
                <a:gd name="T12" fmla="*/ 12 w 156"/>
                <a:gd name="T13" fmla="*/ 114 h 204"/>
                <a:gd name="T14" fmla="*/ 36 w 156"/>
                <a:gd name="T15" fmla="*/ 72 h 204"/>
                <a:gd name="T16" fmla="*/ 0 w 156"/>
                <a:gd name="T17" fmla="*/ 48 h 204"/>
                <a:gd name="T18" fmla="*/ 0 w 156"/>
                <a:gd name="T19" fmla="*/ 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04">
                  <a:moveTo>
                    <a:pt x="0" y="24"/>
                  </a:moveTo>
                  <a:lnTo>
                    <a:pt x="60" y="0"/>
                  </a:lnTo>
                  <a:lnTo>
                    <a:pt x="150" y="12"/>
                  </a:lnTo>
                  <a:lnTo>
                    <a:pt x="156" y="60"/>
                  </a:lnTo>
                  <a:lnTo>
                    <a:pt x="102" y="180"/>
                  </a:lnTo>
                  <a:lnTo>
                    <a:pt x="54" y="204"/>
                  </a:lnTo>
                  <a:lnTo>
                    <a:pt x="12" y="114"/>
                  </a:lnTo>
                  <a:lnTo>
                    <a:pt x="36" y="72"/>
                  </a:lnTo>
                  <a:lnTo>
                    <a:pt x="0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27A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" name="Freeform 111">
              <a:hlinkClick r:id="rId9" action="ppaction://hlinkfile" tooltip="Catamarca"/>
            </p:cNvPr>
            <p:cNvSpPr>
              <a:spLocks/>
            </p:cNvSpPr>
            <p:nvPr/>
          </p:nvSpPr>
          <p:spPr bwMode="auto">
            <a:xfrm>
              <a:off x="4267" y="591"/>
              <a:ext cx="360" cy="486"/>
            </a:xfrm>
            <a:custGeom>
              <a:avLst/>
              <a:gdLst>
                <a:gd name="T0" fmla="*/ 42 w 360"/>
                <a:gd name="T1" fmla="*/ 0 h 486"/>
                <a:gd name="T2" fmla="*/ 198 w 360"/>
                <a:gd name="T3" fmla="*/ 18 h 486"/>
                <a:gd name="T4" fmla="*/ 180 w 360"/>
                <a:gd name="T5" fmla="*/ 60 h 486"/>
                <a:gd name="T6" fmla="*/ 216 w 360"/>
                <a:gd name="T7" fmla="*/ 120 h 486"/>
                <a:gd name="T8" fmla="*/ 246 w 360"/>
                <a:gd name="T9" fmla="*/ 120 h 486"/>
                <a:gd name="T10" fmla="*/ 246 w 360"/>
                <a:gd name="T11" fmla="*/ 150 h 486"/>
                <a:gd name="T12" fmla="*/ 276 w 360"/>
                <a:gd name="T13" fmla="*/ 162 h 486"/>
                <a:gd name="T14" fmla="*/ 240 w 360"/>
                <a:gd name="T15" fmla="*/ 204 h 486"/>
                <a:gd name="T16" fmla="*/ 294 w 360"/>
                <a:gd name="T17" fmla="*/ 294 h 486"/>
                <a:gd name="T18" fmla="*/ 336 w 360"/>
                <a:gd name="T19" fmla="*/ 288 h 486"/>
                <a:gd name="T20" fmla="*/ 330 w 360"/>
                <a:gd name="T21" fmla="*/ 348 h 486"/>
                <a:gd name="T22" fmla="*/ 360 w 360"/>
                <a:gd name="T23" fmla="*/ 462 h 486"/>
                <a:gd name="T24" fmla="*/ 324 w 360"/>
                <a:gd name="T25" fmla="*/ 486 h 486"/>
                <a:gd name="T26" fmla="*/ 294 w 360"/>
                <a:gd name="T27" fmla="*/ 402 h 486"/>
                <a:gd name="T28" fmla="*/ 240 w 360"/>
                <a:gd name="T29" fmla="*/ 360 h 486"/>
                <a:gd name="T30" fmla="*/ 216 w 360"/>
                <a:gd name="T31" fmla="*/ 306 h 486"/>
                <a:gd name="T32" fmla="*/ 168 w 360"/>
                <a:gd name="T33" fmla="*/ 300 h 486"/>
                <a:gd name="T34" fmla="*/ 102 w 360"/>
                <a:gd name="T35" fmla="*/ 306 h 486"/>
                <a:gd name="T36" fmla="*/ 48 w 360"/>
                <a:gd name="T37" fmla="*/ 252 h 486"/>
                <a:gd name="T38" fmla="*/ 0 w 360"/>
                <a:gd name="T39" fmla="*/ 252 h 486"/>
                <a:gd name="T40" fmla="*/ 12 w 360"/>
                <a:gd name="T41" fmla="*/ 204 h 486"/>
                <a:gd name="T42" fmla="*/ 66 w 360"/>
                <a:gd name="T43" fmla="*/ 186 h 486"/>
                <a:gd name="T44" fmla="*/ 36 w 360"/>
                <a:gd name="T45" fmla="*/ 120 h 486"/>
                <a:gd name="T46" fmla="*/ 60 w 360"/>
                <a:gd name="T47" fmla="*/ 102 h 486"/>
                <a:gd name="T48" fmla="*/ 42 w 360"/>
                <a:gd name="T4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" h="486">
                  <a:moveTo>
                    <a:pt x="42" y="0"/>
                  </a:moveTo>
                  <a:lnTo>
                    <a:pt x="198" y="18"/>
                  </a:lnTo>
                  <a:lnTo>
                    <a:pt x="180" y="60"/>
                  </a:lnTo>
                  <a:lnTo>
                    <a:pt x="216" y="120"/>
                  </a:lnTo>
                  <a:lnTo>
                    <a:pt x="246" y="120"/>
                  </a:lnTo>
                  <a:lnTo>
                    <a:pt x="246" y="150"/>
                  </a:lnTo>
                  <a:lnTo>
                    <a:pt x="276" y="162"/>
                  </a:lnTo>
                  <a:lnTo>
                    <a:pt x="240" y="204"/>
                  </a:lnTo>
                  <a:lnTo>
                    <a:pt x="294" y="294"/>
                  </a:lnTo>
                  <a:lnTo>
                    <a:pt x="336" y="288"/>
                  </a:lnTo>
                  <a:lnTo>
                    <a:pt x="330" y="348"/>
                  </a:lnTo>
                  <a:lnTo>
                    <a:pt x="360" y="462"/>
                  </a:lnTo>
                  <a:lnTo>
                    <a:pt x="324" y="486"/>
                  </a:lnTo>
                  <a:lnTo>
                    <a:pt x="294" y="402"/>
                  </a:lnTo>
                  <a:lnTo>
                    <a:pt x="240" y="360"/>
                  </a:lnTo>
                  <a:lnTo>
                    <a:pt x="216" y="306"/>
                  </a:lnTo>
                  <a:lnTo>
                    <a:pt x="168" y="300"/>
                  </a:lnTo>
                  <a:lnTo>
                    <a:pt x="102" y="306"/>
                  </a:lnTo>
                  <a:lnTo>
                    <a:pt x="48" y="252"/>
                  </a:lnTo>
                  <a:lnTo>
                    <a:pt x="0" y="252"/>
                  </a:lnTo>
                  <a:lnTo>
                    <a:pt x="12" y="204"/>
                  </a:lnTo>
                  <a:lnTo>
                    <a:pt x="66" y="186"/>
                  </a:lnTo>
                  <a:lnTo>
                    <a:pt x="36" y="120"/>
                  </a:lnTo>
                  <a:lnTo>
                    <a:pt x="60" y="10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27A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Freeform 112">
              <a:hlinkClick r:id="rId10" action="ppaction://hlinkfile" tooltip="Santiago del Estero"/>
            </p:cNvPr>
            <p:cNvSpPr>
              <a:spLocks/>
            </p:cNvSpPr>
            <p:nvPr/>
          </p:nvSpPr>
          <p:spPr bwMode="auto">
            <a:xfrm>
              <a:off x="4609" y="645"/>
              <a:ext cx="318" cy="468"/>
            </a:xfrm>
            <a:custGeom>
              <a:avLst/>
              <a:gdLst>
                <a:gd name="T0" fmla="*/ 18 w 318"/>
                <a:gd name="T1" fmla="*/ 378 h 468"/>
                <a:gd name="T2" fmla="*/ 0 w 318"/>
                <a:gd name="T3" fmla="*/ 294 h 468"/>
                <a:gd name="T4" fmla="*/ 0 w 318"/>
                <a:gd name="T5" fmla="*/ 228 h 468"/>
                <a:gd name="T6" fmla="*/ 66 w 318"/>
                <a:gd name="T7" fmla="*/ 96 h 468"/>
                <a:gd name="T8" fmla="*/ 60 w 318"/>
                <a:gd name="T9" fmla="*/ 42 h 468"/>
                <a:gd name="T10" fmla="*/ 78 w 318"/>
                <a:gd name="T11" fmla="*/ 6 h 468"/>
                <a:gd name="T12" fmla="*/ 318 w 318"/>
                <a:gd name="T13" fmla="*/ 0 h 468"/>
                <a:gd name="T14" fmla="*/ 312 w 318"/>
                <a:gd name="T15" fmla="*/ 240 h 468"/>
                <a:gd name="T16" fmla="*/ 264 w 318"/>
                <a:gd name="T17" fmla="*/ 468 h 468"/>
                <a:gd name="T18" fmla="*/ 228 w 318"/>
                <a:gd name="T19" fmla="*/ 462 h 468"/>
                <a:gd name="T20" fmla="*/ 210 w 318"/>
                <a:gd name="T21" fmla="*/ 408 h 468"/>
                <a:gd name="T22" fmla="*/ 72 w 318"/>
                <a:gd name="T23" fmla="*/ 372 h 468"/>
                <a:gd name="T24" fmla="*/ 18 w 318"/>
                <a:gd name="T25" fmla="*/ 37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468">
                  <a:moveTo>
                    <a:pt x="18" y="378"/>
                  </a:moveTo>
                  <a:lnTo>
                    <a:pt x="0" y="294"/>
                  </a:lnTo>
                  <a:lnTo>
                    <a:pt x="0" y="228"/>
                  </a:lnTo>
                  <a:lnTo>
                    <a:pt x="66" y="96"/>
                  </a:lnTo>
                  <a:lnTo>
                    <a:pt x="60" y="42"/>
                  </a:lnTo>
                  <a:lnTo>
                    <a:pt x="78" y="6"/>
                  </a:lnTo>
                  <a:lnTo>
                    <a:pt x="318" y="0"/>
                  </a:lnTo>
                  <a:lnTo>
                    <a:pt x="312" y="240"/>
                  </a:lnTo>
                  <a:lnTo>
                    <a:pt x="264" y="468"/>
                  </a:lnTo>
                  <a:lnTo>
                    <a:pt x="228" y="462"/>
                  </a:lnTo>
                  <a:lnTo>
                    <a:pt x="210" y="408"/>
                  </a:lnTo>
                  <a:lnTo>
                    <a:pt x="72" y="372"/>
                  </a:lnTo>
                  <a:lnTo>
                    <a:pt x="18" y="378"/>
                  </a:lnTo>
                  <a:close/>
                </a:path>
              </a:pathLst>
            </a:custGeom>
            <a:solidFill>
              <a:srgbClr val="0027A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113">
              <a:hlinkClick r:id="rId11" action="ppaction://hlinkfile" tooltip="La Rioja"/>
            </p:cNvPr>
            <p:cNvSpPr>
              <a:spLocks/>
            </p:cNvSpPr>
            <p:nvPr/>
          </p:nvSpPr>
          <p:spPr bwMode="auto">
            <a:xfrm>
              <a:off x="4225" y="849"/>
              <a:ext cx="360" cy="420"/>
            </a:xfrm>
            <a:custGeom>
              <a:avLst/>
              <a:gdLst>
                <a:gd name="T0" fmla="*/ 0 w 360"/>
                <a:gd name="T1" fmla="*/ 66 h 420"/>
                <a:gd name="T2" fmla="*/ 42 w 360"/>
                <a:gd name="T3" fmla="*/ 0 h 420"/>
                <a:gd name="T4" fmla="*/ 84 w 360"/>
                <a:gd name="T5" fmla="*/ 0 h 420"/>
                <a:gd name="T6" fmla="*/ 144 w 360"/>
                <a:gd name="T7" fmla="*/ 54 h 420"/>
                <a:gd name="T8" fmla="*/ 234 w 360"/>
                <a:gd name="T9" fmla="*/ 42 h 420"/>
                <a:gd name="T10" fmla="*/ 282 w 360"/>
                <a:gd name="T11" fmla="*/ 108 h 420"/>
                <a:gd name="T12" fmla="*/ 342 w 360"/>
                <a:gd name="T13" fmla="*/ 156 h 420"/>
                <a:gd name="T14" fmla="*/ 360 w 360"/>
                <a:gd name="T15" fmla="*/ 234 h 420"/>
                <a:gd name="T16" fmla="*/ 330 w 360"/>
                <a:gd name="T17" fmla="*/ 312 h 420"/>
                <a:gd name="T18" fmla="*/ 330 w 360"/>
                <a:gd name="T19" fmla="*/ 396 h 420"/>
                <a:gd name="T20" fmla="*/ 258 w 360"/>
                <a:gd name="T21" fmla="*/ 420 h 420"/>
                <a:gd name="T22" fmla="*/ 210 w 360"/>
                <a:gd name="T23" fmla="*/ 366 h 420"/>
                <a:gd name="T24" fmla="*/ 210 w 360"/>
                <a:gd name="T25" fmla="*/ 306 h 420"/>
                <a:gd name="T26" fmla="*/ 96 w 360"/>
                <a:gd name="T27" fmla="*/ 192 h 420"/>
                <a:gd name="T28" fmla="*/ 42 w 360"/>
                <a:gd name="T29" fmla="*/ 186 h 420"/>
                <a:gd name="T30" fmla="*/ 48 w 360"/>
                <a:gd name="T31" fmla="*/ 126 h 420"/>
                <a:gd name="T32" fmla="*/ 0 w 360"/>
                <a:gd name="T33" fmla="*/ 6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420">
                  <a:moveTo>
                    <a:pt x="0" y="66"/>
                  </a:moveTo>
                  <a:lnTo>
                    <a:pt x="42" y="0"/>
                  </a:lnTo>
                  <a:lnTo>
                    <a:pt x="84" y="0"/>
                  </a:lnTo>
                  <a:lnTo>
                    <a:pt x="144" y="54"/>
                  </a:lnTo>
                  <a:lnTo>
                    <a:pt x="234" y="42"/>
                  </a:lnTo>
                  <a:lnTo>
                    <a:pt x="282" y="108"/>
                  </a:lnTo>
                  <a:lnTo>
                    <a:pt x="342" y="156"/>
                  </a:lnTo>
                  <a:lnTo>
                    <a:pt x="360" y="234"/>
                  </a:lnTo>
                  <a:lnTo>
                    <a:pt x="330" y="312"/>
                  </a:lnTo>
                  <a:lnTo>
                    <a:pt x="330" y="396"/>
                  </a:lnTo>
                  <a:lnTo>
                    <a:pt x="258" y="420"/>
                  </a:lnTo>
                  <a:lnTo>
                    <a:pt x="210" y="366"/>
                  </a:lnTo>
                  <a:lnTo>
                    <a:pt x="210" y="306"/>
                  </a:lnTo>
                  <a:lnTo>
                    <a:pt x="96" y="192"/>
                  </a:lnTo>
                  <a:lnTo>
                    <a:pt x="42" y="186"/>
                  </a:lnTo>
                  <a:lnTo>
                    <a:pt x="48" y="12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27A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114">
              <a:hlinkClick r:id="rId12" action="ppaction://hlinkfile" tooltip="San Juan"/>
            </p:cNvPr>
            <p:cNvSpPr>
              <a:spLocks/>
            </p:cNvSpPr>
            <p:nvPr/>
          </p:nvSpPr>
          <p:spPr bwMode="auto">
            <a:xfrm>
              <a:off x="4147" y="921"/>
              <a:ext cx="324" cy="402"/>
            </a:xfrm>
            <a:custGeom>
              <a:avLst/>
              <a:gdLst>
                <a:gd name="T0" fmla="*/ 72 w 324"/>
                <a:gd name="T1" fmla="*/ 0 h 402"/>
                <a:gd name="T2" fmla="*/ 120 w 324"/>
                <a:gd name="T3" fmla="*/ 54 h 402"/>
                <a:gd name="T4" fmla="*/ 114 w 324"/>
                <a:gd name="T5" fmla="*/ 114 h 402"/>
                <a:gd name="T6" fmla="*/ 174 w 324"/>
                <a:gd name="T7" fmla="*/ 126 h 402"/>
                <a:gd name="T8" fmla="*/ 282 w 324"/>
                <a:gd name="T9" fmla="*/ 234 h 402"/>
                <a:gd name="T10" fmla="*/ 282 w 324"/>
                <a:gd name="T11" fmla="*/ 300 h 402"/>
                <a:gd name="T12" fmla="*/ 324 w 324"/>
                <a:gd name="T13" fmla="*/ 342 h 402"/>
                <a:gd name="T14" fmla="*/ 270 w 324"/>
                <a:gd name="T15" fmla="*/ 336 h 402"/>
                <a:gd name="T16" fmla="*/ 270 w 324"/>
                <a:gd name="T17" fmla="*/ 378 h 402"/>
                <a:gd name="T18" fmla="*/ 228 w 324"/>
                <a:gd name="T19" fmla="*/ 378 h 402"/>
                <a:gd name="T20" fmla="*/ 210 w 324"/>
                <a:gd name="T21" fmla="*/ 360 h 402"/>
                <a:gd name="T22" fmla="*/ 180 w 324"/>
                <a:gd name="T23" fmla="*/ 360 h 402"/>
                <a:gd name="T24" fmla="*/ 150 w 324"/>
                <a:gd name="T25" fmla="*/ 384 h 402"/>
                <a:gd name="T26" fmla="*/ 114 w 324"/>
                <a:gd name="T27" fmla="*/ 354 h 402"/>
                <a:gd name="T28" fmla="*/ 78 w 324"/>
                <a:gd name="T29" fmla="*/ 366 h 402"/>
                <a:gd name="T30" fmla="*/ 78 w 324"/>
                <a:gd name="T31" fmla="*/ 402 h 402"/>
                <a:gd name="T32" fmla="*/ 42 w 324"/>
                <a:gd name="T33" fmla="*/ 402 h 402"/>
                <a:gd name="T34" fmla="*/ 30 w 324"/>
                <a:gd name="T35" fmla="*/ 360 h 402"/>
                <a:gd name="T36" fmla="*/ 30 w 324"/>
                <a:gd name="T37" fmla="*/ 342 h 402"/>
                <a:gd name="T38" fmla="*/ 0 w 324"/>
                <a:gd name="T39" fmla="*/ 288 h 402"/>
                <a:gd name="T40" fmla="*/ 24 w 324"/>
                <a:gd name="T41" fmla="*/ 264 h 402"/>
                <a:gd name="T42" fmla="*/ 24 w 324"/>
                <a:gd name="T43" fmla="*/ 216 h 402"/>
                <a:gd name="T44" fmla="*/ 60 w 324"/>
                <a:gd name="T45" fmla="*/ 186 h 402"/>
                <a:gd name="T46" fmla="*/ 48 w 324"/>
                <a:gd name="T47" fmla="*/ 150 h 402"/>
                <a:gd name="T48" fmla="*/ 36 w 324"/>
                <a:gd name="T49" fmla="*/ 90 h 402"/>
                <a:gd name="T50" fmla="*/ 54 w 324"/>
                <a:gd name="T51" fmla="*/ 84 h 402"/>
                <a:gd name="T52" fmla="*/ 72 w 324"/>
                <a:gd name="T5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402">
                  <a:moveTo>
                    <a:pt x="72" y="0"/>
                  </a:moveTo>
                  <a:lnTo>
                    <a:pt x="120" y="54"/>
                  </a:lnTo>
                  <a:lnTo>
                    <a:pt x="114" y="114"/>
                  </a:lnTo>
                  <a:lnTo>
                    <a:pt x="174" y="126"/>
                  </a:lnTo>
                  <a:lnTo>
                    <a:pt x="282" y="234"/>
                  </a:lnTo>
                  <a:lnTo>
                    <a:pt x="282" y="300"/>
                  </a:lnTo>
                  <a:lnTo>
                    <a:pt x="324" y="342"/>
                  </a:lnTo>
                  <a:lnTo>
                    <a:pt x="270" y="336"/>
                  </a:lnTo>
                  <a:lnTo>
                    <a:pt x="270" y="378"/>
                  </a:lnTo>
                  <a:lnTo>
                    <a:pt x="228" y="378"/>
                  </a:lnTo>
                  <a:lnTo>
                    <a:pt x="210" y="360"/>
                  </a:lnTo>
                  <a:lnTo>
                    <a:pt x="180" y="360"/>
                  </a:lnTo>
                  <a:lnTo>
                    <a:pt x="150" y="384"/>
                  </a:lnTo>
                  <a:lnTo>
                    <a:pt x="114" y="354"/>
                  </a:lnTo>
                  <a:lnTo>
                    <a:pt x="78" y="366"/>
                  </a:lnTo>
                  <a:lnTo>
                    <a:pt x="78" y="402"/>
                  </a:lnTo>
                  <a:lnTo>
                    <a:pt x="42" y="402"/>
                  </a:lnTo>
                  <a:lnTo>
                    <a:pt x="30" y="360"/>
                  </a:lnTo>
                  <a:lnTo>
                    <a:pt x="30" y="342"/>
                  </a:lnTo>
                  <a:lnTo>
                    <a:pt x="0" y="288"/>
                  </a:lnTo>
                  <a:lnTo>
                    <a:pt x="24" y="264"/>
                  </a:lnTo>
                  <a:lnTo>
                    <a:pt x="24" y="216"/>
                  </a:lnTo>
                  <a:lnTo>
                    <a:pt x="60" y="186"/>
                  </a:lnTo>
                  <a:lnTo>
                    <a:pt x="48" y="150"/>
                  </a:lnTo>
                  <a:lnTo>
                    <a:pt x="36" y="90"/>
                  </a:lnTo>
                  <a:lnTo>
                    <a:pt x="54" y="8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27A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115">
              <a:hlinkClick r:id="rId13" action="ppaction://hlinkfile" tooltip="San Luis"/>
            </p:cNvPr>
            <p:cNvSpPr>
              <a:spLocks/>
            </p:cNvSpPr>
            <p:nvPr/>
          </p:nvSpPr>
          <p:spPr bwMode="auto">
            <a:xfrm>
              <a:off x="4417" y="1251"/>
              <a:ext cx="210" cy="414"/>
            </a:xfrm>
            <a:custGeom>
              <a:avLst/>
              <a:gdLst>
                <a:gd name="T0" fmla="*/ 6 w 210"/>
                <a:gd name="T1" fmla="*/ 12 h 414"/>
                <a:gd name="T2" fmla="*/ 72 w 210"/>
                <a:gd name="T3" fmla="*/ 24 h 414"/>
                <a:gd name="T4" fmla="*/ 144 w 210"/>
                <a:gd name="T5" fmla="*/ 0 h 414"/>
                <a:gd name="T6" fmla="*/ 186 w 210"/>
                <a:gd name="T7" fmla="*/ 42 h 414"/>
                <a:gd name="T8" fmla="*/ 210 w 210"/>
                <a:gd name="T9" fmla="*/ 42 h 414"/>
                <a:gd name="T10" fmla="*/ 198 w 210"/>
                <a:gd name="T11" fmla="*/ 132 h 414"/>
                <a:gd name="T12" fmla="*/ 192 w 210"/>
                <a:gd name="T13" fmla="*/ 414 h 414"/>
                <a:gd name="T14" fmla="*/ 72 w 210"/>
                <a:gd name="T15" fmla="*/ 408 h 414"/>
                <a:gd name="T16" fmla="*/ 90 w 210"/>
                <a:gd name="T17" fmla="*/ 306 h 414"/>
                <a:gd name="T18" fmla="*/ 54 w 210"/>
                <a:gd name="T19" fmla="*/ 252 h 414"/>
                <a:gd name="T20" fmla="*/ 60 w 210"/>
                <a:gd name="T21" fmla="*/ 216 h 414"/>
                <a:gd name="T22" fmla="*/ 24 w 210"/>
                <a:gd name="T23" fmla="*/ 150 h 414"/>
                <a:gd name="T24" fmla="*/ 24 w 210"/>
                <a:gd name="T25" fmla="*/ 84 h 414"/>
                <a:gd name="T26" fmla="*/ 0 w 210"/>
                <a:gd name="T27" fmla="*/ 54 h 414"/>
                <a:gd name="T28" fmla="*/ 6 w 210"/>
                <a:gd name="T29" fmla="*/ 1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414">
                  <a:moveTo>
                    <a:pt x="6" y="12"/>
                  </a:moveTo>
                  <a:lnTo>
                    <a:pt x="72" y="24"/>
                  </a:lnTo>
                  <a:lnTo>
                    <a:pt x="144" y="0"/>
                  </a:lnTo>
                  <a:lnTo>
                    <a:pt x="186" y="42"/>
                  </a:lnTo>
                  <a:lnTo>
                    <a:pt x="210" y="42"/>
                  </a:lnTo>
                  <a:lnTo>
                    <a:pt x="198" y="132"/>
                  </a:lnTo>
                  <a:lnTo>
                    <a:pt x="192" y="414"/>
                  </a:lnTo>
                  <a:lnTo>
                    <a:pt x="72" y="408"/>
                  </a:lnTo>
                  <a:lnTo>
                    <a:pt x="90" y="306"/>
                  </a:lnTo>
                  <a:lnTo>
                    <a:pt x="54" y="252"/>
                  </a:lnTo>
                  <a:lnTo>
                    <a:pt x="60" y="216"/>
                  </a:lnTo>
                  <a:lnTo>
                    <a:pt x="24" y="150"/>
                  </a:lnTo>
                  <a:lnTo>
                    <a:pt x="24" y="84"/>
                  </a:lnTo>
                  <a:lnTo>
                    <a:pt x="0" y="54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8EA9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Freeform 116">
              <a:hlinkClick r:id="rId14" action="ppaction://hlinkfile" tooltip="Córdoba"/>
            </p:cNvPr>
            <p:cNvSpPr>
              <a:spLocks/>
            </p:cNvSpPr>
            <p:nvPr/>
          </p:nvSpPr>
          <p:spPr bwMode="auto">
            <a:xfrm>
              <a:off x="4561" y="1023"/>
              <a:ext cx="336" cy="540"/>
            </a:xfrm>
            <a:custGeom>
              <a:avLst/>
              <a:gdLst>
                <a:gd name="T0" fmla="*/ 0 w 336"/>
                <a:gd name="T1" fmla="*/ 222 h 540"/>
                <a:gd name="T2" fmla="*/ 0 w 336"/>
                <a:gd name="T3" fmla="*/ 138 h 540"/>
                <a:gd name="T4" fmla="*/ 30 w 336"/>
                <a:gd name="T5" fmla="*/ 66 h 540"/>
                <a:gd name="T6" fmla="*/ 66 w 336"/>
                <a:gd name="T7" fmla="*/ 30 h 540"/>
                <a:gd name="T8" fmla="*/ 72 w 336"/>
                <a:gd name="T9" fmla="*/ 12 h 540"/>
                <a:gd name="T10" fmla="*/ 90 w 336"/>
                <a:gd name="T11" fmla="*/ 0 h 540"/>
                <a:gd name="T12" fmla="*/ 246 w 336"/>
                <a:gd name="T13" fmla="*/ 36 h 540"/>
                <a:gd name="T14" fmla="*/ 282 w 336"/>
                <a:gd name="T15" fmla="*/ 84 h 540"/>
                <a:gd name="T16" fmla="*/ 312 w 336"/>
                <a:gd name="T17" fmla="*/ 96 h 540"/>
                <a:gd name="T18" fmla="*/ 336 w 336"/>
                <a:gd name="T19" fmla="*/ 126 h 540"/>
                <a:gd name="T20" fmla="*/ 306 w 336"/>
                <a:gd name="T21" fmla="*/ 222 h 540"/>
                <a:gd name="T22" fmla="*/ 306 w 336"/>
                <a:gd name="T23" fmla="*/ 258 h 540"/>
                <a:gd name="T24" fmla="*/ 336 w 336"/>
                <a:gd name="T25" fmla="*/ 342 h 540"/>
                <a:gd name="T26" fmla="*/ 240 w 336"/>
                <a:gd name="T27" fmla="*/ 480 h 540"/>
                <a:gd name="T28" fmla="*/ 204 w 336"/>
                <a:gd name="T29" fmla="*/ 486 h 540"/>
                <a:gd name="T30" fmla="*/ 198 w 336"/>
                <a:gd name="T31" fmla="*/ 540 h 540"/>
                <a:gd name="T32" fmla="*/ 54 w 336"/>
                <a:gd name="T33" fmla="*/ 534 h 540"/>
                <a:gd name="T34" fmla="*/ 72 w 336"/>
                <a:gd name="T35" fmla="*/ 276 h 540"/>
                <a:gd name="T36" fmla="*/ 48 w 336"/>
                <a:gd name="T37" fmla="*/ 264 h 540"/>
                <a:gd name="T38" fmla="*/ 0 w 336"/>
                <a:gd name="T39" fmla="*/ 22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6" h="540">
                  <a:moveTo>
                    <a:pt x="0" y="222"/>
                  </a:moveTo>
                  <a:lnTo>
                    <a:pt x="0" y="138"/>
                  </a:lnTo>
                  <a:lnTo>
                    <a:pt x="30" y="66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90" y="0"/>
                  </a:lnTo>
                  <a:lnTo>
                    <a:pt x="246" y="36"/>
                  </a:lnTo>
                  <a:lnTo>
                    <a:pt x="282" y="84"/>
                  </a:lnTo>
                  <a:lnTo>
                    <a:pt x="312" y="96"/>
                  </a:lnTo>
                  <a:lnTo>
                    <a:pt x="336" y="126"/>
                  </a:lnTo>
                  <a:lnTo>
                    <a:pt x="306" y="222"/>
                  </a:lnTo>
                  <a:lnTo>
                    <a:pt x="306" y="258"/>
                  </a:lnTo>
                  <a:lnTo>
                    <a:pt x="336" y="342"/>
                  </a:lnTo>
                  <a:lnTo>
                    <a:pt x="240" y="480"/>
                  </a:lnTo>
                  <a:lnTo>
                    <a:pt x="204" y="486"/>
                  </a:lnTo>
                  <a:lnTo>
                    <a:pt x="198" y="540"/>
                  </a:lnTo>
                  <a:lnTo>
                    <a:pt x="54" y="534"/>
                  </a:lnTo>
                  <a:lnTo>
                    <a:pt x="72" y="276"/>
                  </a:lnTo>
                  <a:lnTo>
                    <a:pt x="48" y="264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5B7A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Freeform 117">
              <a:hlinkClick r:id="rId15" action="ppaction://hlinkfile" tooltip="Santa Fe"/>
            </p:cNvPr>
            <p:cNvSpPr>
              <a:spLocks/>
            </p:cNvSpPr>
            <p:nvPr/>
          </p:nvSpPr>
          <p:spPr bwMode="auto">
            <a:xfrm>
              <a:off x="4813" y="885"/>
              <a:ext cx="348" cy="618"/>
            </a:xfrm>
            <a:custGeom>
              <a:avLst/>
              <a:gdLst>
                <a:gd name="T0" fmla="*/ 0 w 348"/>
                <a:gd name="T1" fmla="*/ 618 h 618"/>
                <a:gd name="T2" fmla="*/ 90 w 348"/>
                <a:gd name="T3" fmla="*/ 492 h 618"/>
                <a:gd name="T4" fmla="*/ 60 w 348"/>
                <a:gd name="T5" fmla="*/ 396 h 618"/>
                <a:gd name="T6" fmla="*/ 60 w 348"/>
                <a:gd name="T7" fmla="*/ 378 h 618"/>
                <a:gd name="T8" fmla="*/ 90 w 348"/>
                <a:gd name="T9" fmla="*/ 264 h 618"/>
                <a:gd name="T10" fmla="*/ 72 w 348"/>
                <a:gd name="T11" fmla="*/ 234 h 618"/>
                <a:gd name="T12" fmla="*/ 114 w 348"/>
                <a:gd name="T13" fmla="*/ 12 h 618"/>
                <a:gd name="T14" fmla="*/ 348 w 348"/>
                <a:gd name="T15" fmla="*/ 0 h 618"/>
                <a:gd name="T16" fmla="*/ 324 w 348"/>
                <a:gd name="T17" fmla="*/ 90 h 618"/>
                <a:gd name="T18" fmla="*/ 276 w 348"/>
                <a:gd name="T19" fmla="*/ 138 h 618"/>
                <a:gd name="T20" fmla="*/ 270 w 348"/>
                <a:gd name="T21" fmla="*/ 228 h 618"/>
                <a:gd name="T22" fmla="*/ 270 w 348"/>
                <a:gd name="T23" fmla="*/ 264 h 618"/>
                <a:gd name="T24" fmla="*/ 174 w 348"/>
                <a:gd name="T25" fmla="*/ 360 h 618"/>
                <a:gd name="T26" fmla="*/ 162 w 348"/>
                <a:gd name="T27" fmla="*/ 444 h 618"/>
                <a:gd name="T28" fmla="*/ 210 w 348"/>
                <a:gd name="T29" fmla="*/ 516 h 618"/>
                <a:gd name="T30" fmla="*/ 186 w 348"/>
                <a:gd name="T31" fmla="*/ 552 h 618"/>
                <a:gd name="T32" fmla="*/ 162 w 348"/>
                <a:gd name="T33" fmla="*/ 540 h 618"/>
                <a:gd name="T34" fmla="*/ 90 w 348"/>
                <a:gd name="T35" fmla="*/ 618 h 618"/>
                <a:gd name="T36" fmla="*/ 0 w 348"/>
                <a:gd name="T3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618">
                  <a:moveTo>
                    <a:pt x="0" y="618"/>
                  </a:moveTo>
                  <a:lnTo>
                    <a:pt x="90" y="492"/>
                  </a:lnTo>
                  <a:lnTo>
                    <a:pt x="60" y="396"/>
                  </a:lnTo>
                  <a:lnTo>
                    <a:pt x="60" y="378"/>
                  </a:lnTo>
                  <a:lnTo>
                    <a:pt x="90" y="264"/>
                  </a:lnTo>
                  <a:lnTo>
                    <a:pt x="72" y="234"/>
                  </a:lnTo>
                  <a:lnTo>
                    <a:pt x="114" y="12"/>
                  </a:lnTo>
                  <a:lnTo>
                    <a:pt x="348" y="0"/>
                  </a:lnTo>
                  <a:lnTo>
                    <a:pt x="324" y="90"/>
                  </a:lnTo>
                  <a:lnTo>
                    <a:pt x="276" y="138"/>
                  </a:lnTo>
                  <a:lnTo>
                    <a:pt x="270" y="228"/>
                  </a:lnTo>
                  <a:lnTo>
                    <a:pt x="270" y="264"/>
                  </a:lnTo>
                  <a:lnTo>
                    <a:pt x="174" y="360"/>
                  </a:lnTo>
                  <a:lnTo>
                    <a:pt x="162" y="444"/>
                  </a:lnTo>
                  <a:lnTo>
                    <a:pt x="210" y="516"/>
                  </a:lnTo>
                  <a:lnTo>
                    <a:pt x="186" y="552"/>
                  </a:lnTo>
                  <a:lnTo>
                    <a:pt x="162" y="540"/>
                  </a:lnTo>
                  <a:lnTo>
                    <a:pt x="90" y="618"/>
                  </a:lnTo>
                  <a:lnTo>
                    <a:pt x="0" y="618"/>
                  </a:lnTo>
                  <a:close/>
                </a:path>
              </a:pathLst>
            </a:custGeom>
            <a:solidFill>
              <a:srgbClr val="8EA9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Freeform 118">
              <a:hlinkClick r:id="rId16" action="ppaction://hlinkfile" tooltip="Corrientes"/>
            </p:cNvPr>
            <p:cNvSpPr>
              <a:spLocks/>
            </p:cNvSpPr>
            <p:nvPr/>
          </p:nvSpPr>
          <p:spPr bwMode="auto">
            <a:xfrm>
              <a:off x="5095" y="825"/>
              <a:ext cx="360" cy="306"/>
            </a:xfrm>
            <a:custGeom>
              <a:avLst/>
              <a:gdLst>
                <a:gd name="T0" fmla="*/ 0 w 360"/>
                <a:gd name="T1" fmla="*/ 288 h 306"/>
                <a:gd name="T2" fmla="*/ 0 w 360"/>
                <a:gd name="T3" fmla="*/ 198 h 306"/>
                <a:gd name="T4" fmla="*/ 42 w 360"/>
                <a:gd name="T5" fmla="*/ 162 h 306"/>
                <a:gd name="T6" fmla="*/ 78 w 360"/>
                <a:gd name="T7" fmla="*/ 60 h 306"/>
                <a:gd name="T8" fmla="*/ 96 w 360"/>
                <a:gd name="T9" fmla="*/ 0 h 306"/>
                <a:gd name="T10" fmla="*/ 264 w 360"/>
                <a:gd name="T11" fmla="*/ 36 h 306"/>
                <a:gd name="T12" fmla="*/ 294 w 360"/>
                <a:gd name="T13" fmla="*/ 36 h 306"/>
                <a:gd name="T14" fmla="*/ 312 w 360"/>
                <a:gd name="T15" fmla="*/ 24 h 306"/>
                <a:gd name="T16" fmla="*/ 360 w 360"/>
                <a:gd name="T17" fmla="*/ 90 h 306"/>
                <a:gd name="T18" fmla="*/ 138 w 360"/>
                <a:gd name="T19" fmla="*/ 306 h 306"/>
                <a:gd name="T20" fmla="*/ 90 w 360"/>
                <a:gd name="T21" fmla="*/ 276 h 306"/>
                <a:gd name="T22" fmla="*/ 0 w 360"/>
                <a:gd name="T23" fmla="*/ 28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0" h="306">
                  <a:moveTo>
                    <a:pt x="0" y="288"/>
                  </a:moveTo>
                  <a:lnTo>
                    <a:pt x="0" y="198"/>
                  </a:lnTo>
                  <a:lnTo>
                    <a:pt x="42" y="162"/>
                  </a:lnTo>
                  <a:lnTo>
                    <a:pt x="78" y="60"/>
                  </a:lnTo>
                  <a:lnTo>
                    <a:pt x="96" y="0"/>
                  </a:lnTo>
                  <a:lnTo>
                    <a:pt x="264" y="36"/>
                  </a:lnTo>
                  <a:lnTo>
                    <a:pt x="294" y="36"/>
                  </a:lnTo>
                  <a:lnTo>
                    <a:pt x="312" y="24"/>
                  </a:lnTo>
                  <a:lnTo>
                    <a:pt x="360" y="90"/>
                  </a:lnTo>
                  <a:lnTo>
                    <a:pt x="138" y="306"/>
                  </a:lnTo>
                  <a:lnTo>
                    <a:pt x="90" y="2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8EA9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9" name="Freeform 119">
              <a:hlinkClick r:id="rId17" action="ppaction://hlinkfile" tooltip="Misiones"/>
            </p:cNvPr>
            <p:cNvSpPr>
              <a:spLocks/>
            </p:cNvSpPr>
            <p:nvPr/>
          </p:nvSpPr>
          <p:spPr bwMode="auto">
            <a:xfrm>
              <a:off x="5419" y="681"/>
              <a:ext cx="228" cy="234"/>
            </a:xfrm>
            <a:custGeom>
              <a:avLst/>
              <a:gdLst>
                <a:gd name="T0" fmla="*/ 0 w 228"/>
                <a:gd name="T1" fmla="*/ 162 h 234"/>
                <a:gd name="T2" fmla="*/ 36 w 228"/>
                <a:gd name="T3" fmla="*/ 174 h 234"/>
                <a:gd name="T4" fmla="*/ 66 w 228"/>
                <a:gd name="T5" fmla="*/ 132 h 234"/>
                <a:gd name="T6" fmla="*/ 96 w 228"/>
                <a:gd name="T7" fmla="*/ 126 h 234"/>
                <a:gd name="T8" fmla="*/ 138 w 228"/>
                <a:gd name="T9" fmla="*/ 90 h 234"/>
                <a:gd name="T10" fmla="*/ 156 w 228"/>
                <a:gd name="T11" fmla="*/ 6 h 234"/>
                <a:gd name="T12" fmla="*/ 216 w 228"/>
                <a:gd name="T13" fmla="*/ 0 h 234"/>
                <a:gd name="T14" fmla="*/ 228 w 228"/>
                <a:gd name="T15" fmla="*/ 60 h 234"/>
                <a:gd name="T16" fmla="*/ 210 w 228"/>
                <a:gd name="T17" fmla="*/ 102 h 234"/>
                <a:gd name="T18" fmla="*/ 210 w 228"/>
                <a:gd name="T19" fmla="*/ 138 h 234"/>
                <a:gd name="T20" fmla="*/ 108 w 228"/>
                <a:gd name="T21" fmla="*/ 186 h 234"/>
                <a:gd name="T22" fmla="*/ 42 w 228"/>
                <a:gd name="T23" fmla="*/ 234 h 234"/>
                <a:gd name="T24" fmla="*/ 0 w 228"/>
                <a:gd name="T25" fmla="*/ 16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234">
                  <a:moveTo>
                    <a:pt x="0" y="162"/>
                  </a:moveTo>
                  <a:lnTo>
                    <a:pt x="36" y="174"/>
                  </a:lnTo>
                  <a:lnTo>
                    <a:pt x="66" y="132"/>
                  </a:lnTo>
                  <a:lnTo>
                    <a:pt x="96" y="126"/>
                  </a:lnTo>
                  <a:lnTo>
                    <a:pt x="138" y="90"/>
                  </a:lnTo>
                  <a:lnTo>
                    <a:pt x="156" y="6"/>
                  </a:lnTo>
                  <a:lnTo>
                    <a:pt x="216" y="0"/>
                  </a:lnTo>
                  <a:lnTo>
                    <a:pt x="228" y="60"/>
                  </a:lnTo>
                  <a:lnTo>
                    <a:pt x="210" y="102"/>
                  </a:lnTo>
                  <a:lnTo>
                    <a:pt x="210" y="138"/>
                  </a:lnTo>
                  <a:lnTo>
                    <a:pt x="108" y="186"/>
                  </a:lnTo>
                  <a:lnTo>
                    <a:pt x="42" y="234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B7A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" name="Freeform 120">
              <a:hlinkClick r:id="rId18" action="ppaction://hlinkfile" tooltip="Entre Ríos"/>
            </p:cNvPr>
            <p:cNvSpPr>
              <a:spLocks/>
            </p:cNvSpPr>
            <p:nvPr/>
          </p:nvSpPr>
          <p:spPr bwMode="auto">
            <a:xfrm>
              <a:off x="4981" y="1113"/>
              <a:ext cx="252" cy="276"/>
            </a:xfrm>
            <a:custGeom>
              <a:avLst/>
              <a:gdLst>
                <a:gd name="T0" fmla="*/ 186 w 252"/>
                <a:gd name="T1" fmla="*/ 384 h 276"/>
                <a:gd name="T2" fmla="*/ 114 w 252"/>
                <a:gd name="T3" fmla="*/ 336 h 276"/>
                <a:gd name="T4" fmla="*/ 48 w 252"/>
                <a:gd name="T5" fmla="*/ 288 h 276"/>
                <a:gd name="T6" fmla="*/ 0 w 252"/>
                <a:gd name="T7" fmla="*/ 210 h 276"/>
                <a:gd name="T8" fmla="*/ 6 w 252"/>
                <a:gd name="T9" fmla="*/ 138 h 276"/>
                <a:gd name="T10" fmla="*/ 102 w 252"/>
                <a:gd name="T11" fmla="*/ 48 h 276"/>
                <a:gd name="T12" fmla="*/ 108 w 252"/>
                <a:gd name="T13" fmla="*/ 12 h 276"/>
                <a:gd name="T14" fmla="*/ 192 w 252"/>
                <a:gd name="T15" fmla="*/ 0 h 276"/>
                <a:gd name="T16" fmla="*/ 252 w 252"/>
                <a:gd name="T17" fmla="*/ 24 h 276"/>
                <a:gd name="T18" fmla="*/ 246 w 252"/>
                <a:gd name="T19" fmla="*/ 102 h 276"/>
                <a:gd name="T20" fmla="*/ 222 w 252"/>
                <a:gd name="T21" fmla="*/ 174 h 276"/>
                <a:gd name="T22" fmla="*/ 216 w 252"/>
                <a:gd name="T23" fmla="*/ 264 h 276"/>
                <a:gd name="T24" fmla="*/ 192 w 252"/>
                <a:gd name="T25" fmla="*/ 276 h 276"/>
                <a:gd name="T26" fmla="*/ 186 w 252"/>
                <a:gd name="T27" fmla="*/ 38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" h="276">
                  <a:moveTo>
                    <a:pt x="186" y="384"/>
                  </a:moveTo>
                  <a:lnTo>
                    <a:pt x="114" y="336"/>
                  </a:lnTo>
                  <a:lnTo>
                    <a:pt x="48" y="288"/>
                  </a:lnTo>
                  <a:lnTo>
                    <a:pt x="0" y="210"/>
                  </a:lnTo>
                  <a:lnTo>
                    <a:pt x="6" y="138"/>
                  </a:lnTo>
                  <a:lnTo>
                    <a:pt x="102" y="48"/>
                  </a:lnTo>
                  <a:lnTo>
                    <a:pt x="108" y="12"/>
                  </a:lnTo>
                  <a:lnTo>
                    <a:pt x="192" y="0"/>
                  </a:lnTo>
                  <a:lnTo>
                    <a:pt x="252" y="24"/>
                  </a:lnTo>
                  <a:lnTo>
                    <a:pt x="246" y="102"/>
                  </a:lnTo>
                  <a:lnTo>
                    <a:pt x="222" y="174"/>
                  </a:lnTo>
                  <a:lnTo>
                    <a:pt x="216" y="264"/>
                  </a:lnTo>
                  <a:lnTo>
                    <a:pt x="192" y="276"/>
                  </a:lnTo>
                  <a:lnTo>
                    <a:pt x="186" y="384"/>
                  </a:lnTo>
                  <a:close/>
                </a:path>
              </a:pathLst>
            </a:custGeom>
            <a:solidFill>
              <a:srgbClr val="8EA9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1" name="Freeform 121">
              <a:hlinkClick r:id="rId19" action="ppaction://hlinkfile" tooltip="Buenos Aires"/>
            </p:cNvPr>
            <p:cNvSpPr>
              <a:spLocks/>
            </p:cNvSpPr>
            <p:nvPr/>
          </p:nvSpPr>
          <p:spPr bwMode="auto">
            <a:xfrm>
              <a:off x="4765" y="1413"/>
              <a:ext cx="534" cy="714"/>
            </a:xfrm>
            <a:custGeom>
              <a:avLst/>
              <a:gdLst>
                <a:gd name="T0" fmla="*/ 24 w 534"/>
                <a:gd name="T1" fmla="*/ 726 h 714"/>
                <a:gd name="T2" fmla="*/ 0 w 534"/>
                <a:gd name="T3" fmla="*/ 714 h 714"/>
                <a:gd name="T4" fmla="*/ 0 w 534"/>
                <a:gd name="T5" fmla="*/ 102 h 714"/>
                <a:gd name="T6" fmla="*/ 138 w 534"/>
                <a:gd name="T7" fmla="*/ 96 h 714"/>
                <a:gd name="T8" fmla="*/ 210 w 534"/>
                <a:gd name="T9" fmla="*/ 18 h 714"/>
                <a:gd name="T10" fmla="*/ 240 w 534"/>
                <a:gd name="T11" fmla="*/ 30 h 714"/>
                <a:gd name="T12" fmla="*/ 258 w 534"/>
                <a:gd name="T13" fmla="*/ 0 h 714"/>
                <a:gd name="T14" fmla="*/ 372 w 534"/>
                <a:gd name="T15" fmla="*/ 78 h 714"/>
                <a:gd name="T16" fmla="*/ 318 w 534"/>
                <a:gd name="T17" fmla="*/ 138 h 714"/>
                <a:gd name="T18" fmla="*/ 366 w 534"/>
                <a:gd name="T19" fmla="*/ 210 h 714"/>
                <a:gd name="T20" fmla="*/ 444 w 534"/>
                <a:gd name="T21" fmla="*/ 156 h 714"/>
                <a:gd name="T22" fmla="*/ 498 w 534"/>
                <a:gd name="T23" fmla="*/ 204 h 714"/>
                <a:gd name="T24" fmla="*/ 468 w 534"/>
                <a:gd name="T25" fmla="*/ 270 h 714"/>
                <a:gd name="T26" fmla="*/ 534 w 534"/>
                <a:gd name="T27" fmla="*/ 312 h 714"/>
                <a:gd name="T28" fmla="*/ 450 w 534"/>
                <a:gd name="T29" fmla="*/ 474 h 714"/>
                <a:gd name="T30" fmla="*/ 330 w 534"/>
                <a:gd name="T31" fmla="*/ 516 h 714"/>
                <a:gd name="T32" fmla="*/ 210 w 534"/>
                <a:gd name="T33" fmla="*/ 534 h 714"/>
                <a:gd name="T34" fmla="*/ 102 w 534"/>
                <a:gd name="T35" fmla="*/ 534 h 714"/>
                <a:gd name="T36" fmla="*/ 60 w 534"/>
                <a:gd name="T37" fmla="*/ 522 h 714"/>
                <a:gd name="T38" fmla="*/ 72 w 534"/>
                <a:gd name="T39" fmla="*/ 594 h 714"/>
                <a:gd name="T40" fmla="*/ 54 w 534"/>
                <a:gd name="T41" fmla="*/ 624 h 714"/>
                <a:gd name="T42" fmla="*/ 54 w 534"/>
                <a:gd name="T43" fmla="*/ 714 h 714"/>
                <a:gd name="T44" fmla="*/ 24 w 534"/>
                <a:gd name="T45" fmla="*/ 72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4" h="714">
                  <a:moveTo>
                    <a:pt x="24" y="726"/>
                  </a:moveTo>
                  <a:lnTo>
                    <a:pt x="0" y="714"/>
                  </a:lnTo>
                  <a:lnTo>
                    <a:pt x="0" y="102"/>
                  </a:lnTo>
                  <a:lnTo>
                    <a:pt x="138" y="96"/>
                  </a:lnTo>
                  <a:lnTo>
                    <a:pt x="210" y="18"/>
                  </a:lnTo>
                  <a:lnTo>
                    <a:pt x="240" y="30"/>
                  </a:lnTo>
                  <a:lnTo>
                    <a:pt x="258" y="0"/>
                  </a:lnTo>
                  <a:lnTo>
                    <a:pt x="372" y="78"/>
                  </a:lnTo>
                  <a:lnTo>
                    <a:pt x="318" y="138"/>
                  </a:lnTo>
                  <a:lnTo>
                    <a:pt x="366" y="210"/>
                  </a:lnTo>
                  <a:lnTo>
                    <a:pt x="444" y="156"/>
                  </a:lnTo>
                  <a:lnTo>
                    <a:pt x="498" y="204"/>
                  </a:lnTo>
                  <a:lnTo>
                    <a:pt x="468" y="270"/>
                  </a:lnTo>
                  <a:lnTo>
                    <a:pt x="534" y="312"/>
                  </a:lnTo>
                  <a:lnTo>
                    <a:pt x="450" y="474"/>
                  </a:lnTo>
                  <a:lnTo>
                    <a:pt x="330" y="516"/>
                  </a:lnTo>
                  <a:lnTo>
                    <a:pt x="210" y="534"/>
                  </a:lnTo>
                  <a:lnTo>
                    <a:pt x="102" y="534"/>
                  </a:lnTo>
                  <a:lnTo>
                    <a:pt x="60" y="522"/>
                  </a:lnTo>
                  <a:lnTo>
                    <a:pt x="72" y="594"/>
                  </a:lnTo>
                  <a:lnTo>
                    <a:pt x="54" y="624"/>
                  </a:lnTo>
                  <a:lnTo>
                    <a:pt x="54" y="714"/>
                  </a:lnTo>
                  <a:lnTo>
                    <a:pt x="24" y="726"/>
                  </a:lnTo>
                  <a:close/>
                </a:path>
              </a:pathLst>
            </a:custGeom>
            <a:solidFill>
              <a:srgbClr val="8EA9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Freeform 122">
              <a:hlinkClick r:id="rId20" action="ppaction://hlinkfile" tooltip="La Pampa"/>
            </p:cNvPr>
            <p:cNvSpPr>
              <a:spLocks/>
            </p:cNvSpPr>
            <p:nvPr/>
          </p:nvSpPr>
          <p:spPr bwMode="auto">
            <a:xfrm>
              <a:off x="4357" y="1563"/>
              <a:ext cx="402" cy="408"/>
            </a:xfrm>
            <a:custGeom>
              <a:avLst/>
              <a:gdLst>
                <a:gd name="T0" fmla="*/ 6 w 402"/>
                <a:gd name="T1" fmla="*/ 246 h 408"/>
                <a:gd name="T2" fmla="*/ 0 w 402"/>
                <a:gd name="T3" fmla="*/ 102 h 408"/>
                <a:gd name="T4" fmla="*/ 252 w 402"/>
                <a:gd name="T5" fmla="*/ 108 h 408"/>
                <a:gd name="T6" fmla="*/ 258 w 402"/>
                <a:gd name="T7" fmla="*/ 0 h 408"/>
                <a:gd name="T8" fmla="*/ 402 w 402"/>
                <a:gd name="T9" fmla="*/ 0 h 408"/>
                <a:gd name="T10" fmla="*/ 396 w 402"/>
                <a:gd name="T11" fmla="*/ 408 h 408"/>
                <a:gd name="T12" fmla="*/ 300 w 402"/>
                <a:gd name="T13" fmla="*/ 372 h 408"/>
                <a:gd name="T14" fmla="*/ 144 w 402"/>
                <a:gd name="T15" fmla="*/ 366 h 408"/>
                <a:gd name="T16" fmla="*/ 84 w 402"/>
                <a:gd name="T17" fmla="*/ 312 h 408"/>
                <a:gd name="T18" fmla="*/ 42 w 402"/>
                <a:gd name="T19" fmla="*/ 300 h 408"/>
                <a:gd name="T20" fmla="*/ 42 w 402"/>
                <a:gd name="T21" fmla="*/ 258 h 408"/>
                <a:gd name="T22" fmla="*/ 6 w 402"/>
                <a:gd name="T23" fmla="*/ 24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2" h="408">
                  <a:moveTo>
                    <a:pt x="6" y="246"/>
                  </a:moveTo>
                  <a:lnTo>
                    <a:pt x="0" y="102"/>
                  </a:lnTo>
                  <a:lnTo>
                    <a:pt x="252" y="108"/>
                  </a:lnTo>
                  <a:lnTo>
                    <a:pt x="258" y="0"/>
                  </a:lnTo>
                  <a:lnTo>
                    <a:pt x="402" y="0"/>
                  </a:lnTo>
                  <a:lnTo>
                    <a:pt x="396" y="408"/>
                  </a:lnTo>
                  <a:lnTo>
                    <a:pt x="300" y="372"/>
                  </a:lnTo>
                  <a:lnTo>
                    <a:pt x="144" y="366"/>
                  </a:lnTo>
                  <a:lnTo>
                    <a:pt x="84" y="312"/>
                  </a:lnTo>
                  <a:lnTo>
                    <a:pt x="42" y="300"/>
                  </a:lnTo>
                  <a:lnTo>
                    <a:pt x="42" y="258"/>
                  </a:lnTo>
                  <a:lnTo>
                    <a:pt x="6" y="246"/>
                  </a:lnTo>
                  <a:close/>
                </a:path>
              </a:pathLst>
            </a:custGeom>
            <a:solidFill>
              <a:srgbClr val="5B7A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" name="Freeform 123">
              <a:hlinkClick r:id="rId21" action="ppaction://hlinkfile" tooltip="Mendoza"/>
            </p:cNvPr>
            <p:cNvSpPr>
              <a:spLocks/>
            </p:cNvSpPr>
            <p:nvPr/>
          </p:nvSpPr>
          <p:spPr bwMode="auto">
            <a:xfrm>
              <a:off x="4171" y="1281"/>
              <a:ext cx="336" cy="498"/>
            </a:xfrm>
            <a:custGeom>
              <a:avLst/>
              <a:gdLst>
                <a:gd name="T0" fmla="*/ 186 w 336"/>
                <a:gd name="T1" fmla="*/ 534 h 498"/>
                <a:gd name="T2" fmla="*/ 108 w 336"/>
                <a:gd name="T3" fmla="*/ 492 h 498"/>
                <a:gd name="T4" fmla="*/ 72 w 336"/>
                <a:gd name="T5" fmla="*/ 498 h 498"/>
                <a:gd name="T6" fmla="*/ 6 w 336"/>
                <a:gd name="T7" fmla="*/ 408 h 498"/>
                <a:gd name="T8" fmla="*/ 0 w 336"/>
                <a:gd name="T9" fmla="*/ 318 h 498"/>
                <a:gd name="T10" fmla="*/ 42 w 336"/>
                <a:gd name="T11" fmla="*/ 210 h 498"/>
                <a:gd name="T12" fmla="*/ 36 w 336"/>
                <a:gd name="T13" fmla="*/ 138 h 498"/>
                <a:gd name="T14" fmla="*/ 54 w 336"/>
                <a:gd name="T15" fmla="*/ 126 h 498"/>
                <a:gd name="T16" fmla="*/ 18 w 336"/>
                <a:gd name="T17" fmla="*/ 102 h 498"/>
                <a:gd name="T18" fmla="*/ 24 w 336"/>
                <a:gd name="T19" fmla="*/ 78 h 498"/>
                <a:gd name="T20" fmla="*/ 12 w 336"/>
                <a:gd name="T21" fmla="*/ 48 h 498"/>
                <a:gd name="T22" fmla="*/ 54 w 336"/>
                <a:gd name="T23" fmla="*/ 42 h 498"/>
                <a:gd name="T24" fmla="*/ 60 w 336"/>
                <a:gd name="T25" fmla="*/ 6 h 498"/>
                <a:gd name="T26" fmla="*/ 90 w 336"/>
                <a:gd name="T27" fmla="*/ 0 h 498"/>
                <a:gd name="T28" fmla="*/ 126 w 336"/>
                <a:gd name="T29" fmla="*/ 24 h 498"/>
                <a:gd name="T30" fmla="*/ 156 w 336"/>
                <a:gd name="T31" fmla="*/ 0 h 498"/>
                <a:gd name="T32" fmla="*/ 186 w 336"/>
                <a:gd name="T33" fmla="*/ 6 h 498"/>
                <a:gd name="T34" fmla="*/ 198 w 336"/>
                <a:gd name="T35" fmla="*/ 24 h 498"/>
                <a:gd name="T36" fmla="*/ 240 w 336"/>
                <a:gd name="T37" fmla="*/ 18 h 498"/>
                <a:gd name="T38" fmla="*/ 264 w 336"/>
                <a:gd name="T39" fmla="*/ 54 h 498"/>
                <a:gd name="T40" fmla="*/ 258 w 336"/>
                <a:gd name="T41" fmla="*/ 120 h 498"/>
                <a:gd name="T42" fmla="*/ 300 w 336"/>
                <a:gd name="T43" fmla="*/ 186 h 498"/>
                <a:gd name="T44" fmla="*/ 294 w 336"/>
                <a:gd name="T45" fmla="*/ 222 h 498"/>
                <a:gd name="T46" fmla="*/ 336 w 336"/>
                <a:gd name="T47" fmla="*/ 282 h 498"/>
                <a:gd name="T48" fmla="*/ 306 w 336"/>
                <a:gd name="T49" fmla="*/ 378 h 498"/>
                <a:gd name="T50" fmla="*/ 186 w 336"/>
                <a:gd name="T51" fmla="*/ 384 h 498"/>
                <a:gd name="T52" fmla="*/ 186 w 336"/>
                <a:gd name="T53" fmla="*/ 53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6" h="498">
                  <a:moveTo>
                    <a:pt x="186" y="534"/>
                  </a:moveTo>
                  <a:lnTo>
                    <a:pt x="108" y="492"/>
                  </a:lnTo>
                  <a:lnTo>
                    <a:pt x="72" y="498"/>
                  </a:lnTo>
                  <a:lnTo>
                    <a:pt x="6" y="408"/>
                  </a:lnTo>
                  <a:lnTo>
                    <a:pt x="0" y="318"/>
                  </a:lnTo>
                  <a:lnTo>
                    <a:pt x="42" y="210"/>
                  </a:lnTo>
                  <a:lnTo>
                    <a:pt x="36" y="138"/>
                  </a:lnTo>
                  <a:lnTo>
                    <a:pt x="54" y="126"/>
                  </a:lnTo>
                  <a:lnTo>
                    <a:pt x="18" y="102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54" y="42"/>
                  </a:lnTo>
                  <a:lnTo>
                    <a:pt x="60" y="6"/>
                  </a:lnTo>
                  <a:lnTo>
                    <a:pt x="90" y="0"/>
                  </a:lnTo>
                  <a:lnTo>
                    <a:pt x="126" y="24"/>
                  </a:lnTo>
                  <a:lnTo>
                    <a:pt x="156" y="0"/>
                  </a:lnTo>
                  <a:lnTo>
                    <a:pt x="186" y="6"/>
                  </a:lnTo>
                  <a:lnTo>
                    <a:pt x="198" y="24"/>
                  </a:lnTo>
                  <a:lnTo>
                    <a:pt x="240" y="18"/>
                  </a:lnTo>
                  <a:lnTo>
                    <a:pt x="264" y="54"/>
                  </a:lnTo>
                  <a:lnTo>
                    <a:pt x="258" y="120"/>
                  </a:lnTo>
                  <a:lnTo>
                    <a:pt x="300" y="186"/>
                  </a:lnTo>
                  <a:lnTo>
                    <a:pt x="294" y="222"/>
                  </a:lnTo>
                  <a:lnTo>
                    <a:pt x="336" y="282"/>
                  </a:lnTo>
                  <a:lnTo>
                    <a:pt x="306" y="378"/>
                  </a:lnTo>
                  <a:lnTo>
                    <a:pt x="186" y="384"/>
                  </a:lnTo>
                  <a:lnTo>
                    <a:pt x="186" y="534"/>
                  </a:lnTo>
                  <a:close/>
                </a:path>
              </a:pathLst>
            </a:custGeom>
            <a:solidFill>
              <a:srgbClr val="1049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4" name="Freeform 124">
              <a:hlinkClick r:id="rId22" action="ppaction://hlinkfile" tooltip="Neuquén"/>
            </p:cNvPr>
            <p:cNvSpPr>
              <a:spLocks/>
            </p:cNvSpPr>
            <p:nvPr/>
          </p:nvSpPr>
          <p:spPr bwMode="auto">
            <a:xfrm>
              <a:off x="4093" y="1695"/>
              <a:ext cx="288" cy="480"/>
            </a:xfrm>
            <a:custGeom>
              <a:avLst/>
              <a:gdLst>
                <a:gd name="T0" fmla="*/ 6 w 288"/>
                <a:gd name="T1" fmla="*/ 480 h 480"/>
                <a:gd name="T2" fmla="*/ 0 w 288"/>
                <a:gd name="T3" fmla="*/ 450 h 480"/>
                <a:gd name="T4" fmla="*/ 0 w 288"/>
                <a:gd name="T5" fmla="*/ 426 h 480"/>
                <a:gd name="T6" fmla="*/ 12 w 288"/>
                <a:gd name="T7" fmla="*/ 408 h 480"/>
                <a:gd name="T8" fmla="*/ 0 w 288"/>
                <a:gd name="T9" fmla="*/ 390 h 480"/>
                <a:gd name="T10" fmla="*/ 6 w 288"/>
                <a:gd name="T11" fmla="*/ 378 h 480"/>
                <a:gd name="T12" fmla="*/ 0 w 288"/>
                <a:gd name="T13" fmla="*/ 342 h 480"/>
                <a:gd name="T14" fmla="*/ 24 w 288"/>
                <a:gd name="T15" fmla="*/ 270 h 480"/>
                <a:gd name="T16" fmla="*/ 60 w 288"/>
                <a:gd name="T17" fmla="*/ 246 h 480"/>
                <a:gd name="T18" fmla="*/ 60 w 288"/>
                <a:gd name="T19" fmla="*/ 234 h 480"/>
                <a:gd name="T20" fmla="*/ 54 w 288"/>
                <a:gd name="T21" fmla="*/ 180 h 480"/>
                <a:gd name="T22" fmla="*/ 36 w 288"/>
                <a:gd name="T23" fmla="*/ 54 h 480"/>
                <a:gd name="T24" fmla="*/ 78 w 288"/>
                <a:gd name="T25" fmla="*/ 0 h 480"/>
                <a:gd name="T26" fmla="*/ 144 w 288"/>
                <a:gd name="T27" fmla="*/ 90 h 480"/>
                <a:gd name="T28" fmla="*/ 198 w 288"/>
                <a:gd name="T29" fmla="*/ 84 h 480"/>
                <a:gd name="T30" fmla="*/ 264 w 288"/>
                <a:gd name="T31" fmla="*/ 126 h 480"/>
                <a:gd name="T32" fmla="*/ 270 w 288"/>
                <a:gd name="T33" fmla="*/ 228 h 480"/>
                <a:gd name="T34" fmla="*/ 288 w 288"/>
                <a:gd name="T35" fmla="*/ 252 h 480"/>
                <a:gd name="T36" fmla="*/ 234 w 288"/>
                <a:gd name="T37" fmla="*/ 276 h 480"/>
                <a:gd name="T38" fmla="*/ 144 w 288"/>
                <a:gd name="T39" fmla="*/ 360 h 480"/>
                <a:gd name="T40" fmla="*/ 126 w 288"/>
                <a:gd name="T41" fmla="*/ 414 h 480"/>
                <a:gd name="T42" fmla="*/ 66 w 288"/>
                <a:gd name="T43" fmla="*/ 438 h 480"/>
                <a:gd name="T44" fmla="*/ 54 w 288"/>
                <a:gd name="T45" fmla="*/ 480 h 480"/>
                <a:gd name="T46" fmla="*/ 6 w 288"/>
                <a:gd name="T4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8" h="480">
                  <a:moveTo>
                    <a:pt x="6" y="480"/>
                  </a:moveTo>
                  <a:lnTo>
                    <a:pt x="0" y="450"/>
                  </a:lnTo>
                  <a:lnTo>
                    <a:pt x="0" y="426"/>
                  </a:lnTo>
                  <a:lnTo>
                    <a:pt x="12" y="408"/>
                  </a:lnTo>
                  <a:lnTo>
                    <a:pt x="0" y="390"/>
                  </a:lnTo>
                  <a:lnTo>
                    <a:pt x="6" y="378"/>
                  </a:lnTo>
                  <a:lnTo>
                    <a:pt x="0" y="342"/>
                  </a:lnTo>
                  <a:lnTo>
                    <a:pt x="24" y="270"/>
                  </a:lnTo>
                  <a:lnTo>
                    <a:pt x="60" y="246"/>
                  </a:lnTo>
                  <a:lnTo>
                    <a:pt x="60" y="234"/>
                  </a:lnTo>
                  <a:lnTo>
                    <a:pt x="54" y="180"/>
                  </a:lnTo>
                  <a:lnTo>
                    <a:pt x="36" y="54"/>
                  </a:lnTo>
                  <a:lnTo>
                    <a:pt x="78" y="0"/>
                  </a:lnTo>
                  <a:lnTo>
                    <a:pt x="144" y="90"/>
                  </a:lnTo>
                  <a:lnTo>
                    <a:pt x="198" y="84"/>
                  </a:lnTo>
                  <a:lnTo>
                    <a:pt x="264" y="126"/>
                  </a:lnTo>
                  <a:lnTo>
                    <a:pt x="270" y="228"/>
                  </a:lnTo>
                  <a:lnTo>
                    <a:pt x="288" y="252"/>
                  </a:lnTo>
                  <a:lnTo>
                    <a:pt x="234" y="276"/>
                  </a:lnTo>
                  <a:lnTo>
                    <a:pt x="144" y="360"/>
                  </a:lnTo>
                  <a:lnTo>
                    <a:pt x="126" y="414"/>
                  </a:lnTo>
                  <a:lnTo>
                    <a:pt x="66" y="438"/>
                  </a:lnTo>
                  <a:lnTo>
                    <a:pt x="54" y="480"/>
                  </a:lnTo>
                  <a:lnTo>
                    <a:pt x="6" y="480"/>
                  </a:lnTo>
                  <a:close/>
                </a:path>
              </a:pathLst>
            </a:custGeom>
            <a:solidFill>
              <a:srgbClr val="5B7A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5" name="Freeform 125">
              <a:hlinkClick r:id="rId23" action="ppaction://hlinkfile" tooltip="Rio Negro"/>
            </p:cNvPr>
            <p:cNvSpPr>
              <a:spLocks/>
            </p:cNvSpPr>
            <p:nvPr/>
          </p:nvSpPr>
          <p:spPr bwMode="auto">
            <a:xfrm>
              <a:off x="4099" y="1821"/>
              <a:ext cx="672" cy="432"/>
            </a:xfrm>
            <a:custGeom>
              <a:avLst/>
              <a:gdLst>
                <a:gd name="T0" fmla="*/ 18 w 672"/>
                <a:gd name="T1" fmla="*/ 438 h 432"/>
                <a:gd name="T2" fmla="*/ 0 w 672"/>
                <a:gd name="T3" fmla="*/ 360 h 432"/>
                <a:gd name="T4" fmla="*/ 54 w 672"/>
                <a:gd name="T5" fmla="*/ 360 h 432"/>
                <a:gd name="T6" fmla="*/ 54 w 672"/>
                <a:gd name="T7" fmla="*/ 330 h 432"/>
                <a:gd name="T8" fmla="*/ 120 w 672"/>
                <a:gd name="T9" fmla="*/ 294 h 432"/>
                <a:gd name="T10" fmla="*/ 144 w 672"/>
                <a:gd name="T11" fmla="*/ 240 h 432"/>
                <a:gd name="T12" fmla="*/ 234 w 672"/>
                <a:gd name="T13" fmla="*/ 150 h 432"/>
                <a:gd name="T14" fmla="*/ 282 w 672"/>
                <a:gd name="T15" fmla="*/ 138 h 432"/>
                <a:gd name="T16" fmla="*/ 270 w 672"/>
                <a:gd name="T17" fmla="*/ 96 h 432"/>
                <a:gd name="T18" fmla="*/ 264 w 672"/>
                <a:gd name="T19" fmla="*/ 0 h 432"/>
                <a:gd name="T20" fmla="*/ 294 w 672"/>
                <a:gd name="T21" fmla="*/ 6 h 432"/>
                <a:gd name="T22" fmla="*/ 300 w 672"/>
                <a:gd name="T23" fmla="*/ 48 h 432"/>
                <a:gd name="T24" fmla="*/ 342 w 672"/>
                <a:gd name="T25" fmla="*/ 60 h 432"/>
                <a:gd name="T26" fmla="*/ 396 w 672"/>
                <a:gd name="T27" fmla="*/ 108 h 432"/>
                <a:gd name="T28" fmla="*/ 522 w 672"/>
                <a:gd name="T29" fmla="*/ 120 h 432"/>
                <a:gd name="T30" fmla="*/ 660 w 672"/>
                <a:gd name="T31" fmla="*/ 156 h 432"/>
                <a:gd name="T32" fmla="*/ 660 w 672"/>
                <a:gd name="T33" fmla="*/ 312 h 432"/>
                <a:gd name="T34" fmla="*/ 672 w 672"/>
                <a:gd name="T35" fmla="*/ 330 h 432"/>
                <a:gd name="T36" fmla="*/ 600 w 672"/>
                <a:gd name="T37" fmla="*/ 324 h 432"/>
                <a:gd name="T38" fmla="*/ 528 w 672"/>
                <a:gd name="T39" fmla="*/ 288 h 432"/>
                <a:gd name="T40" fmla="*/ 510 w 672"/>
                <a:gd name="T41" fmla="*/ 432 h 432"/>
                <a:gd name="T42" fmla="*/ 18 w 672"/>
                <a:gd name="T43" fmla="*/ 43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2" h="432">
                  <a:moveTo>
                    <a:pt x="18" y="438"/>
                  </a:moveTo>
                  <a:lnTo>
                    <a:pt x="0" y="360"/>
                  </a:lnTo>
                  <a:lnTo>
                    <a:pt x="54" y="360"/>
                  </a:lnTo>
                  <a:lnTo>
                    <a:pt x="54" y="330"/>
                  </a:lnTo>
                  <a:lnTo>
                    <a:pt x="120" y="294"/>
                  </a:lnTo>
                  <a:lnTo>
                    <a:pt x="144" y="240"/>
                  </a:lnTo>
                  <a:lnTo>
                    <a:pt x="234" y="150"/>
                  </a:lnTo>
                  <a:lnTo>
                    <a:pt x="282" y="138"/>
                  </a:lnTo>
                  <a:lnTo>
                    <a:pt x="270" y="96"/>
                  </a:lnTo>
                  <a:lnTo>
                    <a:pt x="264" y="0"/>
                  </a:lnTo>
                  <a:lnTo>
                    <a:pt x="294" y="6"/>
                  </a:lnTo>
                  <a:lnTo>
                    <a:pt x="300" y="48"/>
                  </a:lnTo>
                  <a:lnTo>
                    <a:pt x="342" y="60"/>
                  </a:lnTo>
                  <a:lnTo>
                    <a:pt x="396" y="108"/>
                  </a:lnTo>
                  <a:lnTo>
                    <a:pt x="522" y="120"/>
                  </a:lnTo>
                  <a:lnTo>
                    <a:pt x="660" y="156"/>
                  </a:lnTo>
                  <a:lnTo>
                    <a:pt x="660" y="312"/>
                  </a:lnTo>
                  <a:lnTo>
                    <a:pt x="672" y="330"/>
                  </a:lnTo>
                  <a:lnTo>
                    <a:pt x="600" y="324"/>
                  </a:lnTo>
                  <a:lnTo>
                    <a:pt x="528" y="288"/>
                  </a:lnTo>
                  <a:lnTo>
                    <a:pt x="510" y="432"/>
                  </a:lnTo>
                  <a:lnTo>
                    <a:pt x="18" y="438"/>
                  </a:lnTo>
                  <a:close/>
                </a:path>
              </a:pathLst>
            </a:custGeom>
            <a:solidFill>
              <a:srgbClr val="1049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6" name="Freeform 126">
              <a:hlinkClick r:id="rId24" action="ppaction://hlinkfile" tooltip="Chubut"/>
            </p:cNvPr>
            <p:cNvSpPr>
              <a:spLocks/>
            </p:cNvSpPr>
            <p:nvPr/>
          </p:nvSpPr>
          <p:spPr bwMode="auto">
            <a:xfrm>
              <a:off x="4087" y="2265"/>
              <a:ext cx="618" cy="402"/>
            </a:xfrm>
            <a:custGeom>
              <a:avLst/>
              <a:gdLst>
                <a:gd name="T0" fmla="*/ 72 w 618"/>
                <a:gd name="T1" fmla="*/ 402 h 402"/>
                <a:gd name="T2" fmla="*/ 54 w 618"/>
                <a:gd name="T3" fmla="*/ 360 h 402"/>
                <a:gd name="T4" fmla="*/ 90 w 618"/>
                <a:gd name="T5" fmla="*/ 324 h 402"/>
                <a:gd name="T6" fmla="*/ 66 w 618"/>
                <a:gd name="T7" fmla="*/ 288 h 402"/>
                <a:gd name="T8" fmla="*/ 90 w 618"/>
                <a:gd name="T9" fmla="*/ 246 h 402"/>
                <a:gd name="T10" fmla="*/ 42 w 618"/>
                <a:gd name="T11" fmla="*/ 228 h 402"/>
                <a:gd name="T12" fmla="*/ 30 w 618"/>
                <a:gd name="T13" fmla="*/ 138 h 402"/>
                <a:gd name="T14" fmla="*/ 42 w 618"/>
                <a:gd name="T15" fmla="*/ 114 h 402"/>
                <a:gd name="T16" fmla="*/ 6 w 618"/>
                <a:gd name="T17" fmla="*/ 48 h 402"/>
                <a:gd name="T18" fmla="*/ 0 w 618"/>
                <a:gd name="T19" fmla="*/ 12 h 402"/>
                <a:gd name="T20" fmla="*/ 30 w 618"/>
                <a:gd name="T21" fmla="*/ 0 h 402"/>
                <a:gd name="T22" fmla="*/ 510 w 618"/>
                <a:gd name="T23" fmla="*/ 0 h 402"/>
                <a:gd name="T24" fmla="*/ 552 w 618"/>
                <a:gd name="T25" fmla="*/ 24 h 402"/>
                <a:gd name="T26" fmla="*/ 618 w 618"/>
                <a:gd name="T27" fmla="*/ 0 h 402"/>
                <a:gd name="T28" fmla="*/ 612 w 618"/>
                <a:gd name="T29" fmla="*/ 66 h 402"/>
                <a:gd name="T30" fmla="*/ 552 w 618"/>
                <a:gd name="T31" fmla="*/ 30 h 402"/>
                <a:gd name="T32" fmla="*/ 522 w 618"/>
                <a:gd name="T33" fmla="*/ 54 h 402"/>
                <a:gd name="T34" fmla="*/ 570 w 618"/>
                <a:gd name="T35" fmla="*/ 90 h 402"/>
                <a:gd name="T36" fmla="*/ 504 w 618"/>
                <a:gd name="T37" fmla="*/ 162 h 402"/>
                <a:gd name="T38" fmla="*/ 480 w 618"/>
                <a:gd name="T39" fmla="*/ 276 h 402"/>
                <a:gd name="T40" fmla="*/ 414 w 618"/>
                <a:gd name="T41" fmla="*/ 294 h 402"/>
                <a:gd name="T42" fmla="*/ 360 w 618"/>
                <a:gd name="T43" fmla="*/ 348 h 402"/>
                <a:gd name="T44" fmla="*/ 342 w 618"/>
                <a:gd name="T45" fmla="*/ 402 h 402"/>
                <a:gd name="T46" fmla="*/ 72 w 618"/>
                <a:gd name="T4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8" h="402">
                  <a:moveTo>
                    <a:pt x="72" y="402"/>
                  </a:moveTo>
                  <a:lnTo>
                    <a:pt x="54" y="360"/>
                  </a:lnTo>
                  <a:lnTo>
                    <a:pt x="90" y="324"/>
                  </a:lnTo>
                  <a:lnTo>
                    <a:pt x="66" y="288"/>
                  </a:lnTo>
                  <a:lnTo>
                    <a:pt x="90" y="246"/>
                  </a:lnTo>
                  <a:lnTo>
                    <a:pt x="42" y="228"/>
                  </a:lnTo>
                  <a:lnTo>
                    <a:pt x="30" y="138"/>
                  </a:lnTo>
                  <a:lnTo>
                    <a:pt x="42" y="114"/>
                  </a:lnTo>
                  <a:lnTo>
                    <a:pt x="6" y="48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510" y="0"/>
                  </a:lnTo>
                  <a:lnTo>
                    <a:pt x="552" y="24"/>
                  </a:lnTo>
                  <a:lnTo>
                    <a:pt x="618" y="0"/>
                  </a:lnTo>
                  <a:lnTo>
                    <a:pt x="612" y="66"/>
                  </a:lnTo>
                  <a:lnTo>
                    <a:pt x="552" y="30"/>
                  </a:lnTo>
                  <a:lnTo>
                    <a:pt x="522" y="54"/>
                  </a:lnTo>
                  <a:lnTo>
                    <a:pt x="570" y="90"/>
                  </a:lnTo>
                  <a:lnTo>
                    <a:pt x="504" y="162"/>
                  </a:lnTo>
                  <a:lnTo>
                    <a:pt x="480" y="276"/>
                  </a:lnTo>
                  <a:lnTo>
                    <a:pt x="414" y="294"/>
                  </a:lnTo>
                  <a:lnTo>
                    <a:pt x="360" y="348"/>
                  </a:lnTo>
                  <a:lnTo>
                    <a:pt x="342" y="402"/>
                  </a:lnTo>
                  <a:lnTo>
                    <a:pt x="72" y="402"/>
                  </a:lnTo>
                  <a:close/>
                </a:path>
              </a:pathLst>
            </a:custGeom>
            <a:solidFill>
              <a:srgbClr val="5B7A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Freeform 127">
              <a:hlinkClick r:id="rId25" action="ppaction://hlinkfile" tooltip="Santa Cruz"/>
            </p:cNvPr>
            <p:cNvSpPr>
              <a:spLocks/>
            </p:cNvSpPr>
            <p:nvPr/>
          </p:nvSpPr>
          <p:spPr bwMode="auto">
            <a:xfrm>
              <a:off x="4063" y="2673"/>
              <a:ext cx="492" cy="588"/>
            </a:xfrm>
            <a:custGeom>
              <a:avLst/>
              <a:gdLst>
                <a:gd name="T0" fmla="*/ 366 w 492"/>
                <a:gd name="T1" fmla="*/ 0 h 588"/>
                <a:gd name="T2" fmla="*/ 90 w 492"/>
                <a:gd name="T3" fmla="*/ 0 h 588"/>
                <a:gd name="T4" fmla="*/ 96 w 492"/>
                <a:gd name="T5" fmla="*/ 54 h 588"/>
                <a:gd name="T6" fmla="*/ 78 w 492"/>
                <a:gd name="T7" fmla="*/ 78 h 588"/>
                <a:gd name="T8" fmla="*/ 90 w 492"/>
                <a:gd name="T9" fmla="*/ 114 h 588"/>
                <a:gd name="T10" fmla="*/ 42 w 492"/>
                <a:gd name="T11" fmla="*/ 174 h 588"/>
                <a:gd name="T12" fmla="*/ 72 w 492"/>
                <a:gd name="T13" fmla="*/ 228 h 588"/>
                <a:gd name="T14" fmla="*/ 48 w 492"/>
                <a:gd name="T15" fmla="*/ 252 h 588"/>
                <a:gd name="T16" fmla="*/ 48 w 492"/>
                <a:gd name="T17" fmla="*/ 288 h 588"/>
                <a:gd name="T18" fmla="*/ 18 w 492"/>
                <a:gd name="T19" fmla="*/ 300 h 588"/>
                <a:gd name="T20" fmla="*/ 0 w 492"/>
                <a:gd name="T21" fmla="*/ 336 h 588"/>
                <a:gd name="T22" fmla="*/ 6 w 492"/>
                <a:gd name="T23" fmla="*/ 426 h 588"/>
                <a:gd name="T24" fmla="*/ 30 w 492"/>
                <a:gd name="T25" fmla="*/ 468 h 588"/>
                <a:gd name="T26" fmla="*/ 84 w 492"/>
                <a:gd name="T27" fmla="*/ 450 h 588"/>
                <a:gd name="T28" fmla="*/ 102 w 492"/>
                <a:gd name="T29" fmla="*/ 540 h 588"/>
                <a:gd name="T30" fmla="*/ 126 w 492"/>
                <a:gd name="T31" fmla="*/ 576 h 588"/>
                <a:gd name="T32" fmla="*/ 330 w 492"/>
                <a:gd name="T33" fmla="*/ 588 h 588"/>
                <a:gd name="T34" fmla="*/ 282 w 492"/>
                <a:gd name="T35" fmla="*/ 462 h 588"/>
                <a:gd name="T36" fmla="*/ 318 w 492"/>
                <a:gd name="T37" fmla="*/ 384 h 588"/>
                <a:gd name="T38" fmla="*/ 366 w 492"/>
                <a:gd name="T39" fmla="*/ 348 h 588"/>
                <a:gd name="T40" fmla="*/ 354 w 492"/>
                <a:gd name="T41" fmla="*/ 306 h 588"/>
                <a:gd name="T42" fmla="*/ 486 w 492"/>
                <a:gd name="T43" fmla="*/ 162 h 588"/>
                <a:gd name="T44" fmla="*/ 492 w 492"/>
                <a:gd name="T45" fmla="*/ 90 h 588"/>
                <a:gd name="T46" fmla="*/ 426 w 492"/>
                <a:gd name="T47" fmla="*/ 84 h 588"/>
                <a:gd name="T48" fmla="*/ 384 w 492"/>
                <a:gd name="T49" fmla="*/ 42 h 588"/>
                <a:gd name="T50" fmla="*/ 366 w 492"/>
                <a:gd name="T5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2" h="588">
                  <a:moveTo>
                    <a:pt x="366" y="0"/>
                  </a:moveTo>
                  <a:lnTo>
                    <a:pt x="90" y="0"/>
                  </a:lnTo>
                  <a:lnTo>
                    <a:pt x="96" y="54"/>
                  </a:lnTo>
                  <a:lnTo>
                    <a:pt x="78" y="78"/>
                  </a:lnTo>
                  <a:lnTo>
                    <a:pt x="90" y="114"/>
                  </a:lnTo>
                  <a:lnTo>
                    <a:pt x="42" y="174"/>
                  </a:lnTo>
                  <a:lnTo>
                    <a:pt x="72" y="228"/>
                  </a:lnTo>
                  <a:lnTo>
                    <a:pt x="48" y="252"/>
                  </a:lnTo>
                  <a:lnTo>
                    <a:pt x="48" y="288"/>
                  </a:lnTo>
                  <a:lnTo>
                    <a:pt x="18" y="300"/>
                  </a:lnTo>
                  <a:lnTo>
                    <a:pt x="0" y="336"/>
                  </a:lnTo>
                  <a:lnTo>
                    <a:pt x="6" y="426"/>
                  </a:lnTo>
                  <a:lnTo>
                    <a:pt x="30" y="468"/>
                  </a:lnTo>
                  <a:lnTo>
                    <a:pt x="84" y="450"/>
                  </a:lnTo>
                  <a:lnTo>
                    <a:pt x="102" y="540"/>
                  </a:lnTo>
                  <a:lnTo>
                    <a:pt x="126" y="576"/>
                  </a:lnTo>
                  <a:lnTo>
                    <a:pt x="330" y="588"/>
                  </a:lnTo>
                  <a:lnTo>
                    <a:pt x="282" y="462"/>
                  </a:lnTo>
                  <a:lnTo>
                    <a:pt x="318" y="384"/>
                  </a:lnTo>
                  <a:lnTo>
                    <a:pt x="366" y="348"/>
                  </a:lnTo>
                  <a:lnTo>
                    <a:pt x="354" y="306"/>
                  </a:lnTo>
                  <a:lnTo>
                    <a:pt x="486" y="162"/>
                  </a:lnTo>
                  <a:lnTo>
                    <a:pt x="492" y="90"/>
                  </a:lnTo>
                  <a:lnTo>
                    <a:pt x="426" y="84"/>
                  </a:lnTo>
                  <a:lnTo>
                    <a:pt x="384" y="4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BCCC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8" name="Freeform 128">
              <a:hlinkClick r:id="rId26" action="ppaction://hlinkfile" tooltip="Tierra del Fuego"/>
            </p:cNvPr>
            <p:cNvSpPr>
              <a:spLocks/>
            </p:cNvSpPr>
            <p:nvPr/>
          </p:nvSpPr>
          <p:spPr bwMode="auto">
            <a:xfrm>
              <a:off x="4405" y="3309"/>
              <a:ext cx="204" cy="216"/>
            </a:xfrm>
            <a:custGeom>
              <a:avLst/>
              <a:gdLst>
                <a:gd name="T0" fmla="*/ 0 w 204"/>
                <a:gd name="T1" fmla="*/ 192 h 216"/>
                <a:gd name="T2" fmla="*/ 6 w 204"/>
                <a:gd name="T3" fmla="*/ 0 h 216"/>
                <a:gd name="T4" fmla="*/ 54 w 204"/>
                <a:gd name="T5" fmla="*/ 102 h 216"/>
                <a:gd name="T6" fmla="*/ 96 w 204"/>
                <a:gd name="T7" fmla="*/ 144 h 216"/>
                <a:gd name="T8" fmla="*/ 156 w 204"/>
                <a:gd name="T9" fmla="*/ 186 h 216"/>
                <a:gd name="T10" fmla="*/ 204 w 204"/>
                <a:gd name="T11" fmla="*/ 192 h 216"/>
                <a:gd name="T12" fmla="*/ 192 w 204"/>
                <a:gd name="T13" fmla="*/ 216 h 216"/>
                <a:gd name="T14" fmla="*/ 150 w 204"/>
                <a:gd name="T15" fmla="*/ 216 h 216"/>
                <a:gd name="T16" fmla="*/ 84 w 204"/>
                <a:gd name="T17" fmla="*/ 204 h 216"/>
                <a:gd name="T18" fmla="*/ 0 w 204"/>
                <a:gd name="T19" fmla="*/ 19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16">
                  <a:moveTo>
                    <a:pt x="0" y="192"/>
                  </a:moveTo>
                  <a:lnTo>
                    <a:pt x="6" y="0"/>
                  </a:lnTo>
                  <a:lnTo>
                    <a:pt x="54" y="102"/>
                  </a:lnTo>
                  <a:lnTo>
                    <a:pt x="96" y="144"/>
                  </a:lnTo>
                  <a:lnTo>
                    <a:pt x="156" y="186"/>
                  </a:lnTo>
                  <a:lnTo>
                    <a:pt x="204" y="192"/>
                  </a:lnTo>
                  <a:lnTo>
                    <a:pt x="192" y="216"/>
                  </a:lnTo>
                  <a:lnTo>
                    <a:pt x="150" y="216"/>
                  </a:lnTo>
                  <a:lnTo>
                    <a:pt x="84" y="204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1049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Freeform 129">
              <a:hlinkClick r:id="rId27" action="ppaction://hlinkfile" tooltip="Ciudad Autónoma de Buenos Aires"/>
            </p:cNvPr>
            <p:cNvSpPr>
              <a:spLocks/>
            </p:cNvSpPr>
            <p:nvPr/>
          </p:nvSpPr>
          <p:spPr bwMode="auto">
            <a:xfrm>
              <a:off x="5089" y="1485"/>
              <a:ext cx="120" cy="132"/>
            </a:xfrm>
            <a:custGeom>
              <a:avLst/>
              <a:gdLst>
                <a:gd name="T0" fmla="*/ 6 w 120"/>
                <a:gd name="T1" fmla="*/ 60 h 132"/>
                <a:gd name="T2" fmla="*/ 54 w 120"/>
                <a:gd name="T3" fmla="*/ 0 h 132"/>
                <a:gd name="T4" fmla="*/ 120 w 120"/>
                <a:gd name="T5" fmla="*/ 84 h 132"/>
                <a:gd name="T6" fmla="*/ 42 w 120"/>
                <a:gd name="T7" fmla="*/ 132 h 132"/>
                <a:gd name="T8" fmla="*/ 0 w 120"/>
                <a:gd name="T9" fmla="*/ 60 h 132"/>
                <a:gd name="T10" fmla="*/ 6 w 120"/>
                <a:gd name="T11" fmla="*/ 6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32">
                  <a:moveTo>
                    <a:pt x="6" y="60"/>
                  </a:moveTo>
                  <a:lnTo>
                    <a:pt x="54" y="0"/>
                  </a:lnTo>
                  <a:lnTo>
                    <a:pt x="120" y="84"/>
                  </a:lnTo>
                  <a:lnTo>
                    <a:pt x="42" y="132"/>
                  </a:lnTo>
                  <a:lnTo>
                    <a:pt x="0" y="60"/>
                  </a:lnTo>
                  <a:lnTo>
                    <a:pt x="6" y="60"/>
                  </a:lnTo>
                  <a:close/>
                </a:path>
              </a:pathLst>
            </a:custGeom>
            <a:solidFill>
              <a:srgbClr val="8EA9F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0" name="Rectangle 130">
              <a:hlinkClick r:id="rId28" action="ppaction://hlinkfile" tooltip="Otros Países"/>
            </p:cNvPr>
            <p:cNvSpPr>
              <a:spLocks noChangeArrowheads="1"/>
            </p:cNvSpPr>
            <p:nvPr/>
          </p:nvSpPr>
          <p:spPr bwMode="auto">
            <a:xfrm>
              <a:off x="5053" y="2415"/>
              <a:ext cx="114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Text Box 131"/>
            <p:cNvSpPr txBox="1">
              <a:spLocks noChangeArrowheads="1"/>
            </p:cNvSpPr>
            <p:nvPr/>
          </p:nvSpPr>
          <p:spPr bwMode="auto">
            <a:xfrm>
              <a:off x="4249" y="3532"/>
              <a:ext cx="68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600" dirty="0" smtClean="0"/>
                <a:t>2016</a:t>
              </a:r>
              <a:endParaRPr lang="es-MX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31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65" name="Group 5"/>
          <p:cNvGrpSpPr>
            <a:grpSpLocks/>
          </p:cNvGrpSpPr>
          <p:nvPr/>
        </p:nvGrpSpPr>
        <p:grpSpPr bwMode="auto">
          <a:xfrm>
            <a:off x="120599" y="222251"/>
            <a:ext cx="8928546" cy="6311900"/>
            <a:chOff x="76" y="140"/>
            <a:chExt cx="5647" cy="3976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0796533"/>
                </p:ext>
              </p:extLst>
            </p:nvPr>
          </p:nvGraphicFramePr>
          <p:xfrm>
            <a:off x="100" y="140"/>
            <a:ext cx="5615" cy="36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64963" name="Text Box 3"/>
            <p:cNvSpPr txBox="1">
              <a:spLocks noChangeArrowheads="1"/>
            </p:cNvSpPr>
            <p:nvPr/>
          </p:nvSpPr>
          <p:spPr bwMode="auto">
            <a:xfrm>
              <a:off x="76" y="3748"/>
              <a:ext cx="564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600" b="1" dirty="0" smtClean="0">
                  <a:latin typeface="Arial" pitchFamily="34" charset="0"/>
                  <a:cs typeface="Arial" pitchFamily="34" charset="0"/>
                </a:rPr>
                <a:t>GRÁFICO 1: PREVALENTES PUNTUALES EN DIÁLISIS CRÓNICA EN ARGENTINA  </a:t>
              </a:r>
            </a:p>
            <a:p>
              <a:pPr algn="ctr"/>
              <a:r>
                <a:rPr lang="es-AR" sz="1600" b="1" dirty="0" smtClean="0">
                  <a:latin typeface="Arial" pitchFamily="34" charset="0"/>
                  <a:cs typeface="Arial" pitchFamily="34" charset="0"/>
                </a:rPr>
                <a:t>AL 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31 DE DICIEMBRE DE  </a:t>
              </a:r>
              <a:r>
                <a:rPr lang="es-AR" sz="1600" b="1" dirty="0" smtClean="0">
                  <a:latin typeface="Arial" pitchFamily="34" charset="0"/>
                  <a:cs typeface="Arial" pitchFamily="34" charset="0"/>
                </a:rPr>
                <a:t>CADA  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AÑO</a:t>
              </a:r>
              <a:endParaRPr lang="es-MX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964" name="Text Box 4"/>
            <p:cNvSpPr txBox="1">
              <a:spLocks noChangeArrowheads="1"/>
            </p:cNvSpPr>
            <p:nvPr/>
          </p:nvSpPr>
          <p:spPr bwMode="auto">
            <a:xfrm>
              <a:off x="453" y="210"/>
              <a:ext cx="13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 b="1" dirty="0">
                  <a:latin typeface="Arial" pitchFamily="34" charset="0"/>
                  <a:cs typeface="Arial" pitchFamily="34" charset="0"/>
                </a:rPr>
                <a:t>Número de Pacientes </a:t>
              </a:r>
              <a:endParaRPr lang="es-MX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1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162" name="Group 2"/>
          <p:cNvGrpSpPr>
            <a:grpSpLocks/>
          </p:cNvGrpSpPr>
          <p:nvPr/>
        </p:nvGrpSpPr>
        <p:grpSpPr bwMode="auto">
          <a:xfrm>
            <a:off x="113729" y="530225"/>
            <a:ext cx="8994775" cy="5980362"/>
            <a:chOff x="116" y="334"/>
            <a:chExt cx="5550" cy="3722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0998534"/>
                </p:ext>
              </p:extLst>
            </p:nvPr>
          </p:nvGraphicFramePr>
          <p:xfrm>
            <a:off x="116" y="334"/>
            <a:ext cx="5550" cy="3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44164" name="Text Box 4"/>
            <p:cNvSpPr txBox="1">
              <a:spLocks noChangeArrowheads="1"/>
            </p:cNvSpPr>
            <p:nvPr/>
          </p:nvSpPr>
          <p:spPr bwMode="auto">
            <a:xfrm>
              <a:off x="450" y="3754"/>
              <a:ext cx="490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sz="1500" dirty="0" smtClean="0">
                  <a:cs typeface="Arial" pitchFamily="34" charset="0"/>
                </a:rPr>
                <a:t>GRÁFICO 2a: </a:t>
              </a:r>
              <a:r>
                <a:rPr lang="es-AR" sz="1500" b="1" dirty="0" smtClean="0">
                  <a:cs typeface="Arial" pitchFamily="34" charset="0"/>
                </a:rPr>
                <a:t>TASAS  </a:t>
              </a:r>
              <a:r>
                <a:rPr lang="es-AR" sz="1500" b="1" dirty="0">
                  <a:cs typeface="Arial" pitchFamily="34" charset="0"/>
                </a:rPr>
                <a:t>BRUTAS DE PREVALENCIA PUNTUAL EN DC EN ARGENTINA </a:t>
              </a:r>
            </a:p>
            <a:p>
              <a:pPr algn="ctr"/>
              <a:r>
                <a:rPr lang="es-AR" sz="1050" b="1" dirty="0">
                  <a:latin typeface="Arial" pitchFamily="34" charset="0"/>
                  <a:cs typeface="Arial" pitchFamily="34" charset="0"/>
                </a:rPr>
                <a:t>Con intervalo de confidencia del 95%. Pacientes en DC al 31 de Diciembre de cada año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7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162" name="Group 2"/>
          <p:cNvGrpSpPr>
            <a:grpSpLocks/>
          </p:cNvGrpSpPr>
          <p:nvPr/>
        </p:nvGrpSpPr>
        <p:grpSpPr bwMode="auto">
          <a:xfrm>
            <a:off x="113729" y="530225"/>
            <a:ext cx="8994775" cy="6073555"/>
            <a:chOff x="116" y="334"/>
            <a:chExt cx="5550" cy="3780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8845431"/>
                </p:ext>
              </p:extLst>
            </p:nvPr>
          </p:nvGraphicFramePr>
          <p:xfrm>
            <a:off x="116" y="334"/>
            <a:ext cx="5550" cy="3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44164" name="Text Box 4"/>
            <p:cNvSpPr txBox="1">
              <a:spLocks noChangeArrowheads="1"/>
            </p:cNvSpPr>
            <p:nvPr/>
          </p:nvSpPr>
          <p:spPr bwMode="auto">
            <a:xfrm>
              <a:off x="334" y="3707"/>
              <a:ext cx="519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sz="1500" b="1" dirty="0" smtClean="0">
                  <a:latin typeface="Arial" pitchFamily="34" charset="0"/>
                  <a:cs typeface="Arial" pitchFamily="34" charset="0"/>
                </a:rPr>
                <a:t>GRÁFICO 2b: TASAS  AJUSTADAS </a:t>
              </a:r>
              <a:r>
                <a:rPr lang="es-AR" sz="1500" b="1" dirty="0">
                  <a:latin typeface="Arial" pitchFamily="34" charset="0"/>
                  <a:cs typeface="Arial" pitchFamily="34" charset="0"/>
                </a:rPr>
                <a:t>DE PREVALENCIA PUNTUAL EN DC EN ARGENTINA </a:t>
              </a:r>
            </a:p>
            <a:p>
              <a:pPr algn="ctr"/>
              <a:r>
                <a:rPr lang="es-AR" sz="1050" b="1" dirty="0">
                  <a:latin typeface="Arial" pitchFamily="34" charset="0"/>
                  <a:cs typeface="Arial" pitchFamily="34" charset="0"/>
                </a:rPr>
                <a:t>Con intervalo de confidencia del 95%. Pacientes en DC al 31 de Diciembre de cada </a:t>
              </a:r>
              <a:r>
                <a:rPr lang="es-AR" sz="1050" b="1" dirty="0" smtClean="0">
                  <a:latin typeface="Arial" pitchFamily="34" charset="0"/>
                  <a:cs typeface="Arial" pitchFamily="34" charset="0"/>
                </a:rPr>
                <a:t>año.</a:t>
              </a:r>
            </a:p>
            <a:p>
              <a:pPr algn="ctr"/>
              <a:r>
                <a:rPr lang="es-AR" sz="1100" b="1" dirty="0" smtClean="0">
                  <a:latin typeface="Arial" pitchFamily="34" charset="0"/>
                  <a:cs typeface="Arial" pitchFamily="34" charset="0"/>
                </a:rPr>
                <a:t>Estandarización Indirecta por Edad y Sexo. Referente 2005</a:t>
              </a:r>
              <a:endParaRPr lang="es-AR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7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03200" y="146050"/>
            <a:ext cx="8794750" cy="6508750"/>
            <a:chOff x="203200" y="146050"/>
            <a:chExt cx="8794750" cy="6508750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6682194"/>
                </p:ext>
              </p:extLst>
            </p:nvPr>
          </p:nvGraphicFramePr>
          <p:xfrm>
            <a:off x="203200" y="146050"/>
            <a:ext cx="8794750" cy="63944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47236" name="Text Box 4"/>
            <p:cNvSpPr txBox="1">
              <a:spLocks noChangeArrowheads="1"/>
            </p:cNvSpPr>
            <p:nvPr/>
          </p:nvSpPr>
          <p:spPr bwMode="auto">
            <a:xfrm>
              <a:off x="900113" y="6165850"/>
              <a:ext cx="7561263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600" dirty="0"/>
                <a:t>GRÁFICO </a:t>
              </a:r>
              <a:r>
                <a:rPr lang="es-AR" sz="1600" dirty="0" smtClean="0"/>
                <a:t>3: </a:t>
              </a:r>
              <a:r>
                <a:rPr lang="es-AR" sz="1600" dirty="0"/>
                <a:t>TASAS  AJUSTADAS  DE PREVALENCIA EN DC </a:t>
              </a:r>
              <a:r>
                <a:rPr lang="es-AR" sz="1600" dirty="0" smtClean="0"/>
                <a:t>2016 </a:t>
              </a:r>
              <a:endParaRPr lang="es-AR" sz="1600" dirty="0"/>
            </a:p>
            <a:p>
              <a:pPr algn="ctr"/>
              <a:r>
                <a:rPr lang="es-AR" sz="1000" dirty="0"/>
                <a:t>ESTANDARIZACIÓN POR EDAD Y SEXO . MEDIAS E INTERVALO DE CONFIANZA DEL 95 %</a:t>
              </a:r>
              <a:endParaRPr lang="es-MX" sz="1000" dirty="0"/>
            </a:p>
          </p:txBody>
        </p:sp>
        <p:sp>
          <p:nvSpPr>
            <p:cNvPr id="1247237" name="Line 5"/>
            <p:cNvSpPr>
              <a:spLocks noChangeShapeType="1"/>
            </p:cNvSpPr>
            <p:nvPr/>
          </p:nvSpPr>
          <p:spPr bwMode="auto">
            <a:xfrm>
              <a:off x="971550" y="3427200"/>
              <a:ext cx="784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6" name="5 Flecha abajo"/>
          <p:cNvSpPr/>
          <p:nvPr/>
        </p:nvSpPr>
        <p:spPr bwMode="auto">
          <a:xfrm>
            <a:off x="3347864" y="188640"/>
            <a:ext cx="121158" cy="1722025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 bwMode="auto">
          <a:xfrm>
            <a:off x="3635896" y="188639"/>
            <a:ext cx="121158" cy="1722025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206949"/>
            <a:ext cx="6734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El Rol del Registro Argentino de </a:t>
            </a:r>
            <a:r>
              <a:rPr lang="es-ES" sz="2400" dirty="0" smtClean="0"/>
              <a:t>Diálisis Crónica </a:t>
            </a:r>
            <a:r>
              <a:rPr lang="es-ES" sz="2400" dirty="0"/>
              <a:t>para la toma de </a:t>
            </a:r>
            <a:r>
              <a:rPr lang="es-ES" sz="2400" dirty="0" smtClean="0"/>
              <a:t>decisiones</a:t>
            </a:r>
            <a:endParaRPr lang="es-AR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196752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2000" dirty="0" smtClean="0"/>
              <a:t>Trabajo científico riguroso </a:t>
            </a:r>
            <a:r>
              <a:rPr lang="es-MX" sz="2000" dirty="0"/>
              <a:t>y continuado en el </a:t>
            </a:r>
            <a:r>
              <a:rPr lang="es-MX" sz="2000" dirty="0" smtClean="0"/>
              <a:t>tiempo (13 años de datos, desde 2004 hasta 2016).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2000" dirty="0" smtClean="0"/>
              <a:t>Contiene precisas </a:t>
            </a:r>
            <a:r>
              <a:rPr lang="es-MX" sz="2000" dirty="0"/>
              <a:t>observaciones en las variables de mayor </a:t>
            </a:r>
            <a:r>
              <a:rPr lang="es-MX" sz="2000" dirty="0" smtClean="0"/>
              <a:t>interés, </a:t>
            </a:r>
            <a:r>
              <a:rPr lang="es-MX" sz="2000" dirty="0"/>
              <a:t>permitiendo conocer la realidad en el campo de la Diálisis Crónica de nuestro </a:t>
            </a:r>
            <a:r>
              <a:rPr lang="es-MX" sz="2000" dirty="0" smtClean="0"/>
              <a:t>país. </a:t>
            </a:r>
            <a:endParaRPr lang="es-ES_tradnl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2000" dirty="0" smtClean="0"/>
              <a:t>El estado de las variables presentadas en el Registro debería ser monitorizada por el Equipo de trabajo de cada Centro.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2000" dirty="0" smtClean="0"/>
              <a:t>Permite compararse en forma cruda y/o ajustada con Argentina toda o sectorizada en la mayoría de las variables.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2000" dirty="0" smtClean="0"/>
              <a:t>De esa comparación surge en el Equipo de Trabajo, la toma de decisiones para los cambios necesarios con el fin de mejorar los resultados (Oportunidad de Mejora).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2000" dirty="0" smtClean="0"/>
              <a:t>El Registro permite a auditores, financiadores y funcionarios conocer la realidad de la DC en Argentina y consecuentemente tomar decisiones para que las variables fundamentales se optimicen, puesto que las mejoras en la actividad depende muchas veces de políticas de salud. 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5955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2096" name="1412095 Grupo"/>
          <p:cNvGrpSpPr/>
          <p:nvPr/>
        </p:nvGrpSpPr>
        <p:grpSpPr>
          <a:xfrm>
            <a:off x="937232" y="44637"/>
            <a:ext cx="7235168" cy="6768739"/>
            <a:chOff x="576392" y="44637"/>
            <a:chExt cx="7235168" cy="6768739"/>
          </a:xfrm>
        </p:grpSpPr>
        <p:pic>
          <p:nvPicPr>
            <p:cNvPr id="14120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4637"/>
              <a:ext cx="7200000" cy="3065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12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92" y="3089076"/>
              <a:ext cx="7200000" cy="372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6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Control 2"/>
          <p:cNvSpPr>
            <a:spLocks noChangeArrowheads="1" noChangeShapeType="1"/>
          </p:cNvSpPr>
          <p:nvPr/>
        </p:nvSpPr>
        <p:spPr bwMode="auto">
          <a:xfrm>
            <a:off x="101600" y="3333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81987" name="Control 3"/>
          <p:cNvSpPr>
            <a:spLocks noChangeArrowheads="1" noChangeShapeType="1"/>
          </p:cNvSpPr>
          <p:nvPr/>
        </p:nvSpPr>
        <p:spPr bwMode="auto">
          <a:xfrm>
            <a:off x="101600" y="3333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3" name="2 Grupo"/>
          <p:cNvGrpSpPr/>
          <p:nvPr/>
        </p:nvGrpSpPr>
        <p:grpSpPr>
          <a:xfrm>
            <a:off x="2051050" y="460454"/>
            <a:ext cx="5616575" cy="6064171"/>
            <a:chOff x="2051050" y="460454"/>
            <a:chExt cx="5616575" cy="6064171"/>
          </a:xfrm>
        </p:grpSpPr>
        <p:grpSp>
          <p:nvGrpSpPr>
            <p:cNvPr id="681991" name="Group 7"/>
            <p:cNvGrpSpPr>
              <a:grpSpLocks/>
            </p:cNvGrpSpPr>
            <p:nvPr/>
          </p:nvGrpSpPr>
          <p:grpSpPr bwMode="auto">
            <a:xfrm>
              <a:off x="2339975" y="542925"/>
              <a:ext cx="2551113" cy="5478463"/>
              <a:chOff x="566" y="247"/>
              <a:chExt cx="1607" cy="3504"/>
            </a:xfrm>
          </p:grpSpPr>
          <p:sp>
            <p:nvSpPr>
              <p:cNvPr id="681992" name="Freeform 8">
                <a:hlinkClick r:id="rId2" action="ppaction://hlinkfile" tooltip="Rio Negro"/>
              </p:cNvPr>
              <p:cNvSpPr>
                <a:spLocks/>
              </p:cNvSpPr>
              <p:nvPr/>
            </p:nvSpPr>
            <p:spPr bwMode="auto">
              <a:xfrm>
                <a:off x="602" y="1995"/>
                <a:ext cx="672" cy="432"/>
              </a:xfrm>
              <a:custGeom>
                <a:avLst/>
                <a:gdLst>
                  <a:gd name="T0" fmla="*/ 18 w 672"/>
                  <a:gd name="T1" fmla="*/ 438 h 432"/>
                  <a:gd name="T2" fmla="*/ 0 w 672"/>
                  <a:gd name="T3" fmla="*/ 360 h 432"/>
                  <a:gd name="T4" fmla="*/ 54 w 672"/>
                  <a:gd name="T5" fmla="*/ 360 h 432"/>
                  <a:gd name="T6" fmla="*/ 54 w 672"/>
                  <a:gd name="T7" fmla="*/ 330 h 432"/>
                  <a:gd name="T8" fmla="*/ 120 w 672"/>
                  <a:gd name="T9" fmla="*/ 294 h 432"/>
                  <a:gd name="T10" fmla="*/ 144 w 672"/>
                  <a:gd name="T11" fmla="*/ 240 h 432"/>
                  <a:gd name="T12" fmla="*/ 234 w 672"/>
                  <a:gd name="T13" fmla="*/ 150 h 432"/>
                  <a:gd name="T14" fmla="*/ 282 w 672"/>
                  <a:gd name="T15" fmla="*/ 138 h 432"/>
                  <a:gd name="T16" fmla="*/ 270 w 672"/>
                  <a:gd name="T17" fmla="*/ 96 h 432"/>
                  <a:gd name="T18" fmla="*/ 264 w 672"/>
                  <a:gd name="T19" fmla="*/ 0 h 432"/>
                  <a:gd name="T20" fmla="*/ 294 w 672"/>
                  <a:gd name="T21" fmla="*/ 6 h 432"/>
                  <a:gd name="T22" fmla="*/ 300 w 672"/>
                  <a:gd name="T23" fmla="*/ 48 h 432"/>
                  <a:gd name="T24" fmla="*/ 342 w 672"/>
                  <a:gd name="T25" fmla="*/ 60 h 432"/>
                  <a:gd name="T26" fmla="*/ 396 w 672"/>
                  <a:gd name="T27" fmla="*/ 108 h 432"/>
                  <a:gd name="T28" fmla="*/ 522 w 672"/>
                  <a:gd name="T29" fmla="*/ 120 h 432"/>
                  <a:gd name="T30" fmla="*/ 660 w 672"/>
                  <a:gd name="T31" fmla="*/ 156 h 432"/>
                  <a:gd name="T32" fmla="*/ 660 w 672"/>
                  <a:gd name="T33" fmla="*/ 312 h 432"/>
                  <a:gd name="T34" fmla="*/ 672 w 672"/>
                  <a:gd name="T35" fmla="*/ 330 h 432"/>
                  <a:gd name="T36" fmla="*/ 600 w 672"/>
                  <a:gd name="T37" fmla="*/ 324 h 432"/>
                  <a:gd name="T38" fmla="*/ 528 w 672"/>
                  <a:gd name="T39" fmla="*/ 288 h 432"/>
                  <a:gd name="T40" fmla="*/ 510 w 672"/>
                  <a:gd name="T41" fmla="*/ 432 h 432"/>
                  <a:gd name="T42" fmla="*/ 18 w 672"/>
                  <a:gd name="T43" fmla="*/ 43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2" h="432">
                    <a:moveTo>
                      <a:pt x="18" y="438"/>
                    </a:moveTo>
                    <a:lnTo>
                      <a:pt x="0" y="360"/>
                    </a:lnTo>
                    <a:lnTo>
                      <a:pt x="54" y="360"/>
                    </a:lnTo>
                    <a:lnTo>
                      <a:pt x="54" y="330"/>
                    </a:lnTo>
                    <a:lnTo>
                      <a:pt x="120" y="294"/>
                    </a:lnTo>
                    <a:lnTo>
                      <a:pt x="144" y="240"/>
                    </a:lnTo>
                    <a:lnTo>
                      <a:pt x="234" y="150"/>
                    </a:lnTo>
                    <a:lnTo>
                      <a:pt x="282" y="138"/>
                    </a:lnTo>
                    <a:lnTo>
                      <a:pt x="270" y="96"/>
                    </a:lnTo>
                    <a:lnTo>
                      <a:pt x="264" y="0"/>
                    </a:lnTo>
                    <a:lnTo>
                      <a:pt x="294" y="6"/>
                    </a:lnTo>
                    <a:lnTo>
                      <a:pt x="300" y="48"/>
                    </a:lnTo>
                    <a:lnTo>
                      <a:pt x="342" y="60"/>
                    </a:lnTo>
                    <a:lnTo>
                      <a:pt x="396" y="108"/>
                    </a:lnTo>
                    <a:lnTo>
                      <a:pt x="522" y="120"/>
                    </a:lnTo>
                    <a:lnTo>
                      <a:pt x="660" y="156"/>
                    </a:lnTo>
                    <a:lnTo>
                      <a:pt x="660" y="312"/>
                    </a:lnTo>
                    <a:lnTo>
                      <a:pt x="672" y="330"/>
                    </a:lnTo>
                    <a:lnTo>
                      <a:pt x="600" y="324"/>
                    </a:lnTo>
                    <a:lnTo>
                      <a:pt x="528" y="288"/>
                    </a:lnTo>
                    <a:lnTo>
                      <a:pt x="510" y="432"/>
                    </a:lnTo>
                    <a:lnTo>
                      <a:pt x="18" y="438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1993" name="Freeform 9">
                <a:hlinkClick r:id="rId3" action="ppaction://hlinkfile" tooltip="Chubut"/>
              </p:cNvPr>
              <p:cNvSpPr>
                <a:spLocks/>
              </p:cNvSpPr>
              <p:nvPr/>
            </p:nvSpPr>
            <p:spPr bwMode="auto">
              <a:xfrm>
                <a:off x="590" y="2439"/>
                <a:ext cx="618" cy="402"/>
              </a:xfrm>
              <a:custGeom>
                <a:avLst/>
                <a:gdLst>
                  <a:gd name="T0" fmla="*/ 72 w 618"/>
                  <a:gd name="T1" fmla="*/ 402 h 402"/>
                  <a:gd name="T2" fmla="*/ 54 w 618"/>
                  <a:gd name="T3" fmla="*/ 360 h 402"/>
                  <a:gd name="T4" fmla="*/ 90 w 618"/>
                  <a:gd name="T5" fmla="*/ 324 h 402"/>
                  <a:gd name="T6" fmla="*/ 66 w 618"/>
                  <a:gd name="T7" fmla="*/ 288 h 402"/>
                  <a:gd name="T8" fmla="*/ 90 w 618"/>
                  <a:gd name="T9" fmla="*/ 246 h 402"/>
                  <a:gd name="T10" fmla="*/ 42 w 618"/>
                  <a:gd name="T11" fmla="*/ 228 h 402"/>
                  <a:gd name="T12" fmla="*/ 30 w 618"/>
                  <a:gd name="T13" fmla="*/ 138 h 402"/>
                  <a:gd name="T14" fmla="*/ 42 w 618"/>
                  <a:gd name="T15" fmla="*/ 114 h 402"/>
                  <a:gd name="T16" fmla="*/ 6 w 618"/>
                  <a:gd name="T17" fmla="*/ 48 h 402"/>
                  <a:gd name="T18" fmla="*/ 0 w 618"/>
                  <a:gd name="T19" fmla="*/ 12 h 402"/>
                  <a:gd name="T20" fmla="*/ 30 w 618"/>
                  <a:gd name="T21" fmla="*/ 0 h 402"/>
                  <a:gd name="T22" fmla="*/ 510 w 618"/>
                  <a:gd name="T23" fmla="*/ 0 h 402"/>
                  <a:gd name="T24" fmla="*/ 552 w 618"/>
                  <a:gd name="T25" fmla="*/ 24 h 402"/>
                  <a:gd name="T26" fmla="*/ 618 w 618"/>
                  <a:gd name="T27" fmla="*/ 0 h 402"/>
                  <a:gd name="T28" fmla="*/ 612 w 618"/>
                  <a:gd name="T29" fmla="*/ 66 h 402"/>
                  <a:gd name="T30" fmla="*/ 552 w 618"/>
                  <a:gd name="T31" fmla="*/ 30 h 402"/>
                  <a:gd name="T32" fmla="*/ 522 w 618"/>
                  <a:gd name="T33" fmla="*/ 54 h 402"/>
                  <a:gd name="T34" fmla="*/ 570 w 618"/>
                  <a:gd name="T35" fmla="*/ 90 h 402"/>
                  <a:gd name="T36" fmla="*/ 504 w 618"/>
                  <a:gd name="T37" fmla="*/ 162 h 402"/>
                  <a:gd name="T38" fmla="*/ 480 w 618"/>
                  <a:gd name="T39" fmla="*/ 276 h 402"/>
                  <a:gd name="T40" fmla="*/ 414 w 618"/>
                  <a:gd name="T41" fmla="*/ 294 h 402"/>
                  <a:gd name="T42" fmla="*/ 360 w 618"/>
                  <a:gd name="T43" fmla="*/ 348 h 402"/>
                  <a:gd name="T44" fmla="*/ 342 w 618"/>
                  <a:gd name="T45" fmla="*/ 402 h 402"/>
                  <a:gd name="T46" fmla="*/ 72 w 618"/>
                  <a:gd name="T4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8" h="402">
                    <a:moveTo>
                      <a:pt x="72" y="402"/>
                    </a:moveTo>
                    <a:lnTo>
                      <a:pt x="54" y="360"/>
                    </a:lnTo>
                    <a:lnTo>
                      <a:pt x="90" y="324"/>
                    </a:lnTo>
                    <a:lnTo>
                      <a:pt x="66" y="288"/>
                    </a:lnTo>
                    <a:lnTo>
                      <a:pt x="90" y="246"/>
                    </a:lnTo>
                    <a:lnTo>
                      <a:pt x="42" y="228"/>
                    </a:lnTo>
                    <a:lnTo>
                      <a:pt x="30" y="138"/>
                    </a:lnTo>
                    <a:lnTo>
                      <a:pt x="42" y="114"/>
                    </a:lnTo>
                    <a:lnTo>
                      <a:pt x="6" y="48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510" y="0"/>
                    </a:lnTo>
                    <a:lnTo>
                      <a:pt x="552" y="24"/>
                    </a:lnTo>
                    <a:lnTo>
                      <a:pt x="618" y="0"/>
                    </a:lnTo>
                    <a:lnTo>
                      <a:pt x="612" y="66"/>
                    </a:lnTo>
                    <a:lnTo>
                      <a:pt x="552" y="30"/>
                    </a:lnTo>
                    <a:lnTo>
                      <a:pt x="522" y="54"/>
                    </a:lnTo>
                    <a:lnTo>
                      <a:pt x="570" y="90"/>
                    </a:lnTo>
                    <a:lnTo>
                      <a:pt x="504" y="162"/>
                    </a:lnTo>
                    <a:lnTo>
                      <a:pt x="480" y="276"/>
                    </a:lnTo>
                    <a:lnTo>
                      <a:pt x="414" y="294"/>
                    </a:lnTo>
                    <a:lnTo>
                      <a:pt x="360" y="348"/>
                    </a:lnTo>
                    <a:lnTo>
                      <a:pt x="342" y="402"/>
                    </a:lnTo>
                    <a:lnTo>
                      <a:pt x="72" y="402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1994" name="Freeform 10">
                <a:hlinkClick r:id="rId4" action="ppaction://hlinkfile" tooltip="Santa Cruz"/>
              </p:cNvPr>
              <p:cNvSpPr>
                <a:spLocks/>
              </p:cNvSpPr>
              <p:nvPr/>
            </p:nvSpPr>
            <p:spPr bwMode="auto">
              <a:xfrm>
                <a:off x="566" y="2847"/>
                <a:ext cx="492" cy="588"/>
              </a:xfrm>
              <a:custGeom>
                <a:avLst/>
                <a:gdLst>
                  <a:gd name="T0" fmla="*/ 366 w 492"/>
                  <a:gd name="T1" fmla="*/ 0 h 588"/>
                  <a:gd name="T2" fmla="*/ 90 w 492"/>
                  <a:gd name="T3" fmla="*/ 0 h 588"/>
                  <a:gd name="T4" fmla="*/ 96 w 492"/>
                  <a:gd name="T5" fmla="*/ 54 h 588"/>
                  <a:gd name="T6" fmla="*/ 78 w 492"/>
                  <a:gd name="T7" fmla="*/ 78 h 588"/>
                  <a:gd name="T8" fmla="*/ 90 w 492"/>
                  <a:gd name="T9" fmla="*/ 114 h 588"/>
                  <a:gd name="T10" fmla="*/ 42 w 492"/>
                  <a:gd name="T11" fmla="*/ 174 h 588"/>
                  <a:gd name="T12" fmla="*/ 72 w 492"/>
                  <a:gd name="T13" fmla="*/ 228 h 588"/>
                  <a:gd name="T14" fmla="*/ 48 w 492"/>
                  <a:gd name="T15" fmla="*/ 252 h 588"/>
                  <a:gd name="T16" fmla="*/ 48 w 492"/>
                  <a:gd name="T17" fmla="*/ 288 h 588"/>
                  <a:gd name="T18" fmla="*/ 18 w 492"/>
                  <a:gd name="T19" fmla="*/ 300 h 588"/>
                  <a:gd name="T20" fmla="*/ 0 w 492"/>
                  <a:gd name="T21" fmla="*/ 336 h 588"/>
                  <a:gd name="T22" fmla="*/ 6 w 492"/>
                  <a:gd name="T23" fmla="*/ 426 h 588"/>
                  <a:gd name="T24" fmla="*/ 30 w 492"/>
                  <a:gd name="T25" fmla="*/ 468 h 588"/>
                  <a:gd name="T26" fmla="*/ 84 w 492"/>
                  <a:gd name="T27" fmla="*/ 450 h 588"/>
                  <a:gd name="T28" fmla="*/ 102 w 492"/>
                  <a:gd name="T29" fmla="*/ 540 h 588"/>
                  <a:gd name="T30" fmla="*/ 126 w 492"/>
                  <a:gd name="T31" fmla="*/ 576 h 588"/>
                  <a:gd name="T32" fmla="*/ 330 w 492"/>
                  <a:gd name="T33" fmla="*/ 588 h 588"/>
                  <a:gd name="T34" fmla="*/ 282 w 492"/>
                  <a:gd name="T35" fmla="*/ 462 h 588"/>
                  <a:gd name="T36" fmla="*/ 318 w 492"/>
                  <a:gd name="T37" fmla="*/ 384 h 588"/>
                  <a:gd name="T38" fmla="*/ 366 w 492"/>
                  <a:gd name="T39" fmla="*/ 348 h 588"/>
                  <a:gd name="T40" fmla="*/ 354 w 492"/>
                  <a:gd name="T41" fmla="*/ 306 h 588"/>
                  <a:gd name="T42" fmla="*/ 486 w 492"/>
                  <a:gd name="T43" fmla="*/ 162 h 588"/>
                  <a:gd name="T44" fmla="*/ 492 w 492"/>
                  <a:gd name="T45" fmla="*/ 90 h 588"/>
                  <a:gd name="T46" fmla="*/ 426 w 492"/>
                  <a:gd name="T47" fmla="*/ 84 h 588"/>
                  <a:gd name="T48" fmla="*/ 384 w 492"/>
                  <a:gd name="T49" fmla="*/ 42 h 588"/>
                  <a:gd name="T50" fmla="*/ 366 w 492"/>
                  <a:gd name="T5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2" h="588">
                    <a:moveTo>
                      <a:pt x="366" y="0"/>
                    </a:moveTo>
                    <a:lnTo>
                      <a:pt x="90" y="0"/>
                    </a:lnTo>
                    <a:lnTo>
                      <a:pt x="96" y="54"/>
                    </a:lnTo>
                    <a:lnTo>
                      <a:pt x="78" y="78"/>
                    </a:lnTo>
                    <a:lnTo>
                      <a:pt x="90" y="114"/>
                    </a:lnTo>
                    <a:lnTo>
                      <a:pt x="42" y="174"/>
                    </a:lnTo>
                    <a:lnTo>
                      <a:pt x="72" y="228"/>
                    </a:lnTo>
                    <a:lnTo>
                      <a:pt x="48" y="252"/>
                    </a:lnTo>
                    <a:lnTo>
                      <a:pt x="48" y="288"/>
                    </a:lnTo>
                    <a:lnTo>
                      <a:pt x="18" y="300"/>
                    </a:lnTo>
                    <a:lnTo>
                      <a:pt x="0" y="336"/>
                    </a:lnTo>
                    <a:lnTo>
                      <a:pt x="6" y="426"/>
                    </a:lnTo>
                    <a:lnTo>
                      <a:pt x="30" y="468"/>
                    </a:lnTo>
                    <a:lnTo>
                      <a:pt x="84" y="450"/>
                    </a:lnTo>
                    <a:lnTo>
                      <a:pt x="102" y="540"/>
                    </a:lnTo>
                    <a:lnTo>
                      <a:pt x="126" y="576"/>
                    </a:lnTo>
                    <a:lnTo>
                      <a:pt x="330" y="588"/>
                    </a:lnTo>
                    <a:lnTo>
                      <a:pt x="282" y="462"/>
                    </a:lnTo>
                    <a:lnTo>
                      <a:pt x="318" y="384"/>
                    </a:lnTo>
                    <a:lnTo>
                      <a:pt x="366" y="348"/>
                    </a:lnTo>
                    <a:lnTo>
                      <a:pt x="354" y="306"/>
                    </a:lnTo>
                    <a:lnTo>
                      <a:pt x="486" y="162"/>
                    </a:lnTo>
                    <a:lnTo>
                      <a:pt x="492" y="90"/>
                    </a:lnTo>
                    <a:lnTo>
                      <a:pt x="426" y="84"/>
                    </a:lnTo>
                    <a:lnTo>
                      <a:pt x="384" y="42"/>
                    </a:lnTo>
                    <a:lnTo>
                      <a:pt x="366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1995" name="Freeform 11">
                <a:hlinkClick r:id="rId5" action="ppaction://hlinkfile" tooltip="Formosa"/>
              </p:cNvPr>
              <p:cNvSpPr>
                <a:spLocks/>
              </p:cNvSpPr>
              <p:nvPr/>
            </p:nvSpPr>
            <p:spPr bwMode="auto">
              <a:xfrm>
                <a:off x="821" y="462"/>
                <a:ext cx="414" cy="438"/>
              </a:xfrm>
              <a:custGeom>
                <a:avLst/>
                <a:gdLst>
                  <a:gd name="T0" fmla="*/ 0 w 414"/>
                  <a:gd name="T1" fmla="*/ 168 h 438"/>
                  <a:gd name="T2" fmla="*/ 0 w 414"/>
                  <a:gd name="T3" fmla="*/ 0 h 438"/>
                  <a:gd name="T4" fmla="*/ 174 w 414"/>
                  <a:gd name="T5" fmla="*/ 162 h 438"/>
                  <a:gd name="T6" fmla="*/ 204 w 414"/>
                  <a:gd name="T7" fmla="*/ 156 h 438"/>
                  <a:gd name="T8" fmla="*/ 414 w 414"/>
                  <a:gd name="T9" fmla="*/ 306 h 438"/>
                  <a:gd name="T10" fmla="*/ 330 w 414"/>
                  <a:gd name="T11" fmla="*/ 438 h 438"/>
                  <a:gd name="T12" fmla="*/ 156 w 414"/>
                  <a:gd name="T13" fmla="*/ 276 h 438"/>
                  <a:gd name="T14" fmla="*/ 0 w 414"/>
                  <a:gd name="T15" fmla="*/ 16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38">
                    <a:moveTo>
                      <a:pt x="0" y="168"/>
                    </a:moveTo>
                    <a:lnTo>
                      <a:pt x="0" y="0"/>
                    </a:lnTo>
                    <a:lnTo>
                      <a:pt x="174" y="162"/>
                    </a:lnTo>
                    <a:lnTo>
                      <a:pt x="204" y="156"/>
                    </a:lnTo>
                    <a:lnTo>
                      <a:pt x="414" y="306"/>
                    </a:lnTo>
                    <a:lnTo>
                      <a:pt x="330" y="438"/>
                    </a:lnTo>
                    <a:lnTo>
                      <a:pt x="156" y="276"/>
                    </a:lnTo>
                    <a:lnTo>
                      <a:pt x="0" y="168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1996" name="Freeform 12">
                <a:hlinkClick r:id="rId6" action="ppaction://hlinkfile" tooltip="Chaco"/>
              </p:cNvPr>
              <p:cNvSpPr>
                <a:spLocks/>
              </p:cNvSpPr>
              <p:nvPr/>
            </p:nvSpPr>
            <p:spPr bwMode="auto">
              <a:xfrm>
                <a:off x="725" y="636"/>
                <a:ext cx="420" cy="378"/>
              </a:xfrm>
              <a:custGeom>
                <a:avLst/>
                <a:gdLst>
                  <a:gd name="T0" fmla="*/ 0 w 420"/>
                  <a:gd name="T1" fmla="*/ 132 h 378"/>
                  <a:gd name="T2" fmla="*/ 96 w 420"/>
                  <a:gd name="T3" fmla="*/ 0 h 378"/>
                  <a:gd name="T4" fmla="*/ 420 w 420"/>
                  <a:gd name="T5" fmla="*/ 270 h 378"/>
                  <a:gd name="T6" fmla="*/ 378 w 420"/>
                  <a:gd name="T7" fmla="*/ 372 h 378"/>
                  <a:gd name="T8" fmla="*/ 138 w 420"/>
                  <a:gd name="T9" fmla="*/ 378 h 378"/>
                  <a:gd name="T10" fmla="*/ 144 w 420"/>
                  <a:gd name="T11" fmla="*/ 138 h 378"/>
                  <a:gd name="T12" fmla="*/ 0 w 420"/>
                  <a:gd name="T13" fmla="*/ 132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378">
                    <a:moveTo>
                      <a:pt x="0" y="132"/>
                    </a:moveTo>
                    <a:lnTo>
                      <a:pt x="96" y="0"/>
                    </a:lnTo>
                    <a:lnTo>
                      <a:pt x="420" y="270"/>
                    </a:lnTo>
                    <a:lnTo>
                      <a:pt x="378" y="372"/>
                    </a:lnTo>
                    <a:lnTo>
                      <a:pt x="138" y="378"/>
                    </a:lnTo>
                    <a:lnTo>
                      <a:pt x="144" y="138"/>
                    </a:lnTo>
                    <a:lnTo>
                      <a:pt x="0" y="132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1997" name="Freeform 13">
                <a:hlinkClick r:id="rId7" action="ppaction://hlinkfile" tooltip="Córdoba"/>
              </p:cNvPr>
              <p:cNvSpPr>
                <a:spLocks/>
              </p:cNvSpPr>
              <p:nvPr/>
            </p:nvSpPr>
            <p:spPr bwMode="auto">
              <a:xfrm>
                <a:off x="1691" y="1208"/>
                <a:ext cx="336" cy="540"/>
              </a:xfrm>
              <a:custGeom>
                <a:avLst/>
                <a:gdLst>
                  <a:gd name="T0" fmla="*/ 0 w 336"/>
                  <a:gd name="T1" fmla="*/ 222 h 540"/>
                  <a:gd name="T2" fmla="*/ 0 w 336"/>
                  <a:gd name="T3" fmla="*/ 138 h 540"/>
                  <a:gd name="T4" fmla="*/ 30 w 336"/>
                  <a:gd name="T5" fmla="*/ 66 h 540"/>
                  <a:gd name="T6" fmla="*/ 66 w 336"/>
                  <a:gd name="T7" fmla="*/ 30 h 540"/>
                  <a:gd name="T8" fmla="*/ 72 w 336"/>
                  <a:gd name="T9" fmla="*/ 12 h 540"/>
                  <a:gd name="T10" fmla="*/ 90 w 336"/>
                  <a:gd name="T11" fmla="*/ 0 h 540"/>
                  <a:gd name="T12" fmla="*/ 246 w 336"/>
                  <a:gd name="T13" fmla="*/ 36 h 540"/>
                  <a:gd name="T14" fmla="*/ 282 w 336"/>
                  <a:gd name="T15" fmla="*/ 84 h 540"/>
                  <a:gd name="T16" fmla="*/ 312 w 336"/>
                  <a:gd name="T17" fmla="*/ 96 h 540"/>
                  <a:gd name="T18" fmla="*/ 336 w 336"/>
                  <a:gd name="T19" fmla="*/ 126 h 540"/>
                  <a:gd name="T20" fmla="*/ 306 w 336"/>
                  <a:gd name="T21" fmla="*/ 222 h 540"/>
                  <a:gd name="T22" fmla="*/ 306 w 336"/>
                  <a:gd name="T23" fmla="*/ 258 h 540"/>
                  <a:gd name="T24" fmla="*/ 336 w 336"/>
                  <a:gd name="T25" fmla="*/ 342 h 540"/>
                  <a:gd name="T26" fmla="*/ 240 w 336"/>
                  <a:gd name="T27" fmla="*/ 480 h 540"/>
                  <a:gd name="T28" fmla="*/ 204 w 336"/>
                  <a:gd name="T29" fmla="*/ 486 h 540"/>
                  <a:gd name="T30" fmla="*/ 198 w 336"/>
                  <a:gd name="T31" fmla="*/ 540 h 540"/>
                  <a:gd name="T32" fmla="*/ 54 w 336"/>
                  <a:gd name="T33" fmla="*/ 534 h 540"/>
                  <a:gd name="T34" fmla="*/ 72 w 336"/>
                  <a:gd name="T35" fmla="*/ 276 h 540"/>
                  <a:gd name="T36" fmla="*/ 48 w 336"/>
                  <a:gd name="T37" fmla="*/ 264 h 540"/>
                  <a:gd name="T38" fmla="*/ 0 w 336"/>
                  <a:gd name="T39" fmla="*/ 222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6" h="540">
                    <a:moveTo>
                      <a:pt x="0" y="222"/>
                    </a:moveTo>
                    <a:lnTo>
                      <a:pt x="0" y="138"/>
                    </a:lnTo>
                    <a:lnTo>
                      <a:pt x="30" y="66"/>
                    </a:lnTo>
                    <a:lnTo>
                      <a:pt x="66" y="30"/>
                    </a:lnTo>
                    <a:lnTo>
                      <a:pt x="72" y="12"/>
                    </a:lnTo>
                    <a:lnTo>
                      <a:pt x="90" y="0"/>
                    </a:lnTo>
                    <a:lnTo>
                      <a:pt x="246" y="36"/>
                    </a:lnTo>
                    <a:lnTo>
                      <a:pt x="282" y="84"/>
                    </a:lnTo>
                    <a:lnTo>
                      <a:pt x="312" y="96"/>
                    </a:lnTo>
                    <a:lnTo>
                      <a:pt x="336" y="126"/>
                    </a:lnTo>
                    <a:lnTo>
                      <a:pt x="306" y="222"/>
                    </a:lnTo>
                    <a:lnTo>
                      <a:pt x="306" y="258"/>
                    </a:lnTo>
                    <a:lnTo>
                      <a:pt x="336" y="342"/>
                    </a:lnTo>
                    <a:lnTo>
                      <a:pt x="240" y="480"/>
                    </a:lnTo>
                    <a:lnTo>
                      <a:pt x="204" y="486"/>
                    </a:lnTo>
                    <a:lnTo>
                      <a:pt x="198" y="540"/>
                    </a:lnTo>
                    <a:lnTo>
                      <a:pt x="54" y="534"/>
                    </a:lnTo>
                    <a:lnTo>
                      <a:pt x="72" y="276"/>
                    </a:lnTo>
                    <a:lnTo>
                      <a:pt x="48" y="264"/>
                    </a:lnTo>
                    <a:lnTo>
                      <a:pt x="0" y="222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1998" name="Freeform 14">
                <a:hlinkClick r:id="rId8" action="ppaction://hlinkfile" tooltip="Santa Fe"/>
              </p:cNvPr>
              <p:cNvSpPr>
                <a:spLocks/>
              </p:cNvSpPr>
              <p:nvPr/>
            </p:nvSpPr>
            <p:spPr bwMode="auto">
              <a:xfrm>
                <a:off x="749" y="1014"/>
                <a:ext cx="348" cy="618"/>
              </a:xfrm>
              <a:custGeom>
                <a:avLst/>
                <a:gdLst>
                  <a:gd name="T0" fmla="*/ 0 w 348"/>
                  <a:gd name="T1" fmla="*/ 618 h 618"/>
                  <a:gd name="T2" fmla="*/ 90 w 348"/>
                  <a:gd name="T3" fmla="*/ 492 h 618"/>
                  <a:gd name="T4" fmla="*/ 60 w 348"/>
                  <a:gd name="T5" fmla="*/ 396 h 618"/>
                  <a:gd name="T6" fmla="*/ 60 w 348"/>
                  <a:gd name="T7" fmla="*/ 378 h 618"/>
                  <a:gd name="T8" fmla="*/ 90 w 348"/>
                  <a:gd name="T9" fmla="*/ 264 h 618"/>
                  <a:gd name="T10" fmla="*/ 72 w 348"/>
                  <a:gd name="T11" fmla="*/ 234 h 618"/>
                  <a:gd name="T12" fmla="*/ 114 w 348"/>
                  <a:gd name="T13" fmla="*/ 12 h 618"/>
                  <a:gd name="T14" fmla="*/ 348 w 348"/>
                  <a:gd name="T15" fmla="*/ 0 h 618"/>
                  <a:gd name="T16" fmla="*/ 324 w 348"/>
                  <a:gd name="T17" fmla="*/ 90 h 618"/>
                  <a:gd name="T18" fmla="*/ 276 w 348"/>
                  <a:gd name="T19" fmla="*/ 138 h 618"/>
                  <a:gd name="T20" fmla="*/ 270 w 348"/>
                  <a:gd name="T21" fmla="*/ 228 h 618"/>
                  <a:gd name="T22" fmla="*/ 270 w 348"/>
                  <a:gd name="T23" fmla="*/ 264 h 618"/>
                  <a:gd name="T24" fmla="*/ 174 w 348"/>
                  <a:gd name="T25" fmla="*/ 360 h 618"/>
                  <a:gd name="T26" fmla="*/ 162 w 348"/>
                  <a:gd name="T27" fmla="*/ 444 h 618"/>
                  <a:gd name="T28" fmla="*/ 210 w 348"/>
                  <a:gd name="T29" fmla="*/ 516 h 618"/>
                  <a:gd name="T30" fmla="*/ 186 w 348"/>
                  <a:gd name="T31" fmla="*/ 552 h 618"/>
                  <a:gd name="T32" fmla="*/ 162 w 348"/>
                  <a:gd name="T33" fmla="*/ 540 h 618"/>
                  <a:gd name="T34" fmla="*/ 90 w 348"/>
                  <a:gd name="T35" fmla="*/ 618 h 618"/>
                  <a:gd name="T36" fmla="*/ 0 w 348"/>
                  <a:gd name="T37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8" h="618">
                    <a:moveTo>
                      <a:pt x="0" y="618"/>
                    </a:moveTo>
                    <a:lnTo>
                      <a:pt x="90" y="492"/>
                    </a:lnTo>
                    <a:lnTo>
                      <a:pt x="60" y="396"/>
                    </a:lnTo>
                    <a:lnTo>
                      <a:pt x="60" y="378"/>
                    </a:lnTo>
                    <a:lnTo>
                      <a:pt x="90" y="264"/>
                    </a:lnTo>
                    <a:lnTo>
                      <a:pt x="72" y="234"/>
                    </a:lnTo>
                    <a:lnTo>
                      <a:pt x="114" y="12"/>
                    </a:lnTo>
                    <a:lnTo>
                      <a:pt x="348" y="0"/>
                    </a:lnTo>
                    <a:lnTo>
                      <a:pt x="324" y="90"/>
                    </a:lnTo>
                    <a:lnTo>
                      <a:pt x="276" y="138"/>
                    </a:lnTo>
                    <a:lnTo>
                      <a:pt x="270" y="228"/>
                    </a:lnTo>
                    <a:lnTo>
                      <a:pt x="270" y="264"/>
                    </a:lnTo>
                    <a:lnTo>
                      <a:pt x="174" y="360"/>
                    </a:lnTo>
                    <a:lnTo>
                      <a:pt x="162" y="444"/>
                    </a:lnTo>
                    <a:lnTo>
                      <a:pt x="210" y="516"/>
                    </a:lnTo>
                    <a:lnTo>
                      <a:pt x="186" y="552"/>
                    </a:lnTo>
                    <a:lnTo>
                      <a:pt x="162" y="540"/>
                    </a:lnTo>
                    <a:lnTo>
                      <a:pt x="90" y="618"/>
                    </a:lnTo>
                    <a:lnTo>
                      <a:pt x="0" y="618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1999" name="Freeform 15">
                <a:hlinkClick r:id="rId9" action="ppaction://hlinkfile" tooltip="Corrientes"/>
              </p:cNvPr>
              <p:cNvSpPr>
                <a:spLocks/>
              </p:cNvSpPr>
              <p:nvPr/>
            </p:nvSpPr>
            <p:spPr bwMode="auto">
              <a:xfrm>
                <a:off x="1031" y="954"/>
                <a:ext cx="360" cy="306"/>
              </a:xfrm>
              <a:custGeom>
                <a:avLst/>
                <a:gdLst>
                  <a:gd name="T0" fmla="*/ 0 w 360"/>
                  <a:gd name="T1" fmla="*/ 288 h 306"/>
                  <a:gd name="T2" fmla="*/ 0 w 360"/>
                  <a:gd name="T3" fmla="*/ 198 h 306"/>
                  <a:gd name="T4" fmla="*/ 42 w 360"/>
                  <a:gd name="T5" fmla="*/ 162 h 306"/>
                  <a:gd name="T6" fmla="*/ 78 w 360"/>
                  <a:gd name="T7" fmla="*/ 60 h 306"/>
                  <a:gd name="T8" fmla="*/ 96 w 360"/>
                  <a:gd name="T9" fmla="*/ 0 h 306"/>
                  <a:gd name="T10" fmla="*/ 264 w 360"/>
                  <a:gd name="T11" fmla="*/ 36 h 306"/>
                  <a:gd name="T12" fmla="*/ 294 w 360"/>
                  <a:gd name="T13" fmla="*/ 36 h 306"/>
                  <a:gd name="T14" fmla="*/ 312 w 360"/>
                  <a:gd name="T15" fmla="*/ 24 h 306"/>
                  <a:gd name="T16" fmla="*/ 360 w 360"/>
                  <a:gd name="T17" fmla="*/ 90 h 306"/>
                  <a:gd name="T18" fmla="*/ 138 w 360"/>
                  <a:gd name="T19" fmla="*/ 306 h 306"/>
                  <a:gd name="T20" fmla="*/ 90 w 360"/>
                  <a:gd name="T21" fmla="*/ 276 h 306"/>
                  <a:gd name="T22" fmla="*/ 0 w 360"/>
                  <a:gd name="T23" fmla="*/ 28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0" h="306">
                    <a:moveTo>
                      <a:pt x="0" y="288"/>
                    </a:moveTo>
                    <a:lnTo>
                      <a:pt x="0" y="198"/>
                    </a:lnTo>
                    <a:lnTo>
                      <a:pt x="42" y="162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264" y="36"/>
                    </a:lnTo>
                    <a:lnTo>
                      <a:pt x="294" y="36"/>
                    </a:lnTo>
                    <a:lnTo>
                      <a:pt x="312" y="24"/>
                    </a:lnTo>
                    <a:lnTo>
                      <a:pt x="360" y="90"/>
                    </a:lnTo>
                    <a:lnTo>
                      <a:pt x="138" y="306"/>
                    </a:lnTo>
                    <a:lnTo>
                      <a:pt x="90" y="276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00" name="Freeform 16">
                <a:hlinkClick r:id="rId10" action="ppaction://hlinkfile" tooltip="Misiones"/>
              </p:cNvPr>
              <p:cNvSpPr>
                <a:spLocks/>
              </p:cNvSpPr>
              <p:nvPr/>
            </p:nvSpPr>
            <p:spPr bwMode="auto">
              <a:xfrm>
                <a:off x="1355" y="810"/>
                <a:ext cx="228" cy="234"/>
              </a:xfrm>
              <a:custGeom>
                <a:avLst/>
                <a:gdLst>
                  <a:gd name="T0" fmla="*/ 0 w 228"/>
                  <a:gd name="T1" fmla="*/ 162 h 234"/>
                  <a:gd name="T2" fmla="*/ 36 w 228"/>
                  <a:gd name="T3" fmla="*/ 174 h 234"/>
                  <a:gd name="T4" fmla="*/ 66 w 228"/>
                  <a:gd name="T5" fmla="*/ 132 h 234"/>
                  <a:gd name="T6" fmla="*/ 96 w 228"/>
                  <a:gd name="T7" fmla="*/ 126 h 234"/>
                  <a:gd name="T8" fmla="*/ 138 w 228"/>
                  <a:gd name="T9" fmla="*/ 90 h 234"/>
                  <a:gd name="T10" fmla="*/ 156 w 228"/>
                  <a:gd name="T11" fmla="*/ 6 h 234"/>
                  <a:gd name="T12" fmla="*/ 216 w 228"/>
                  <a:gd name="T13" fmla="*/ 0 h 234"/>
                  <a:gd name="T14" fmla="*/ 228 w 228"/>
                  <a:gd name="T15" fmla="*/ 60 h 234"/>
                  <a:gd name="T16" fmla="*/ 210 w 228"/>
                  <a:gd name="T17" fmla="*/ 102 h 234"/>
                  <a:gd name="T18" fmla="*/ 210 w 228"/>
                  <a:gd name="T19" fmla="*/ 138 h 234"/>
                  <a:gd name="T20" fmla="*/ 108 w 228"/>
                  <a:gd name="T21" fmla="*/ 186 h 234"/>
                  <a:gd name="T22" fmla="*/ 42 w 228"/>
                  <a:gd name="T23" fmla="*/ 234 h 234"/>
                  <a:gd name="T24" fmla="*/ 0 w 228"/>
                  <a:gd name="T25" fmla="*/ 16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34">
                    <a:moveTo>
                      <a:pt x="0" y="162"/>
                    </a:moveTo>
                    <a:lnTo>
                      <a:pt x="36" y="174"/>
                    </a:lnTo>
                    <a:lnTo>
                      <a:pt x="66" y="132"/>
                    </a:lnTo>
                    <a:lnTo>
                      <a:pt x="96" y="126"/>
                    </a:lnTo>
                    <a:lnTo>
                      <a:pt x="138" y="90"/>
                    </a:lnTo>
                    <a:lnTo>
                      <a:pt x="156" y="6"/>
                    </a:lnTo>
                    <a:lnTo>
                      <a:pt x="216" y="0"/>
                    </a:lnTo>
                    <a:lnTo>
                      <a:pt x="228" y="60"/>
                    </a:lnTo>
                    <a:lnTo>
                      <a:pt x="210" y="102"/>
                    </a:lnTo>
                    <a:lnTo>
                      <a:pt x="210" y="138"/>
                    </a:lnTo>
                    <a:lnTo>
                      <a:pt x="108" y="186"/>
                    </a:lnTo>
                    <a:lnTo>
                      <a:pt x="42" y="234"/>
                    </a:lnTo>
                    <a:lnTo>
                      <a:pt x="0" y="162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01" name="Freeform 17">
                <a:hlinkClick r:id="rId11" action="ppaction://hlinkfile" tooltip="Entre Ríos"/>
              </p:cNvPr>
              <p:cNvSpPr>
                <a:spLocks/>
              </p:cNvSpPr>
              <p:nvPr/>
            </p:nvSpPr>
            <p:spPr bwMode="auto">
              <a:xfrm>
                <a:off x="917" y="1242"/>
                <a:ext cx="252" cy="276"/>
              </a:xfrm>
              <a:custGeom>
                <a:avLst/>
                <a:gdLst>
                  <a:gd name="T0" fmla="*/ 186 w 252"/>
                  <a:gd name="T1" fmla="*/ 384 h 276"/>
                  <a:gd name="T2" fmla="*/ 114 w 252"/>
                  <a:gd name="T3" fmla="*/ 336 h 276"/>
                  <a:gd name="T4" fmla="*/ 48 w 252"/>
                  <a:gd name="T5" fmla="*/ 288 h 276"/>
                  <a:gd name="T6" fmla="*/ 0 w 252"/>
                  <a:gd name="T7" fmla="*/ 210 h 276"/>
                  <a:gd name="T8" fmla="*/ 6 w 252"/>
                  <a:gd name="T9" fmla="*/ 138 h 276"/>
                  <a:gd name="T10" fmla="*/ 102 w 252"/>
                  <a:gd name="T11" fmla="*/ 48 h 276"/>
                  <a:gd name="T12" fmla="*/ 108 w 252"/>
                  <a:gd name="T13" fmla="*/ 12 h 276"/>
                  <a:gd name="T14" fmla="*/ 192 w 252"/>
                  <a:gd name="T15" fmla="*/ 0 h 276"/>
                  <a:gd name="T16" fmla="*/ 252 w 252"/>
                  <a:gd name="T17" fmla="*/ 24 h 276"/>
                  <a:gd name="T18" fmla="*/ 246 w 252"/>
                  <a:gd name="T19" fmla="*/ 102 h 276"/>
                  <a:gd name="T20" fmla="*/ 222 w 252"/>
                  <a:gd name="T21" fmla="*/ 174 h 276"/>
                  <a:gd name="T22" fmla="*/ 216 w 252"/>
                  <a:gd name="T23" fmla="*/ 264 h 276"/>
                  <a:gd name="T24" fmla="*/ 192 w 252"/>
                  <a:gd name="T25" fmla="*/ 276 h 276"/>
                  <a:gd name="T26" fmla="*/ 186 w 252"/>
                  <a:gd name="T27" fmla="*/ 38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76">
                    <a:moveTo>
                      <a:pt x="186" y="384"/>
                    </a:moveTo>
                    <a:lnTo>
                      <a:pt x="114" y="336"/>
                    </a:lnTo>
                    <a:lnTo>
                      <a:pt x="48" y="288"/>
                    </a:lnTo>
                    <a:lnTo>
                      <a:pt x="0" y="210"/>
                    </a:lnTo>
                    <a:lnTo>
                      <a:pt x="6" y="138"/>
                    </a:lnTo>
                    <a:lnTo>
                      <a:pt x="102" y="48"/>
                    </a:lnTo>
                    <a:lnTo>
                      <a:pt x="108" y="12"/>
                    </a:lnTo>
                    <a:lnTo>
                      <a:pt x="192" y="0"/>
                    </a:lnTo>
                    <a:lnTo>
                      <a:pt x="252" y="24"/>
                    </a:lnTo>
                    <a:lnTo>
                      <a:pt x="246" y="102"/>
                    </a:lnTo>
                    <a:lnTo>
                      <a:pt x="222" y="174"/>
                    </a:lnTo>
                    <a:lnTo>
                      <a:pt x="216" y="264"/>
                    </a:lnTo>
                    <a:lnTo>
                      <a:pt x="192" y="276"/>
                    </a:lnTo>
                    <a:lnTo>
                      <a:pt x="186" y="384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02" name="Freeform 18">
                <a:hlinkClick r:id="rId12" action="ppaction://hlinkfile" tooltip="Buenos Aires"/>
              </p:cNvPr>
              <p:cNvSpPr>
                <a:spLocks/>
              </p:cNvSpPr>
              <p:nvPr/>
            </p:nvSpPr>
            <p:spPr bwMode="auto">
              <a:xfrm>
                <a:off x="701" y="1542"/>
                <a:ext cx="534" cy="714"/>
              </a:xfrm>
              <a:custGeom>
                <a:avLst/>
                <a:gdLst>
                  <a:gd name="T0" fmla="*/ 24 w 534"/>
                  <a:gd name="T1" fmla="*/ 726 h 714"/>
                  <a:gd name="T2" fmla="*/ 0 w 534"/>
                  <a:gd name="T3" fmla="*/ 714 h 714"/>
                  <a:gd name="T4" fmla="*/ 0 w 534"/>
                  <a:gd name="T5" fmla="*/ 102 h 714"/>
                  <a:gd name="T6" fmla="*/ 138 w 534"/>
                  <a:gd name="T7" fmla="*/ 96 h 714"/>
                  <a:gd name="T8" fmla="*/ 210 w 534"/>
                  <a:gd name="T9" fmla="*/ 18 h 714"/>
                  <a:gd name="T10" fmla="*/ 240 w 534"/>
                  <a:gd name="T11" fmla="*/ 30 h 714"/>
                  <a:gd name="T12" fmla="*/ 258 w 534"/>
                  <a:gd name="T13" fmla="*/ 0 h 714"/>
                  <a:gd name="T14" fmla="*/ 372 w 534"/>
                  <a:gd name="T15" fmla="*/ 78 h 714"/>
                  <a:gd name="T16" fmla="*/ 318 w 534"/>
                  <a:gd name="T17" fmla="*/ 138 h 714"/>
                  <a:gd name="T18" fmla="*/ 366 w 534"/>
                  <a:gd name="T19" fmla="*/ 210 h 714"/>
                  <a:gd name="T20" fmla="*/ 444 w 534"/>
                  <a:gd name="T21" fmla="*/ 156 h 714"/>
                  <a:gd name="T22" fmla="*/ 498 w 534"/>
                  <a:gd name="T23" fmla="*/ 204 h 714"/>
                  <a:gd name="T24" fmla="*/ 468 w 534"/>
                  <a:gd name="T25" fmla="*/ 270 h 714"/>
                  <a:gd name="T26" fmla="*/ 534 w 534"/>
                  <a:gd name="T27" fmla="*/ 312 h 714"/>
                  <a:gd name="T28" fmla="*/ 450 w 534"/>
                  <a:gd name="T29" fmla="*/ 474 h 714"/>
                  <a:gd name="T30" fmla="*/ 330 w 534"/>
                  <a:gd name="T31" fmla="*/ 516 h 714"/>
                  <a:gd name="T32" fmla="*/ 210 w 534"/>
                  <a:gd name="T33" fmla="*/ 534 h 714"/>
                  <a:gd name="T34" fmla="*/ 102 w 534"/>
                  <a:gd name="T35" fmla="*/ 534 h 714"/>
                  <a:gd name="T36" fmla="*/ 60 w 534"/>
                  <a:gd name="T37" fmla="*/ 522 h 714"/>
                  <a:gd name="T38" fmla="*/ 72 w 534"/>
                  <a:gd name="T39" fmla="*/ 594 h 714"/>
                  <a:gd name="T40" fmla="*/ 54 w 534"/>
                  <a:gd name="T41" fmla="*/ 624 h 714"/>
                  <a:gd name="T42" fmla="*/ 54 w 534"/>
                  <a:gd name="T43" fmla="*/ 714 h 714"/>
                  <a:gd name="T44" fmla="*/ 24 w 534"/>
                  <a:gd name="T45" fmla="*/ 726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4" h="714">
                    <a:moveTo>
                      <a:pt x="24" y="726"/>
                    </a:moveTo>
                    <a:lnTo>
                      <a:pt x="0" y="714"/>
                    </a:lnTo>
                    <a:lnTo>
                      <a:pt x="0" y="102"/>
                    </a:lnTo>
                    <a:lnTo>
                      <a:pt x="138" y="96"/>
                    </a:lnTo>
                    <a:lnTo>
                      <a:pt x="210" y="18"/>
                    </a:lnTo>
                    <a:lnTo>
                      <a:pt x="240" y="30"/>
                    </a:lnTo>
                    <a:lnTo>
                      <a:pt x="258" y="0"/>
                    </a:lnTo>
                    <a:lnTo>
                      <a:pt x="372" y="78"/>
                    </a:lnTo>
                    <a:lnTo>
                      <a:pt x="318" y="138"/>
                    </a:lnTo>
                    <a:lnTo>
                      <a:pt x="366" y="210"/>
                    </a:lnTo>
                    <a:lnTo>
                      <a:pt x="444" y="156"/>
                    </a:lnTo>
                    <a:lnTo>
                      <a:pt x="498" y="204"/>
                    </a:lnTo>
                    <a:lnTo>
                      <a:pt x="468" y="270"/>
                    </a:lnTo>
                    <a:lnTo>
                      <a:pt x="534" y="312"/>
                    </a:lnTo>
                    <a:lnTo>
                      <a:pt x="450" y="474"/>
                    </a:lnTo>
                    <a:lnTo>
                      <a:pt x="330" y="516"/>
                    </a:lnTo>
                    <a:lnTo>
                      <a:pt x="210" y="534"/>
                    </a:lnTo>
                    <a:lnTo>
                      <a:pt x="102" y="534"/>
                    </a:lnTo>
                    <a:lnTo>
                      <a:pt x="60" y="522"/>
                    </a:lnTo>
                    <a:lnTo>
                      <a:pt x="72" y="594"/>
                    </a:lnTo>
                    <a:lnTo>
                      <a:pt x="54" y="624"/>
                    </a:lnTo>
                    <a:lnTo>
                      <a:pt x="54" y="714"/>
                    </a:lnTo>
                    <a:lnTo>
                      <a:pt x="24" y="726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03" name="Freeform 19"/>
              <p:cNvSpPr>
                <a:spLocks/>
              </p:cNvSpPr>
              <p:nvPr/>
            </p:nvSpPr>
            <p:spPr bwMode="auto">
              <a:xfrm>
                <a:off x="641" y="3390"/>
                <a:ext cx="198" cy="102"/>
              </a:xfrm>
              <a:custGeom>
                <a:avLst/>
                <a:gdLst>
                  <a:gd name="T0" fmla="*/ 6 w 198"/>
                  <a:gd name="T1" fmla="*/ 54 h 102"/>
                  <a:gd name="T2" fmla="*/ 24 w 198"/>
                  <a:gd name="T3" fmla="*/ 72 h 102"/>
                  <a:gd name="T4" fmla="*/ 48 w 198"/>
                  <a:gd name="T5" fmla="*/ 42 h 102"/>
                  <a:gd name="T6" fmla="*/ 24 w 198"/>
                  <a:gd name="T7" fmla="*/ 0 h 102"/>
                  <a:gd name="T8" fmla="*/ 108 w 198"/>
                  <a:gd name="T9" fmla="*/ 12 h 102"/>
                  <a:gd name="T10" fmla="*/ 138 w 198"/>
                  <a:gd name="T11" fmla="*/ 12 h 102"/>
                  <a:gd name="T12" fmla="*/ 162 w 198"/>
                  <a:gd name="T13" fmla="*/ 6 h 102"/>
                  <a:gd name="T14" fmla="*/ 198 w 198"/>
                  <a:gd name="T15" fmla="*/ 24 h 102"/>
                  <a:gd name="T16" fmla="*/ 198 w 198"/>
                  <a:gd name="T17" fmla="*/ 48 h 102"/>
                  <a:gd name="T18" fmla="*/ 108 w 198"/>
                  <a:gd name="T19" fmla="*/ 102 h 102"/>
                  <a:gd name="T20" fmla="*/ 78 w 198"/>
                  <a:gd name="T21" fmla="*/ 102 h 102"/>
                  <a:gd name="T22" fmla="*/ 60 w 198"/>
                  <a:gd name="T23" fmla="*/ 78 h 102"/>
                  <a:gd name="T24" fmla="*/ 30 w 198"/>
                  <a:gd name="T25" fmla="*/ 96 h 102"/>
                  <a:gd name="T26" fmla="*/ 0 w 198"/>
                  <a:gd name="T27" fmla="*/ 72 h 102"/>
                  <a:gd name="T28" fmla="*/ 6 w 198"/>
                  <a:gd name="T29" fmla="*/ 5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102">
                    <a:moveTo>
                      <a:pt x="6" y="54"/>
                    </a:moveTo>
                    <a:lnTo>
                      <a:pt x="24" y="72"/>
                    </a:lnTo>
                    <a:lnTo>
                      <a:pt x="48" y="42"/>
                    </a:lnTo>
                    <a:lnTo>
                      <a:pt x="24" y="0"/>
                    </a:lnTo>
                    <a:lnTo>
                      <a:pt x="108" y="12"/>
                    </a:lnTo>
                    <a:lnTo>
                      <a:pt x="138" y="12"/>
                    </a:lnTo>
                    <a:lnTo>
                      <a:pt x="162" y="6"/>
                    </a:lnTo>
                    <a:lnTo>
                      <a:pt x="198" y="24"/>
                    </a:lnTo>
                    <a:lnTo>
                      <a:pt x="198" y="48"/>
                    </a:lnTo>
                    <a:lnTo>
                      <a:pt x="108" y="102"/>
                    </a:lnTo>
                    <a:lnTo>
                      <a:pt x="78" y="102"/>
                    </a:lnTo>
                    <a:lnTo>
                      <a:pt x="60" y="78"/>
                    </a:lnTo>
                    <a:lnTo>
                      <a:pt x="30" y="96"/>
                    </a:lnTo>
                    <a:lnTo>
                      <a:pt x="0" y="72"/>
                    </a:lnTo>
                    <a:lnTo>
                      <a:pt x="6" y="54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04" name="Freeform 20">
                <a:hlinkClick r:id="rId13" action="ppaction://hlinkfile" tooltip="Ciudad Autónoma de Buenos Aires"/>
              </p:cNvPr>
              <p:cNvSpPr>
                <a:spLocks/>
              </p:cNvSpPr>
              <p:nvPr/>
            </p:nvSpPr>
            <p:spPr bwMode="auto">
              <a:xfrm>
                <a:off x="1025" y="1614"/>
                <a:ext cx="120" cy="132"/>
              </a:xfrm>
              <a:custGeom>
                <a:avLst/>
                <a:gdLst>
                  <a:gd name="T0" fmla="*/ 6 w 120"/>
                  <a:gd name="T1" fmla="*/ 60 h 132"/>
                  <a:gd name="T2" fmla="*/ 54 w 120"/>
                  <a:gd name="T3" fmla="*/ 0 h 132"/>
                  <a:gd name="T4" fmla="*/ 120 w 120"/>
                  <a:gd name="T5" fmla="*/ 84 h 132"/>
                  <a:gd name="T6" fmla="*/ 42 w 120"/>
                  <a:gd name="T7" fmla="*/ 132 h 132"/>
                  <a:gd name="T8" fmla="*/ 0 w 120"/>
                  <a:gd name="T9" fmla="*/ 60 h 132"/>
                  <a:gd name="T10" fmla="*/ 6 w 120"/>
                  <a:gd name="T11" fmla="*/ 6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32">
                    <a:moveTo>
                      <a:pt x="6" y="60"/>
                    </a:moveTo>
                    <a:lnTo>
                      <a:pt x="54" y="0"/>
                    </a:lnTo>
                    <a:lnTo>
                      <a:pt x="120" y="84"/>
                    </a:lnTo>
                    <a:lnTo>
                      <a:pt x="42" y="132"/>
                    </a:lnTo>
                    <a:lnTo>
                      <a:pt x="0" y="60"/>
                    </a:lnTo>
                    <a:lnTo>
                      <a:pt x="6" y="6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05" name="Freeform 21">
                <a:hlinkClick r:id="rId14" action="ppaction://hlinkfile"/>
              </p:cNvPr>
              <p:cNvSpPr>
                <a:spLocks/>
              </p:cNvSpPr>
              <p:nvPr/>
            </p:nvSpPr>
            <p:spPr bwMode="auto">
              <a:xfrm>
                <a:off x="1181" y="2916"/>
                <a:ext cx="408" cy="732"/>
              </a:xfrm>
              <a:custGeom>
                <a:avLst/>
                <a:gdLst>
                  <a:gd name="T0" fmla="*/ 0 w 408"/>
                  <a:gd name="T1" fmla="*/ 264 h 732"/>
                  <a:gd name="T2" fmla="*/ 0 w 408"/>
                  <a:gd name="T3" fmla="*/ 168 h 732"/>
                  <a:gd name="T4" fmla="*/ 42 w 408"/>
                  <a:gd name="T5" fmla="*/ 204 h 732"/>
                  <a:gd name="T6" fmla="*/ 24 w 408"/>
                  <a:gd name="T7" fmla="*/ 96 h 732"/>
                  <a:gd name="T8" fmla="*/ 108 w 408"/>
                  <a:gd name="T9" fmla="*/ 0 h 732"/>
                  <a:gd name="T10" fmla="*/ 60 w 408"/>
                  <a:gd name="T11" fmla="*/ 102 h 732"/>
                  <a:gd name="T12" fmla="*/ 156 w 408"/>
                  <a:gd name="T13" fmla="*/ 258 h 732"/>
                  <a:gd name="T14" fmla="*/ 84 w 408"/>
                  <a:gd name="T15" fmla="*/ 384 h 732"/>
                  <a:gd name="T16" fmla="*/ 168 w 408"/>
                  <a:gd name="T17" fmla="*/ 444 h 732"/>
                  <a:gd name="T18" fmla="*/ 252 w 408"/>
                  <a:gd name="T19" fmla="*/ 372 h 732"/>
                  <a:gd name="T20" fmla="*/ 258 w 408"/>
                  <a:gd name="T21" fmla="*/ 462 h 732"/>
                  <a:gd name="T22" fmla="*/ 342 w 408"/>
                  <a:gd name="T23" fmla="*/ 462 h 732"/>
                  <a:gd name="T24" fmla="*/ 288 w 408"/>
                  <a:gd name="T25" fmla="*/ 390 h 732"/>
                  <a:gd name="T26" fmla="*/ 408 w 408"/>
                  <a:gd name="T27" fmla="*/ 354 h 732"/>
                  <a:gd name="T28" fmla="*/ 216 w 408"/>
                  <a:gd name="T29" fmla="*/ 732 h 732"/>
                  <a:gd name="T30" fmla="*/ 0 w 408"/>
                  <a:gd name="T31" fmla="*/ 264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8" h="732">
                    <a:moveTo>
                      <a:pt x="0" y="264"/>
                    </a:moveTo>
                    <a:lnTo>
                      <a:pt x="0" y="168"/>
                    </a:lnTo>
                    <a:lnTo>
                      <a:pt x="42" y="204"/>
                    </a:lnTo>
                    <a:lnTo>
                      <a:pt x="24" y="96"/>
                    </a:lnTo>
                    <a:lnTo>
                      <a:pt x="108" y="0"/>
                    </a:lnTo>
                    <a:lnTo>
                      <a:pt x="60" y="102"/>
                    </a:lnTo>
                    <a:lnTo>
                      <a:pt x="156" y="258"/>
                    </a:lnTo>
                    <a:lnTo>
                      <a:pt x="84" y="384"/>
                    </a:lnTo>
                    <a:lnTo>
                      <a:pt x="168" y="444"/>
                    </a:lnTo>
                    <a:lnTo>
                      <a:pt x="252" y="372"/>
                    </a:lnTo>
                    <a:lnTo>
                      <a:pt x="258" y="462"/>
                    </a:lnTo>
                    <a:lnTo>
                      <a:pt x="342" y="462"/>
                    </a:lnTo>
                    <a:lnTo>
                      <a:pt x="288" y="390"/>
                    </a:lnTo>
                    <a:lnTo>
                      <a:pt x="408" y="354"/>
                    </a:lnTo>
                    <a:lnTo>
                      <a:pt x="216" y="732"/>
                    </a:lnTo>
                    <a:lnTo>
                      <a:pt x="0" y="264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06" name="Freeform 22">
                <a:hlinkClick r:id="rId15" action="ppaction://hlinkfile" tooltip="Jujuy"/>
              </p:cNvPr>
              <p:cNvSpPr>
                <a:spLocks/>
              </p:cNvSpPr>
              <p:nvPr/>
            </p:nvSpPr>
            <p:spPr bwMode="auto">
              <a:xfrm>
                <a:off x="949" y="247"/>
                <a:ext cx="282" cy="276"/>
              </a:xfrm>
              <a:custGeom>
                <a:avLst/>
                <a:gdLst>
                  <a:gd name="T0" fmla="*/ 0 w 282"/>
                  <a:gd name="T1" fmla="*/ 192 h 276"/>
                  <a:gd name="T2" fmla="*/ 24 w 282"/>
                  <a:gd name="T3" fmla="*/ 120 h 276"/>
                  <a:gd name="T4" fmla="*/ 6 w 282"/>
                  <a:gd name="T5" fmla="*/ 102 h 276"/>
                  <a:gd name="T6" fmla="*/ 48 w 282"/>
                  <a:gd name="T7" fmla="*/ 48 h 276"/>
                  <a:gd name="T8" fmla="*/ 90 w 282"/>
                  <a:gd name="T9" fmla="*/ 36 h 276"/>
                  <a:gd name="T10" fmla="*/ 90 w 282"/>
                  <a:gd name="T11" fmla="*/ 0 h 276"/>
                  <a:gd name="T12" fmla="*/ 126 w 282"/>
                  <a:gd name="T13" fmla="*/ 36 h 276"/>
                  <a:gd name="T14" fmla="*/ 192 w 282"/>
                  <a:gd name="T15" fmla="*/ 30 h 276"/>
                  <a:gd name="T16" fmla="*/ 174 w 282"/>
                  <a:gd name="T17" fmla="*/ 78 h 276"/>
                  <a:gd name="T18" fmla="*/ 210 w 282"/>
                  <a:gd name="T19" fmla="*/ 156 h 276"/>
                  <a:gd name="T20" fmla="*/ 282 w 282"/>
                  <a:gd name="T21" fmla="*/ 168 h 276"/>
                  <a:gd name="T22" fmla="*/ 282 w 282"/>
                  <a:gd name="T23" fmla="*/ 240 h 276"/>
                  <a:gd name="T24" fmla="*/ 234 w 282"/>
                  <a:gd name="T25" fmla="*/ 276 h 276"/>
                  <a:gd name="T26" fmla="*/ 144 w 282"/>
                  <a:gd name="T27" fmla="*/ 258 h 276"/>
                  <a:gd name="T28" fmla="*/ 102 w 282"/>
                  <a:gd name="T29" fmla="*/ 168 h 276"/>
                  <a:gd name="T30" fmla="*/ 78 w 282"/>
                  <a:gd name="T31" fmla="*/ 156 h 276"/>
                  <a:gd name="T32" fmla="*/ 60 w 282"/>
                  <a:gd name="T33" fmla="*/ 240 h 276"/>
                  <a:gd name="T34" fmla="*/ 0 w 282"/>
                  <a:gd name="T35" fmla="*/ 19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2" h="276">
                    <a:moveTo>
                      <a:pt x="0" y="192"/>
                    </a:moveTo>
                    <a:lnTo>
                      <a:pt x="24" y="120"/>
                    </a:lnTo>
                    <a:lnTo>
                      <a:pt x="6" y="102"/>
                    </a:lnTo>
                    <a:lnTo>
                      <a:pt x="48" y="48"/>
                    </a:lnTo>
                    <a:lnTo>
                      <a:pt x="90" y="36"/>
                    </a:lnTo>
                    <a:lnTo>
                      <a:pt x="90" y="0"/>
                    </a:lnTo>
                    <a:lnTo>
                      <a:pt x="126" y="36"/>
                    </a:lnTo>
                    <a:lnTo>
                      <a:pt x="192" y="30"/>
                    </a:lnTo>
                    <a:lnTo>
                      <a:pt x="174" y="78"/>
                    </a:lnTo>
                    <a:lnTo>
                      <a:pt x="210" y="156"/>
                    </a:lnTo>
                    <a:lnTo>
                      <a:pt x="282" y="168"/>
                    </a:lnTo>
                    <a:lnTo>
                      <a:pt x="282" y="240"/>
                    </a:lnTo>
                    <a:lnTo>
                      <a:pt x="234" y="276"/>
                    </a:lnTo>
                    <a:lnTo>
                      <a:pt x="144" y="258"/>
                    </a:lnTo>
                    <a:lnTo>
                      <a:pt x="102" y="168"/>
                    </a:lnTo>
                    <a:lnTo>
                      <a:pt x="78" y="156"/>
                    </a:lnTo>
                    <a:lnTo>
                      <a:pt x="60" y="24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104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07" name="Freeform 23">
                <a:hlinkClick r:id="rId16" action="ppaction://hlinkfile" tooltip="Salta"/>
              </p:cNvPr>
              <p:cNvSpPr>
                <a:spLocks/>
              </p:cNvSpPr>
              <p:nvPr/>
            </p:nvSpPr>
            <p:spPr bwMode="auto">
              <a:xfrm>
                <a:off x="829" y="265"/>
                <a:ext cx="576" cy="432"/>
              </a:xfrm>
              <a:custGeom>
                <a:avLst/>
                <a:gdLst>
                  <a:gd name="T0" fmla="*/ 12 w 576"/>
                  <a:gd name="T1" fmla="*/ 312 h 432"/>
                  <a:gd name="T2" fmla="*/ 18 w 576"/>
                  <a:gd name="T3" fmla="*/ 294 h 432"/>
                  <a:gd name="T4" fmla="*/ 0 w 576"/>
                  <a:gd name="T5" fmla="*/ 270 h 432"/>
                  <a:gd name="T6" fmla="*/ 108 w 576"/>
                  <a:gd name="T7" fmla="*/ 204 h 432"/>
                  <a:gd name="T8" fmla="*/ 114 w 576"/>
                  <a:gd name="T9" fmla="*/ 186 h 432"/>
                  <a:gd name="T10" fmla="*/ 180 w 576"/>
                  <a:gd name="T11" fmla="*/ 228 h 432"/>
                  <a:gd name="T12" fmla="*/ 198 w 576"/>
                  <a:gd name="T13" fmla="*/ 144 h 432"/>
                  <a:gd name="T14" fmla="*/ 252 w 576"/>
                  <a:gd name="T15" fmla="*/ 240 h 432"/>
                  <a:gd name="T16" fmla="*/ 360 w 576"/>
                  <a:gd name="T17" fmla="*/ 264 h 432"/>
                  <a:gd name="T18" fmla="*/ 402 w 576"/>
                  <a:gd name="T19" fmla="*/ 234 h 432"/>
                  <a:gd name="T20" fmla="*/ 402 w 576"/>
                  <a:gd name="T21" fmla="*/ 144 h 432"/>
                  <a:gd name="T22" fmla="*/ 342 w 576"/>
                  <a:gd name="T23" fmla="*/ 138 h 432"/>
                  <a:gd name="T24" fmla="*/ 300 w 576"/>
                  <a:gd name="T25" fmla="*/ 60 h 432"/>
                  <a:gd name="T26" fmla="*/ 318 w 576"/>
                  <a:gd name="T27" fmla="*/ 18 h 432"/>
                  <a:gd name="T28" fmla="*/ 390 w 576"/>
                  <a:gd name="T29" fmla="*/ 84 h 432"/>
                  <a:gd name="T30" fmla="*/ 426 w 576"/>
                  <a:gd name="T31" fmla="*/ 0 h 432"/>
                  <a:gd name="T32" fmla="*/ 528 w 576"/>
                  <a:gd name="T33" fmla="*/ 6 h 432"/>
                  <a:gd name="T34" fmla="*/ 570 w 576"/>
                  <a:gd name="T35" fmla="*/ 60 h 432"/>
                  <a:gd name="T36" fmla="*/ 576 w 576"/>
                  <a:gd name="T37" fmla="*/ 240 h 432"/>
                  <a:gd name="T38" fmla="*/ 474 w 576"/>
                  <a:gd name="T39" fmla="*/ 360 h 432"/>
                  <a:gd name="T40" fmla="*/ 384 w 576"/>
                  <a:gd name="T41" fmla="*/ 366 h 432"/>
                  <a:gd name="T42" fmla="*/ 354 w 576"/>
                  <a:gd name="T43" fmla="*/ 414 h 432"/>
                  <a:gd name="T44" fmla="*/ 294 w 576"/>
                  <a:gd name="T45" fmla="*/ 402 h 432"/>
                  <a:gd name="T46" fmla="*/ 252 w 576"/>
                  <a:gd name="T47" fmla="*/ 402 h 432"/>
                  <a:gd name="T48" fmla="*/ 186 w 576"/>
                  <a:gd name="T49" fmla="*/ 432 h 432"/>
                  <a:gd name="T50" fmla="*/ 156 w 576"/>
                  <a:gd name="T51" fmla="*/ 378 h 432"/>
                  <a:gd name="T52" fmla="*/ 174 w 576"/>
                  <a:gd name="T53" fmla="*/ 330 h 432"/>
                  <a:gd name="T54" fmla="*/ 12 w 576"/>
                  <a:gd name="T55" fmla="*/ 31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6" h="432">
                    <a:moveTo>
                      <a:pt x="12" y="312"/>
                    </a:moveTo>
                    <a:lnTo>
                      <a:pt x="18" y="294"/>
                    </a:lnTo>
                    <a:lnTo>
                      <a:pt x="0" y="270"/>
                    </a:lnTo>
                    <a:lnTo>
                      <a:pt x="108" y="204"/>
                    </a:lnTo>
                    <a:lnTo>
                      <a:pt x="114" y="186"/>
                    </a:lnTo>
                    <a:lnTo>
                      <a:pt x="180" y="228"/>
                    </a:lnTo>
                    <a:lnTo>
                      <a:pt x="198" y="144"/>
                    </a:lnTo>
                    <a:lnTo>
                      <a:pt x="252" y="240"/>
                    </a:lnTo>
                    <a:lnTo>
                      <a:pt x="360" y="264"/>
                    </a:lnTo>
                    <a:lnTo>
                      <a:pt x="402" y="234"/>
                    </a:lnTo>
                    <a:lnTo>
                      <a:pt x="402" y="144"/>
                    </a:lnTo>
                    <a:lnTo>
                      <a:pt x="342" y="138"/>
                    </a:lnTo>
                    <a:lnTo>
                      <a:pt x="300" y="60"/>
                    </a:lnTo>
                    <a:lnTo>
                      <a:pt x="318" y="18"/>
                    </a:lnTo>
                    <a:lnTo>
                      <a:pt x="390" y="84"/>
                    </a:lnTo>
                    <a:lnTo>
                      <a:pt x="426" y="0"/>
                    </a:lnTo>
                    <a:lnTo>
                      <a:pt x="528" y="6"/>
                    </a:lnTo>
                    <a:lnTo>
                      <a:pt x="570" y="60"/>
                    </a:lnTo>
                    <a:lnTo>
                      <a:pt x="576" y="240"/>
                    </a:lnTo>
                    <a:lnTo>
                      <a:pt x="474" y="360"/>
                    </a:lnTo>
                    <a:lnTo>
                      <a:pt x="384" y="366"/>
                    </a:lnTo>
                    <a:lnTo>
                      <a:pt x="354" y="414"/>
                    </a:lnTo>
                    <a:lnTo>
                      <a:pt x="294" y="402"/>
                    </a:lnTo>
                    <a:lnTo>
                      <a:pt x="252" y="402"/>
                    </a:lnTo>
                    <a:lnTo>
                      <a:pt x="186" y="432"/>
                    </a:lnTo>
                    <a:lnTo>
                      <a:pt x="156" y="378"/>
                    </a:lnTo>
                    <a:lnTo>
                      <a:pt x="174" y="330"/>
                    </a:lnTo>
                    <a:lnTo>
                      <a:pt x="12" y="312"/>
                    </a:lnTo>
                    <a:close/>
                  </a:path>
                </a:pathLst>
              </a:custGeom>
              <a:solidFill>
                <a:srgbClr val="8EA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08" name="Freeform 24">
                <a:hlinkClick r:id="rId5" action="ppaction://hlinkfile" tooltip="Formosa"/>
              </p:cNvPr>
              <p:cNvSpPr>
                <a:spLocks/>
              </p:cNvSpPr>
              <p:nvPr/>
            </p:nvSpPr>
            <p:spPr bwMode="auto">
              <a:xfrm>
                <a:off x="1411" y="325"/>
                <a:ext cx="414" cy="438"/>
              </a:xfrm>
              <a:custGeom>
                <a:avLst/>
                <a:gdLst>
                  <a:gd name="T0" fmla="*/ 0 w 414"/>
                  <a:gd name="T1" fmla="*/ 168 h 438"/>
                  <a:gd name="T2" fmla="*/ 0 w 414"/>
                  <a:gd name="T3" fmla="*/ 0 h 438"/>
                  <a:gd name="T4" fmla="*/ 174 w 414"/>
                  <a:gd name="T5" fmla="*/ 162 h 438"/>
                  <a:gd name="T6" fmla="*/ 204 w 414"/>
                  <a:gd name="T7" fmla="*/ 156 h 438"/>
                  <a:gd name="T8" fmla="*/ 414 w 414"/>
                  <a:gd name="T9" fmla="*/ 306 h 438"/>
                  <a:gd name="T10" fmla="*/ 330 w 414"/>
                  <a:gd name="T11" fmla="*/ 438 h 438"/>
                  <a:gd name="T12" fmla="*/ 156 w 414"/>
                  <a:gd name="T13" fmla="*/ 276 h 438"/>
                  <a:gd name="T14" fmla="*/ 0 w 414"/>
                  <a:gd name="T15" fmla="*/ 16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38">
                    <a:moveTo>
                      <a:pt x="0" y="168"/>
                    </a:moveTo>
                    <a:lnTo>
                      <a:pt x="0" y="0"/>
                    </a:lnTo>
                    <a:lnTo>
                      <a:pt x="174" y="162"/>
                    </a:lnTo>
                    <a:lnTo>
                      <a:pt x="204" y="156"/>
                    </a:lnTo>
                    <a:lnTo>
                      <a:pt x="414" y="306"/>
                    </a:lnTo>
                    <a:lnTo>
                      <a:pt x="330" y="438"/>
                    </a:lnTo>
                    <a:lnTo>
                      <a:pt x="156" y="27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BCCC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09" name="Freeform 25">
                <a:hlinkClick r:id="rId6" action="ppaction://hlinkfile" tooltip="Chaco"/>
              </p:cNvPr>
              <p:cNvSpPr>
                <a:spLocks/>
              </p:cNvSpPr>
              <p:nvPr/>
            </p:nvSpPr>
            <p:spPr bwMode="auto">
              <a:xfrm>
                <a:off x="1315" y="499"/>
                <a:ext cx="420" cy="378"/>
              </a:xfrm>
              <a:custGeom>
                <a:avLst/>
                <a:gdLst>
                  <a:gd name="T0" fmla="*/ 0 w 420"/>
                  <a:gd name="T1" fmla="*/ 132 h 378"/>
                  <a:gd name="T2" fmla="*/ 96 w 420"/>
                  <a:gd name="T3" fmla="*/ 0 h 378"/>
                  <a:gd name="T4" fmla="*/ 420 w 420"/>
                  <a:gd name="T5" fmla="*/ 270 h 378"/>
                  <a:gd name="T6" fmla="*/ 378 w 420"/>
                  <a:gd name="T7" fmla="*/ 372 h 378"/>
                  <a:gd name="T8" fmla="*/ 138 w 420"/>
                  <a:gd name="T9" fmla="*/ 378 h 378"/>
                  <a:gd name="T10" fmla="*/ 144 w 420"/>
                  <a:gd name="T11" fmla="*/ 138 h 378"/>
                  <a:gd name="T12" fmla="*/ 0 w 420"/>
                  <a:gd name="T13" fmla="*/ 132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378">
                    <a:moveTo>
                      <a:pt x="0" y="132"/>
                    </a:moveTo>
                    <a:lnTo>
                      <a:pt x="96" y="0"/>
                    </a:lnTo>
                    <a:lnTo>
                      <a:pt x="420" y="270"/>
                    </a:lnTo>
                    <a:lnTo>
                      <a:pt x="378" y="372"/>
                    </a:lnTo>
                    <a:lnTo>
                      <a:pt x="138" y="378"/>
                    </a:lnTo>
                    <a:lnTo>
                      <a:pt x="144" y="138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BCCC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10" name="Freeform 26">
                <a:hlinkClick r:id="rId17" action="ppaction://hlinkfile" tooltip="Tucumán"/>
              </p:cNvPr>
              <p:cNvSpPr>
                <a:spLocks/>
              </p:cNvSpPr>
              <p:nvPr/>
            </p:nvSpPr>
            <p:spPr bwMode="auto">
              <a:xfrm>
                <a:off x="1039" y="673"/>
                <a:ext cx="156" cy="204"/>
              </a:xfrm>
              <a:custGeom>
                <a:avLst/>
                <a:gdLst>
                  <a:gd name="T0" fmla="*/ 0 w 156"/>
                  <a:gd name="T1" fmla="*/ 24 h 204"/>
                  <a:gd name="T2" fmla="*/ 60 w 156"/>
                  <a:gd name="T3" fmla="*/ 0 h 204"/>
                  <a:gd name="T4" fmla="*/ 150 w 156"/>
                  <a:gd name="T5" fmla="*/ 12 h 204"/>
                  <a:gd name="T6" fmla="*/ 156 w 156"/>
                  <a:gd name="T7" fmla="*/ 60 h 204"/>
                  <a:gd name="T8" fmla="*/ 102 w 156"/>
                  <a:gd name="T9" fmla="*/ 180 h 204"/>
                  <a:gd name="T10" fmla="*/ 54 w 156"/>
                  <a:gd name="T11" fmla="*/ 204 h 204"/>
                  <a:gd name="T12" fmla="*/ 12 w 156"/>
                  <a:gd name="T13" fmla="*/ 114 h 204"/>
                  <a:gd name="T14" fmla="*/ 36 w 156"/>
                  <a:gd name="T15" fmla="*/ 72 h 204"/>
                  <a:gd name="T16" fmla="*/ 0 w 156"/>
                  <a:gd name="T17" fmla="*/ 48 h 204"/>
                  <a:gd name="T18" fmla="*/ 0 w 156"/>
                  <a:gd name="T19" fmla="*/ 2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204">
                    <a:moveTo>
                      <a:pt x="0" y="24"/>
                    </a:moveTo>
                    <a:lnTo>
                      <a:pt x="60" y="0"/>
                    </a:lnTo>
                    <a:lnTo>
                      <a:pt x="150" y="12"/>
                    </a:lnTo>
                    <a:lnTo>
                      <a:pt x="156" y="60"/>
                    </a:lnTo>
                    <a:lnTo>
                      <a:pt x="102" y="180"/>
                    </a:lnTo>
                    <a:lnTo>
                      <a:pt x="54" y="204"/>
                    </a:lnTo>
                    <a:lnTo>
                      <a:pt x="12" y="114"/>
                    </a:lnTo>
                    <a:lnTo>
                      <a:pt x="36" y="72"/>
                    </a:lnTo>
                    <a:lnTo>
                      <a:pt x="0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104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11" name="Freeform 27">
                <a:hlinkClick r:id="rId18" action="ppaction://hlinkfile" tooltip="Catamarca"/>
              </p:cNvPr>
              <p:cNvSpPr>
                <a:spLocks/>
              </p:cNvSpPr>
              <p:nvPr/>
            </p:nvSpPr>
            <p:spPr bwMode="auto">
              <a:xfrm>
                <a:off x="793" y="583"/>
                <a:ext cx="360" cy="486"/>
              </a:xfrm>
              <a:custGeom>
                <a:avLst/>
                <a:gdLst>
                  <a:gd name="T0" fmla="*/ 42 w 360"/>
                  <a:gd name="T1" fmla="*/ 0 h 486"/>
                  <a:gd name="T2" fmla="*/ 198 w 360"/>
                  <a:gd name="T3" fmla="*/ 18 h 486"/>
                  <a:gd name="T4" fmla="*/ 180 w 360"/>
                  <a:gd name="T5" fmla="*/ 60 h 486"/>
                  <a:gd name="T6" fmla="*/ 216 w 360"/>
                  <a:gd name="T7" fmla="*/ 120 h 486"/>
                  <a:gd name="T8" fmla="*/ 246 w 360"/>
                  <a:gd name="T9" fmla="*/ 120 h 486"/>
                  <a:gd name="T10" fmla="*/ 246 w 360"/>
                  <a:gd name="T11" fmla="*/ 150 h 486"/>
                  <a:gd name="T12" fmla="*/ 276 w 360"/>
                  <a:gd name="T13" fmla="*/ 162 h 486"/>
                  <a:gd name="T14" fmla="*/ 240 w 360"/>
                  <a:gd name="T15" fmla="*/ 204 h 486"/>
                  <a:gd name="T16" fmla="*/ 294 w 360"/>
                  <a:gd name="T17" fmla="*/ 294 h 486"/>
                  <a:gd name="T18" fmla="*/ 336 w 360"/>
                  <a:gd name="T19" fmla="*/ 288 h 486"/>
                  <a:gd name="T20" fmla="*/ 330 w 360"/>
                  <a:gd name="T21" fmla="*/ 348 h 486"/>
                  <a:gd name="T22" fmla="*/ 360 w 360"/>
                  <a:gd name="T23" fmla="*/ 462 h 486"/>
                  <a:gd name="T24" fmla="*/ 324 w 360"/>
                  <a:gd name="T25" fmla="*/ 486 h 486"/>
                  <a:gd name="T26" fmla="*/ 294 w 360"/>
                  <a:gd name="T27" fmla="*/ 402 h 486"/>
                  <a:gd name="T28" fmla="*/ 240 w 360"/>
                  <a:gd name="T29" fmla="*/ 360 h 486"/>
                  <a:gd name="T30" fmla="*/ 216 w 360"/>
                  <a:gd name="T31" fmla="*/ 306 h 486"/>
                  <a:gd name="T32" fmla="*/ 168 w 360"/>
                  <a:gd name="T33" fmla="*/ 300 h 486"/>
                  <a:gd name="T34" fmla="*/ 102 w 360"/>
                  <a:gd name="T35" fmla="*/ 306 h 486"/>
                  <a:gd name="T36" fmla="*/ 48 w 360"/>
                  <a:gd name="T37" fmla="*/ 252 h 486"/>
                  <a:gd name="T38" fmla="*/ 0 w 360"/>
                  <a:gd name="T39" fmla="*/ 252 h 486"/>
                  <a:gd name="T40" fmla="*/ 12 w 360"/>
                  <a:gd name="T41" fmla="*/ 204 h 486"/>
                  <a:gd name="T42" fmla="*/ 66 w 360"/>
                  <a:gd name="T43" fmla="*/ 186 h 486"/>
                  <a:gd name="T44" fmla="*/ 36 w 360"/>
                  <a:gd name="T45" fmla="*/ 120 h 486"/>
                  <a:gd name="T46" fmla="*/ 60 w 360"/>
                  <a:gd name="T47" fmla="*/ 102 h 486"/>
                  <a:gd name="T48" fmla="*/ 42 w 360"/>
                  <a:gd name="T4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0" h="486">
                    <a:moveTo>
                      <a:pt x="42" y="0"/>
                    </a:moveTo>
                    <a:lnTo>
                      <a:pt x="198" y="18"/>
                    </a:lnTo>
                    <a:lnTo>
                      <a:pt x="180" y="60"/>
                    </a:lnTo>
                    <a:lnTo>
                      <a:pt x="216" y="120"/>
                    </a:lnTo>
                    <a:lnTo>
                      <a:pt x="246" y="120"/>
                    </a:lnTo>
                    <a:lnTo>
                      <a:pt x="246" y="150"/>
                    </a:lnTo>
                    <a:lnTo>
                      <a:pt x="276" y="162"/>
                    </a:lnTo>
                    <a:lnTo>
                      <a:pt x="240" y="204"/>
                    </a:lnTo>
                    <a:lnTo>
                      <a:pt x="294" y="294"/>
                    </a:lnTo>
                    <a:lnTo>
                      <a:pt x="336" y="288"/>
                    </a:lnTo>
                    <a:lnTo>
                      <a:pt x="330" y="348"/>
                    </a:lnTo>
                    <a:lnTo>
                      <a:pt x="360" y="462"/>
                    </a:lnTo>
                    <a:lnTo>
                      <a:pt x="324" y="486"/>
                    </a:lnTo>
                    <a:lnTo>
                      <a:pt x="294" y="402"/>
                    </a:lnTo>
                    <a:lnTo>
                      <a:pt x="240" y="360"/>
                    </a:lnTo>
                    <a:lnTo>
                      <a:pt x="216" y="306"/>
                    </a:lnTo>
                    <a:lnTo>
                      <a:pt x="168" y="300"/>
                    </a:lnTo>
                    <a:lnTo>
                      <a:pt x="102" y="306"/>
                    </a:lnTo>
                    <a:lnTo>
                      <a:pt x="48" y="252"/>
                    </a:lnTo>
                    <a:lnTo>
                      <a:pt x="0" y="252"/>
                    </a:lnTo>
                    <a:lnTo>
                      <a:pt x="12" y="204"/>
                    </a:lnTo>
                    <a:lnTo>
                      <a:pt x="66" y="186"/>
                    </a:lnTo>
                    <a:lnTo>
                      <a:pt x="36" y="120"/>
                    </a:lnTo>
                    <a:lnTo>
                      <a:pt x="60" y="10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B7A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12" name="Freeform 28">
                <a:hlinkClick r:id="rId19" action="ppaction://hlinkfile" tooltip="Santiago del Estero"/>
              </p:cNvPr>
              <p:cNvSpPr>
                <a:spLocks/>
              </p:cNvSpPr>
              <p:nvPr/>
            </p:nvSpPr>
            <p:spPr bwMode="auto">
              <a:xfrm>
                <a:off x="1135" y="637"/>
                <a:ext cx="318" cy="468"/>
              </a:xfrm>
              <a:custGeom>
                <a:avLst/>
                <a:gdLst>
                  <a:gd name="T0" fmla="*/ 18 w 318"/>
                  <a:gd name="T1" fmla="*/ 378 h 468"/>
                  <a:gd name="T2" fmla="*/ 0 w 318"/>
                  <a:gd name="T3" fmla="*/ 294 h 468"/>
                  <a:gd name="T4" fmla="*/ 0 w 318"/>
                  <a:gd name="T5" fmla="*/ 228 h 468"/>
                  <a:gd name="T6" fmla="*/ 66 w 318"/>
                  <a:gd name="T7" fmla="*/ 96 h 468"/>
                  <a:gd name="T8" fmla="*/ 60 w 318"/>
                  <a:gd name="T9" fmla="*/ 42 h 468"/>
                  <a:gd name="T10" fmla="*/ 78 w 318"/>
                  <a:gd name="T11" fmla="*/ 6 h 468"/>
                  <a:gd name="T12" fmla="*/ 318 w 318"/>
                  <a:gd name="T13" fmla="*/ 0 h 468"/>
                  <a:gd name="T14" fmla="*/ 312 w 318"/>
                  <a:gd name="T15" fmla="*/ 240 h 468"/>
                  <a:gd name="T16" fmla="*/ 264 w 318"/>
                  <a:gd name="T17" fmla="*/ 468 h 468"/>
                  <a:gd name="T18" fmla="*/ 228 w 318"/>
                  <a:gd name="T19" fmla="*/ 462 h 468"/>
                  <a:gd name="T20" fmla="*/ 210 w 318"/>
                  <a:gd name="T21" fmla="*/ 408 h 468"/>
                  <a:gd name="T22" fmla="*/ 72 w 318"/>
                  <a:gd name="T23" fmla="*/ 372 h 468"/>
                  <a:gd name="T24" fmla="*/ 18 w 318"/>
                  <a:gd name="T25" fmla="*/ 37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468">
                    <a:moveTo>
                      <a:pt x="18" y="378"/>
                    </a:moveTo>
                    <a:lnTo>
                      <a:pt x="0" y="294"/>
                    </a:lnTo>
                    <a:lnTo>
                      <a:pt x="0" y="228"/>
                    </a:lnTo>
                    <a:lnTo>
                      <a:pt x="66" y="96"/>
                    </a:lnTo>
                    <a:lnTo>
                      <a:pt x="60" y="42"/>
                    </a:lnTo>
                    <a:lnTo>
                      <a:pt x="78" y="6"/>
                    </a:lnTo>
                    <a:lnTo>
                      <a:pt x="318" y="0"/>
                    </a:lnTo>
                    <a:lnTo>
                      <a:pt x="312" y="240"/>
                    </a:lnTo>
                    <a:lnTo>
                      <a:pt x="264" y="468"/>
                    </a:lnTo>
                    <a:lnTo>
                      <a:pt x="228" y="462"/>
                    </a:lnTo>
                    <a:lnTo>
                      <a:pt x="210" y="408"/>
                    </a:lnTo>
                    <a:lnTo>
                      <a:pt x="72" y="372"/>
                    </a:lnTo>
                    <a:lnTo>
                      <a:pt x="18" y="378"/>
                    </a:lnTo>
                    <a:close/>
                  </a:path>
                </a:pathLst>
              </a:custGeom>
              <a:solidFill>
                <a:srgbClr val="8EA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13" name="Freeform 29">
                <a:hlinkClick r:id="rId20" action="ppaction://hlinkfile" tooltip="La Rioja"/>
              </p:cNvPr>
              <p:cNvSpPr>
                <a:spLocks/>
              </p:cNvSpPr>
              <p:nvPr/>
            </p:nvSpPr>
            <p:spPr bwMode="auto">
              <a:xfrm>
                <a:off x="751" y="841"/>
                <a:ext cx="360" cy="420"/>
              </a:xfrm>
              <a:custGeom>
                <a:avLst/>
                <a:gdLst>
                  <a:gd name="T0" fmla="*/ 0 w 360"/>
                  <a:gd name="T1" fmla="*/ 66 h 420"/>
                  <a:gd name="T2" fmla="*/ 42 w 360"/>
                  <a:gd name="T3" fmla="*/ 0 h 420"/>
                  <a:gd name="T4" fmla="*/ 84 w 360"/>
                  <a:gd name="T5" fmla="*/ 0 h 420"/>
                  <a:gd name="T6" fmla="*/ 144 w 360"/>
                  <a:gd name="T7" fmla="*/ 54 h 420"/>
                  <a:gd name="T8" fmla="*/ 234 w 360"/>
                  <a:gd name="T9" fmla="*/ 42 h 420"/>
                  <a:gd name="T10" fmla="*/ 282 w 360"/>
                  <a:gd name="T11" fmla="*/ 108 h 420"/>
                  <a:gd name="T12" fmla="*/ 342 w 360"/>
                  <a:gd name="T13" fmla="*/ 156 h 420"/>
                  <a:gd name="T14" fmla="*/ 360 w 360"/>
                  <a:gd name="T15" fmla="*/ 234 h 420"/>
                  <a:gd name="T16" fmla="*/ 330 w 360"/>
                  <a:gd name="T17" fmla="*/ 312 h 420"/>
                  <a:gd name="T18" fmla="*/ 330 w 360"/>
                  <a:gd name="T19" fmla="*/ 396 h 420"/>
                  <a:gd name="T20" fmla="*/ 258 w 360"/>
                  <a:gd name="T21" fmla="*/ 420 h 420"/>
                  <a:gd name="T22" fmla="*/ 210 w 360"/>
                  <a:gd name="T23" fmla="*/ 366 h 420"/>
                  <a:gd name="T24" fmla="*/ 210 w 360"/>
                  <a:gd name="T25" fmla="*/ 306 h 420"/>
                  <a:gd name="T26" fmla="*/ 96 w 360"/>
                  <a:gd name="T27" fmla="*/ 192 h 420"/>
                  <a:gd name="T28" fmla="*/ 42 w 360"/>
                  <a:gd name="T29" fmla="*/ 186 h 420"/>
                  <a:gd name="T30" fmla="*/ 48 w 360"/>
                  <a:gd name="T31" fmla="*/ 126 h 420"/>
                  <a:gd name="T32" fmla="*/ 0 w 360"/>
                  <a:gd name="T33" fmla="*/ 66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0" h="420">
                    <a:moveTo>
                      <a:pt x="0" y="66"/>
                    </a:moveTo>
                    <a:lnTo>
                      <a:pt x="42" y="0"/>
                    </a:lnTo>
                    <a:lnTo>
                      <a:pt x="84" y="0"/>
                    </a:lnTo>
                    <a:lnTo>
                      <a:pt x="144" y="54"/>
                    </a:lnTo>
                    <a:lnTo>
                      <a:pt x="234" y="42"/>
                    </a:lnTo>
                    <a:lnTo>
                      <a:pt x="282" y="108"/>
                    </a:lnTo>
                    <a:lnTo>
                      <a:pt x="342" y="156"/>
                    </a:lnTo>
                    <a:lnTo>
                      <a:pt x="360" y="234"/>
                    </a:lnTo>
                    <a:lnTo>
                      <a:pt x="330" y="312"/>
                    </a:lnTo>
                    <a:lnTo>
                      <a:pt x="330" y="396"/>
                    </a:lnTo>
                    <a:lnTo>
                      <a:pt x="258" y="420"/>
                    </a:lnTo>
                    <a:lnTo>
                      <a:pt x="210" y="366"/>
                    </a:lnTo>
                    <a:lnTo>
                      <a:pt x="210" y="306"/>
                    </a:lnTo>
                    <a:lnTo>
                      <a:pt x="96" y="192"/>
                    </a:lnTo>
                    <a:lnTo>
                      <a:pt x="42" y="186"/>
                    </a:lnTo>
                    <a:lnTo>
                      <a:pt x="48" y="12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8EA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14" name="Freeform 30">
                <a:hlinkClick r:id="rId21" action="ppaction://hlinkfile" tooltip="San Juan"/>
              </p:cNvPr>
              <p:cNvSpPr>
                <a:spLocks/>
              </p:cNvSpPr>
              <p:nvPr/>
            </p:nvSpPr>
            <p:spPr bwMode="auto">
              <a:xfrm>
                <a:off x="673" y="913"/>
                <a:ext cx="324" cy="402"/>
              </a:xfrm>
              <a:custGeom>
                <a:avLst/>
                <a:gdLst>
                  <a:gd name="T0" fmla="*/ 72 w 324"/>
                  <a:gd name="T1" fmla="*/ 0 h 402"/>
                  <a:gd name="T2" fmla="*/ 120 w 324"/>
                  <a:gd name="T3" fmla="*/ 54 h 402"/>
                  <a:gd name="T4" fmla="*/ 114 w 324"/>
                  <a:gd name="T5" fmla="*/ 114 h 402"/>
                  <a:gd name="T6" fmla="*/ 174 w 324"/>
                  <a:gd name="T7" fmla="*/ 126 h 402"/>
                  <a:gd name="T8" fmla="*/ 282 w 324"/>
                  <a:gd name="T9" fmla="*/ 234 h 402"/>
                  <a:gd name="T10" fmla="*/ 282 w 324"/>
                  <a:gd name="T11" fmla="*/ 300 h 402"/>
                  <a:gd name="T12" fmla="*/ 324 w 324"/>
                  <a:gd name="T13" fmla="*/ 342 h 402"/>
                  <a:gd name="T14" fmla="*/ 270 w 324"/>
                  <a:gd name="T15" fmla="*/ 336 h 402"/>
                  <a:gd name="T16" fmla="*/ 270 w 324"/>
                  <a:gd name="T17" fmla="*/ 378 h 402"/>
                  <a:gd name="T18" fmla="*/ 228 w 324"/>
                  <a:gd name="T19" fmla="*/ 378 h 402"/>
                  <a:gd name="T20" fmla="*/ 210 w 324"/>
                  <a:gd name="T21" fmla="*/ 360 h 402"/>
                  <a:gd name="T22" fmla="*/ 180 w 324"/>
                  <a:gd name="T23" fmla="*/ 360 h 402"/>
                  <a:gd name="T24" fmla="*/ 150 w 324"/>
                  <a:gd name="T25" fmla="*/ 384 h 402"/>
                  <a:gd name="T26" fmla="*/ 114 w 324"/>
                  <a:gd name="T27" fmla="*/ 354 h 402"/>
                  <a:gd name="T28" fmla="*/ 78 w 324"/>
                  <a:gd name="T29" fmla="*/ 366 h 402"/>
                  <a:gd name="T30" fmla="*/ 78 w 324"/>
                  <a:gd name="T31" fmla="*/ 402 h 402"/>
                  <a:gd name="T32" fmla="*/ 42 w 324"/>
                  <a:gd name="T33" fmla="*/ 402 h 402"/>
                  <a:gd name="T34" fmla="*/ 30 w 324"/>
                  <a:gd name="T35" fmla="*/ 360 h 402"/>
                  <a:gd name="T36" fmla="*/ 30 w 324"/>
                  <a:gd name="T37" fmla="*/ 342 h 402"/>
                  <a:gd name="T38" fmla="*/ 0 w 324"/>
                  <a:gd name="T39" fmla="*/ 288 h 402"/>
                  <a:gd name="T40" fmla="*/ 24 w 324"/>
                  <a:gd name="T41" fmla="*/ 264 h 402"/>
                  <a:gd name="T42" fmla="*/ 24 w 324"/>
                  <a:gd name="T43" fmla="*/ 216 h 402"/>
                  <a:gd name="T44" fmla="*/ 60 w 324"/>
                  <a:gd name="T45" fmla="*/ 186 h 402"/>
                  <a:gd name="T46" fmla="*/ 48 w 324"/>
                  <a:gd name="T47" fmla="*/ 150 h 402"/>
                  <a:gd name="T48" fmla="*/ 36 w 324"/>
                  <a:gd name="T49" fmla="*/ 90 h 402"/>
                  <a:gd name="T50" fmla="*/ 54 w 324"/>
                  <a:gd name="T51" fmla="*/ 84 h 402"/>
                  <a:gd name="T52" fmla="*/ 72 w 324"/>
                  <a:gd name="T5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4" h="402">
                    <a:moveTo>
                      <a:pt x="72" y="0"/>
                    </a:moveTo>
                    <a:lnTo>
                      <a:pt x="120" y="54"/>
                    </a:lnTo>
                    <a:lnTo>
                      <a:pt x="114" y="114"/>
                    </a:lnTo>
                    <a:lnTo>
                      <a:pt x="174" y="126"/>
                    </a:lnTo>
                    <a:lnTo>
                      <a:pt x="282" y="234"/>
                    </a:lnTo>
                    <a:lnTo>
                      <a:pt x="282" y="300"/>
                    </a:lnTo>
                    <a:lnTo>
                      <a:pt x="324" y="342"/>
                    </a:lnTo>
                    <a:lnTo>
                      <a:pt x="270" y="336"/>
                    </a:lnTo>
                    <a:lnTo>
                      <a:pt x="270" y="378"/>
                    </a:lnTo>
                    <a:lnTo>
                      <a:pt x="228" y="378"/>
                    </a:lnTo>
                    <a:lnTo>
                      <a:pt x="210" y="360"/>
                    </a:lnTo>
                    <a:lnTo>
                      <a:pt x="180" y="360"/>
                    </a:lnTo>
                    <a:lnTo>
                      <a:pt x="150" y="384"/>
                    </a:lnTo>
                    <a:lnTo>
                      <a:pt x="114" y="354"/>
                    </a:lnTo>
                    <a:lnTo>
                      <a:pt x="78" y="366"/>
                    </a:lnTo>
                    <a:lnTo>
                      <a:pt x="78" y="402"/>
                    </a:lnTo>
                    <a:lnTo>
                      <a:pt x="42" y="402"/>
                    </a:lnTo>
                    <a:lnTo>
                      <a:pt x="30" y="360"/>
                    </a:lnTo>
                    <a:lnTo>
                      <a:pt x="30" y="342"/>
                    </a:lnTo>
                    <a:lnTo>
                      <a:pt x="0" y="288"/>
                    </a:lnTo>
                    <a:lnTo>
                      <a:pt x="24" y="264"/>
                    </a:lnTo>
                    <a:lnTo>
                      <a:pt x="24" y="216"/>
                    </a:lnTo>
                    <a:lnTo>
                      <a:pt x="60" y="186"/>
                    </a:lnTo>
                    <a:lnTo>
                      <a:pt x="48" y="150"/>
                    </a:lnTo>
                    <a:lnTo>
                      <a:pt x="36" y="90"/>
                    </a:lnTo>
                    <a:lnTo>
                      <a:pt x="54" y="8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B7A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15" name="Freeform 31">
                <a:hlinkClick r:id="rId22" action="ppaction://hlinkfile" tooltip="San Luis"/>
              </p:cNvPr>
              <p:cNvSpPr>
                <a:spLocks/>
              </p:cNvSpPr>
              <p:nvPr/>
            </p:nvSpPr>
            <p:spPr bwMode="auto">
              <a:xfrm>
                <a:off x="943" y="1243"/>
                <a:ext cx="210" cy="414"/>
              </a:xfrm>
              <a:custGeom>
                <a:avLst/>
                <a:gdLst>
                  <a:gd name="T0" fmla="*/ 6 w 210"/>
                  <a:gd name="T1" fmla="*/ 12 h 414"/>
                  <a:gd name="T2" fmla="*/ 72 w 210"/>
                  <a:gd name="T3" fmla="*/ 24 h 414"/>
                  <a:gd name="T4" fmla="*/ 144 w 210"/>
                  <a:gd name="T5" fmla="*/ 0 h 414"/>
                  <a:gd name="T6" fmla="*/ 186 w 210"/>
                  <a:gd name="T7" fmla="*/ 42 h 414"/>
                  <a:gd name="T8" fmla="*/ 210 w 210"/>
                  <a:gd name="T9" fmla="*/ 42 h 414"/>
                  <a:gd name="T10" fmla="*/ 198 w 210"/>
                  <a:gd name="T11" fmla="*/ 132 h 414"/>
                  <a:gd name="T12" fmla="*/ 192 w 210"/>
                  <a:gd name="T13" fmla="*/ 414 h 414"/>
                  <a:gd name="T14" fmla="*/ 72 w 210"/>
                  <a:gd name="T15" fmla="*/ 408 h 414"/>
                  <a:gd name="T16" fmla="*/ 90 w 210"/>
                  <a:gd name="T17" fmla="*/ 306 h 414"/>
                  <a:gd name="T18" fmla="*/ 54 w 210"/>
                  <a:gd name="T19" fmla="*/ 252 h 414"/>
                  <a:gd name="T20" fmla="*/ 60 w 210"/>
                  <a:gd name="T21" fmla="*/ 216 h 414"/>
                  <a:gd name="T22" fmla="*/ 24 w 210"/>
                  <a:gd name="T23" fmla="*/ 150 h 414"/>
                  <a:gd name="T24" fmla="*/ 24 w 210"/>
                  <a:gd name="T25" fmla="*/ 84 h 414"/>
                  <a:gd name="T26" fmla="*/ 0 w 210"/>
                  <a:gd name="T27" fmla="*/ 54 h 414"/>
                  <a:gd name="T28" fmla="*/ 6 w 210"/>
                  <a:gd name="T29" fmla="*/ 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414">
                    <a:moveTo>
                      <a:pt x="6" y="12"/>
                    </a:moveTo>
                    <a:lnTo>
                      <a:pt x="72" y="24"/>
                    </a:lnTo>
                    <a:lnTo>
                      <a:pt x="144" y="0"/>
                    </a:lnTo>
                    <a:lnTo>
                      <a:pt x="186" y="42"/>
                    </a:lnTo>
                    <a:lnTo>
                      <a:pt x="210" y="42"/>
                    </a:lnTo>
                    <a:lnTo>
                      <a:pt x="198" y="132"/>
                    </a:lnTo>
                    <a:lnTo>
                      <a:pt x="192" y="414"/>
                    </a:lnTo>
                    <a:lnTo>
                      <a:pt x="72" y="408"/>
                    </a:lnTo>
                    <a:lnTo>
                      <a:pt x="90" y="306"/>
                    </a:lnTo>
                    <a:lnTo>
                      <a:pt x="54" y="252"/>
                    </a:lnTo>
                    <a:lnTo>
                      <a:pt x="60" y="216"/>
                    </a:lnTo>
                    <a:lnTo>
                      <a:pt x="24" y="150"/>
                    </a:lnTo>
                    <a:lnTo>
                      <a:pt x="24" y="84"/>
                    </a:lnTo>
                    <a:lnTo>
                      <a:pt x="0" y="54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8EA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16" name="Freeform 32">
                <a:hlinkClick r:id="rId7" action="ppaction://hlinkfile" tooltip="Córdoba"/>
              </p:cNvPr>
              <p:cNvSpPr>
                <a:spLocks/>
              </p:cNvSpPr>
              <p:nvPr/>
            </p:nvSpPr>
            <p:spPr bwMode="auto">
              <a:xfrm>
                <a:off x="1087" y="1015"/>
                <a:ext cx="336" cy="540"/>
              </a:xfrm>
              <a:custGeom>
                <a:avLst/>
                <a:gdLst>
                  <a:gd name="T0" fmla="*/ 0 w 336"/>
                  <a:gd name="T1" fmla="*/ 222 h 540"/>
                  <a:gd name="T2" fmla="*/ 0 w 336"/>
                  <a:gd name="T3" fmla="*/ 138 h 540"/>
                  <a:gd name="T4" fmla="*/ 30 w 336"/>
                  <a:gd name="T5" fmla="*/ 66 h 540"/>
                  <a:gd name="T6" fmla="*/ 66 w 336"/>
                  <a:gd name="T7" fmla="*/ 30 h 540"/>
                  <a:gd name="T8" fmla="*/ 72 w 336"/>
                  <a:gd name="T9" fmla="*/ 12 h 540"/>
                  <a:gd name="T10" fmla="*/ 90 w 336"/>
                  <a:gd name="T11" fmla="*/ 0 h 540"/>
                  <a:gd name="T12" fmla="*/ 246 w 336"/>
                  <a:gd name="T13" fmla="*/ 36 h 540"/>
                  <a:gd name="T14" fmla="*/ 282 w 336"/>
                  <a:gd name="T15" fmla="*/ 84 h 540"/>
                  <a:gd name="T16" fmla="*/ 312 w 336"/>
                  <a:gd name="T17" fmla="*/ 96 h 540"/>
                  <a:gd name="T18" fmla="*/ 336 w 336"/>
                  <a:gd name="T19" fmla="*/ 126 h 540"/>
                  <a:gd name="T20" fmla="*/ 306 w 336"/>
                  <a:gd name="T21" fmla="*/ 222 h 540"/>
                  <a:gd name="T22" fmla="*/ 306 w 336"/>
                  <a:gd name="T23" fmla="*/ 258 h 540"/>
                  <a:gd name="T24" fmla="*/ 336 w 336"/>
                  <a:gd name="T25" fmla="*/ 342 h 540"/>
                  <a:gd name="T26" fmla="*/ 240 w 336"/>
                  <a:gd name="T27" fmla="*/ 480 h 540"/>
                  <a:gd name="T28" fmla="*/ 204 w 336"/>
                  <a:gd name="T29" fmla="*/ 486 h 540"/>
                  <a:gd name="T30" fmla="*/ 198 w 336"/>
                  <a:gd name="T31" fmla="*/ 540 h 540"/>
                  <a:gd name="T32" fmla="*/ 54 w 336"/>
                  <a:gd name="T33" fmla="*/ 534 h 540"/>
                  <a:gd name="T34" fmla="*/ 72 w 336"/>
                  <a:gd name="T35" fmla="*/ 276 h 540"/>
                  <a:gd name="T36" fmla="*/ 48 w 336"/>
                  <a:gd name="T37" fmla="*/ 264 h 540"/>
                  <a:gd name="T38" fmla="*/ 0 w 336"/>
                  <a:gd name="T39" fmla="*/ 222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6" h="540">
                    <a:moveTo>
                      <a:pt x="0" y="222"/>
                    </a:moveTo>
                    <a:lnTo>
                      <a:pt x="0" y="138"/>
                    </a:lnTo>
                    <a:lnTo>
                      <a:pt x="30" y="66"/>
                    </a:lnTo>
                    <a:lnTo>
                      <a:pt x="66" y="30"/>
                    </a:lnTo>
                    <a:lnTo>
                      <a:pt x="72" y="12"/>
                    </a:lnTo>
                    <a:lnTo>
                      <a:pt x="90" y="0"/>
                    </a:lnTo>
                    <a:lnTo>
                      <a:pt x="246" y="36"/>
                    </a:lnTo>
                    <a:lnTo>
                      <a:pt x="282" y="84"/>
                    </a:lnTo>
                    <a:lnTo>
                      <a:pt x="312" y="96"/>
                    </a:lnTo>
                    <a:lnTo>
                      <a:pt x="336" y="126"/>
                    </a:lnTo>
                    <a:lnTo>
                      <a:pt x="306" y="222"/>
                    </a:lnTo>
                    <a:lnTo>
                      <a:pt x="306" y="258"/>
                    </a:lnTo>
                    <a:lnTo>
                      <a:pt x="336" y="342"/>
                    </a:lnTo>
                    <a:lnTo>
                      <a:pt x="240" y="480"/>
                    </a:lnTo>
                    <a:lnTo>
                      <a:pt x="204" y="486"/>
                    </a:lnTo>
                    <a:lnTo>
                      <a:pt x="198" y="540"/>
                    </a:lnTo>
                    <a:lnTo>
                      <a:pt x="54" y="534"/>
                    </a:lnTo>
                    <a:lnTo>
                      <a:pt x="72" y="276"/>
                    </a:lnTo>
                    <a:lnTo>
                      <a:pt x="48" y="264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BCCC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17" name="Freeform 33">
                <a:hlinkClick r:id="rId8" action="ppaction://hlinkfile" tooltip="Santa Fe"/>
              </p:cNvPr>
              <p:cNvSpPr>
                <a:spLocks/>
              </p:cNvSpPr>
              <p:nvPr/>
            </p:nvSpPr>
            <p:spPr bwMode="auto">
              <a:xfrm>
                <a:off x="1339" y="877"/>
                <a:ext cx="348" cy="618"/>
              </a:xfrm>
              <a:custGeom>
                <a:avLst/>
                <a:gdLst>
                  <a:gd name="T0" fmla="*/ 0 w 348"/>
                  <a:gd name="T1" fmla="*/ 618 h 618"/>
                  <a:gd name="T2" fmla="*/ 90 w 348"/>
                  <a:gd name="T3" fmla="*/ 492 h 618"/>
                  <a:gd name="T4" fmla="*/ 60 w 348"/>
                  <a:gd name="T5" fmla="*/ 396 h 618"/>
                  <a:gd name="T6" fmla="*/ 60 w 348"/>
                  <a:gd name="T7" fmla="*/ 378 h 618"/>
                  <a:gd name="T8" fmla="*/ 90 w 348"/>
                  <a:gd name="T9" fmla="*/ 264 h 618"/>
                  <a:gd name="T10" fmla="*/ 72 w 348"/>
                  <a:gd name="T11" fmla="*/ 234 h 618"/>
                  <a:gd name="T12" fmla="*/ 114 w 348"/>
                  <a:gd name="T13" fmla="*/ 12 h 618"/>
                  <a:gd name="T14" fmla="*/ 348 w 348"/>
                  <a:gd name="T15" fmla="*/ 0 h 618"/>
                  <a:gd name="T16" fmla="*/ 324 w 348"/>
                  <a:gd name="T17" fmla="*/ 90 h 618"/>
                  <a:gd name="T18" fmla="*/ 276 w 348"/>
                  <a:gd name="T19" fmla="*/ 138 h 618"/>
                  <a:gd name="T20" fmla="*/ 270 w 348"/>
                  <a:gd name="T21" fmla="*/ 228 h 618"/>
                  <a:gd name="T22" fmla="*/ 270 w 348"/>
                  <a:gd name="T23" fmla="*/ 264 h 618"/>
                  <a:gd name="T24" fmla="*/ 174 w 348"/>
                  <a:gd name="T25" fmla="*/ 360 h 618"/>
                  <a:gd name="T26" fmla="*/ 162 w 348"/>
                  <a:gd name="T27" fmla="*/ 444 h 618"/>
                  <a:gd name="T28" fmla="*/ 210 w 348"/>
                  <a:gd name="T29" fmla="*/ 516 h 618"/>
                  <a:gd name="T30" fmla="*/ 186 w 348"/>
                  <a:gd name="T31" fmla="*/ 552 h 618"/>
                  <a:gd name="T32" fmla="*/ 162 w 348"/>
                  <a:gd name="T33" fmla="*/ 540 h 618"/>
                  <a:gd name="T34" fmla="*/ 90 w 348"/>
                  <a:gd name="T35" fmla="*/ 618 h 618"/>
                  <a:gd name="T36" fmla="*/ 0 w 348"/>
                  <a:gd name="T37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8" h="618">
                    <a:moveTo>
                      <a:pt x="0" y="618"/>
                    </a:moveTo>
                    <a:lnTo>
                      <a:pt x="90" y="492"/>
                    </a:lnTo>
                    <a:lnTo>
                      <a:pt x="60" y="396"/>
                    </a:lnTo>
                    <a:lnTo>
                      <a:pt x="60" y="378"/>
                    </a:lnTo>
                    <a:lnTo>
                      <a:pt x="90" y="264"/>
                    </a:lnTo>
                    <a:lnTo>
                      <a:pt x="72" y="234"/>
                    </a:lnTo>
                    <a:lnTo>
                      <a:pt x="114" y="12"/>
                    </a:lnTo>
                    <a:lnTo>
                      <a:pt x="348" y="0"/>
                    </a:lnTo>
                    <a:lnTo>
                      <a:pt x="324" y="90"/>
                    </a:lnTo>
                    <a:lnTo>
                      <a:pt x="276" y="138"/>
                    </a:lnTo>
                    <a:lnTo>
                      <a:pt x="270" y="228"/>
                    </a:lnTo>
                    <a:lnTo>
                      <a:pt x="270" y="264"/>
                    </a:lnTo>
                    <a:lnTo>
                      <a:pt x="174" y="360"/>
                    </a:lnTo>
                    <a:lnTo>
                      <a:pt x="162" y="444"/>
                    </a:lnTo>
                    <a:lnTo>
                      <a:pt x="210" y="516"/>
                    </a:lnTo>
                    <a:lnTo>
                      <a:pt x="186" y="552"/>
                    </a:lnTo>
                    <a:lnTo>
                      <a:pt x="162" y="540"/>
                    </a:lnTo>
                    <a:lnTo>
                      <a:pt x="90" y="618"/>
                    </a:lnTo>
                    <a:lnTo>
                      <a:pt x="0" y="618"/>
                    </a:lnTo>
                    <a:close/>
                  </a:path>
                </a:pathLst>
              </a:custGeom>
              <a:solidFill>
                <a:srgbClr val="D5D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18" name="Freeform 34">
                <a:hlinkClick r:id="rId9" action="ppaction://hlinkfile" tooltip="Corrientes"/>
              </p:cNvPr>
              <p:cNvSpPr>
                <a:spLocks/>
              </p:cNvSpPr>
              <p:nvPr/>
            </p:nvSpPr>
            <p:spPr bwMode="auto">
              <a:xfrm>
                <a:off x="1621" y="817"/>
                <a:ext cx="360" cy="306"/>
              </a:xfrm>
              <a:custGeom>
                <a:avLst/>
                <a:gdLst>
                  <a:gd name="T0" fmla="*/ 0 w 360"/>
                  <a:gd name="T1" fmla="*/ 288 h 306"/>
                  <a:gd name="T2" fmla="*/ 0 w 360"/>
                  <a:gd name="T3" fmla="*/ 198 h 306"/>
                  <a:gd name="T4" fmla="*/ 42 w 360"/>
                  <a:gd name="T5" fmla="*/ 162 h 306"/>
                  <a:gd name="T6" fmla="*/ 78 w 360"/>
                  <a:gd name="T7" fmla="*/ 60 h 306"/>
                  <a:gd name="T8" fmla="*/ 96 w 360"/>
                  <a:gd name="T9" fmla="*/ 0 h 306"/>
                  <a:gd name="T10" fmla="*/ 264 w 360"/>
                  <a:gd name="T11" fmla="*/ 36 h 306"/>
                  <a:gd name="T12" fmla="*/ 294 w 360"/>
                  <a:gd name="T13" fmla="*/ 36 h 306"/>
                  <a:gd name="T14" fmla="*/ 312 w 360"/>
                  <a:gd name="T15" fmla="*/ 24 h 306"/>
                  <a:gd name="T16" fmla="*/ 360 w 360"/>
                  <a:gd name="T17" fmla="*/ 90 h 306"/>
                  <a:gd name="T18" fmla="*/ 138 w 360"/>
                  <a:gd name="T19" fmla="*/ 306 h 306"/>
                  <a:gd name="T20" fmla="*/ 90 w 360"/>
                  <a:gd name="T21" fmla="*/ 276 h 306"/>
                  <a:gd name="T22" fmla="*/ 0 w 360"/>
                  <a:gd name="T23" fmla="*/ 28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0" h="306">
                    <a:moveTo>
                      <a:pt x="0" y="288"/>
                    </a:moveTo>
                    <a:lnTo>
                      <a:pt x="0" y="198"/>
                    </a:lnTo>
                    <a:lnTo>
                      <a:pt x="42" y="162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264" y="36"/>
                    </a:lnTo>
                    <a:lnTo>
                      <a:pt x="294" y="36"/>
                    </a:lnTo>
                    <a:lnTo>
                      <a:pt x="312" y="24"/>
                    </a:lnTo>
                    <a:lnTo>
                      <a:pt x="360" y="90"/>
                    </a:lnTo>
                    <a:lnTo>
                      <a:pt x="138" y="306"/>
                    </a:lnTo>
                    <a:lnTo>
                      <a:pt x="90" y="27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D5D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19" name="Freeform 35">
                <a:hlinkClick r:id="rId10" action="ppaction://hlinkfile" tooltip="Misiones"/>
              </p:cNvPr>
              <p:cNvSpPr>
                <a:spLocks/>
              </p:cNvSpPr>
              <p:nvPr/>
            </p:nvSpPr>
            <p:spPr bwMode="auto">
              <a:xfrm>
                <a:off x="1945" y="673"/>
                <a:ext cx="228" cy="234"/>
              </a:xfrm>
              <a:custGeom>
                <a:avLst/>
                <a:gdLst>
                  <a:gd name="T0" fmla="*/ 0 w 228"/>
                  <a:gd name="T1" fmla="*/ 162 h 234"/>
                  <a:gd name="T2" fmla="*/ 36 w 228"/>
                  <a:gd name="T3" fmla="*/ 174 h 234"/>
                  <a:gd name="T4" fmla="*/ 66 w 228"/>
                  <a:gd name="T5" fmla="*/ 132 h 234"/>
                  <a:gd name="T6" fmla="*/ 96 w 228"/>
                  <a:gd name="T7" fmla="*/ 126 h 234"/>
                  <a:gd name="T8" fmla="*/ 138 w 228"/>
                  <a:gd name="T9" fmla="*/ 90 h 234"/>
                  <a:gd name="T10" fmla="*/ 156 w 228"/>
                  <a:gd name="T11" fmla="*/ 6 h 234"/>
                  <a:gd name="T12" fmla="*/ 216 w 228"/>
                  <a:gd name="T13" fmla="*/ 0 h 234"/>
                  <a:gd name="T14" fmla="*/ 228 w 228"/>
                  <a:gd name="T15" fmla="*/ 60 h 234"/>
                  <a:gd name="T16" fmla="*/ 210 w 228"/>
                  <a:gd name="T17" fmla="*/ 102 h 234"/>
                  <a:gd name="T18" fmla="*/ 210 w 228"/>
                  <a:gd name="T19" fmla="*/ 138 h 234"/>
                  <a:gd name="T20" fmla="*/ 108 w 228"/>
                  <a:gd name="T21" fmla="*/ 186 h 234"/>
                  <a:gd name="T22" fmla="*/ 42 w 228"/>
                  <a:gd name="T23" fmla="*/ 234 h 234"/>
                  <a:gd name="T24" fmla="*/ 0 w 228"/>
                  <a:gd name="T25" fmla="*/ 16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34">
                    <a:moveTo>
                      <a:pt x="0" y="162"/>
                    </a:moveTo>
                    <a:lnTo>
                      <a:pt x="36" y="174"/>
                    </a:lnTo>
                    <a:lnTo>
                      <a:pt x="66" y="132"/>
                    </a:lnTo>
                    <a:lnTo>
                      <a:pt x="96" y="126"/>
                    </a:lnTo>
                    <a:lnTo>
                      <a:pt x="138" y="90"/>
                    </a:lnTo>
                    <a:lnTo>
                      <a:pt x="156" y="6"/>
                    </a:lnTo>
                    <a:lnTo>
                      <a:pt x="216" y="0"/>
                    </a:lnTo>
                    <a:lnTo>
                      <a:pt x="228" y="60"/>
                    </a:lnTo>
                    <a:lnTo>
                      <a:pt x="210" y="102"/>
                    </a:lnTo>
                    <a:lnTo>
                      <a:pt x="210" y="138"/>
                    </a:lnTo>
                    <a:lnTo>
                      <a:pt x="108" y="186"/>
                    </a:lnTo>
                    <a:lnTo>
                      <a:pt x="42" y="23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3F5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20" name="Freeform 36">
                <a:hlinkClick r:id="rId11" action="ppaction://hlinkfile" tooltip="Entre Ríos"/>
              </p:cNvPr>
              <p:cNvSpPr>
                <a:spLocks/>
              </p:cNvSpPr>
              <p:nvPr/>
            </p:nvSpPr>
            <p:spPr bwMode="auto">
              <a:xfrm>
                <a:off x="1507" y="1105"/>
                <a:ext cx="252" cy="276"/>
              </a:xfrm>
              <a:custGeom>
                <a:avLst/>
                <a:gdLst>
                  <a:gd name="T0" fmla="*/ 186 w 252"/>
                  <a:gd name="T1" fmla="*/ 384 h 276"/>
                  <a:gd name="T2" fmla="*/ 114 w 252"/>
                  <a:gd name="T3" fmla="*/ 336 h 276"/>
                  <a:gd name="T4" fmla="*/ 48 w 252"/>
                  <a:gd name="T5" fmla="*/ 288 h 276"/>
                  <a:gd name="T6" fmla="*/ 0 w 252"/>
                  <a:gd name="T7" fmla="*/ 210 h 276"/>
                  <a:gd name="T8" fmla="*/ 6 w 252"/>
                  <a:gd name="T9" fmla="*/ 138 h 276"/>
                  <a:gd name="T10" fmla="*/ 102 w 252"/>
                  <a:gd name="T11" fmla="*/ 48 h 276"/>
                  <a:gd name="T12" fmla="*/ 108 w 252"/>
                  <a:gd name="T13" fmla="*/ 12 h 276"/>
                  <a:gd name="T14" fmla="*/ 192 w 252"/>
                  <a:gd name="T15" fmla="*/ 0 h 276"/>
                  <a:gd name="T16" fmla="*/ 252 w 252"/>
                  <a:gd name="T17" fmla="*/ 24 h 276"/>
                  <a:gd name="T18" fmla="*/ 246 w 252"/>
                  <a:gd name="T19" fmla="*/ 102 h 276"/>
                  <a:gd name="T20" fmla="*/ 222 w 252"/>
                  <a:gd name="T21" fmla="*/ 174 h 276"/>
                  <a:gd name="T22" fmla="*/ 216 w 252"/>
                  <a:gd name="T23" fmla="*/ 264 h 276"/>
                  <a:gd name="T24" fmla="*/ 192 w 252"/>
                  <a:gd name="T25" fmla="*/ 276 h 276"/>
                  <a:gd name="T26" fmla="*/ 186 w 252"/>
                  <a:gd name="T27" fmla="*/ 38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76">
                    <a:moveTo>
                      <a:pt x="186" y="384"/>
                    </a:moveTo>
                    <a:lnTo>
                      <a:pt x="114" y="336"/>
                    </a:lnTo>
                    <a:lnTo>
                      <a:pt x="48" y="288"/>
                    </a:lnTo>
                    <a:lnTo>
                      <a:pt x="0" y="210"/>
                    </a:lnTo>
                    <a:lnTo>
                      <a:pt x="6" y="138"/>
                    </a:lnTo>
                    <a:lnTo>
                      <a:pt x="102" y="48"/>
                    </a:lnTo>
                    <a:lnTo>
                      <a:pt x="108" y="12"/>
                    </a:lnTo>
                    <a:lnTo>
                      <a:pt x="192" y="0"/>
                    </a:lnTo>
                    <a:lnTo>
                      <a:pt x="252" y="24"/>
                    </a:lnTo>
                    <a:lnTo>
                      <a:pt x="246" y="102"/>
                    </a:lnTo>
                    <a:lnTo>
                      <a:pt x="222" y="174"/>
                    </a:lnTo>
                    <a:lnTo>
                      <a:pt x="216" y="264"/>
                    </a:lnTo>
                    <a:lnTo>
                      <a:pt x="192" y="276"/>
                    </a:lnTo>
                    <a:lnTo>
                      <a:pt x="186" y="384"/>
                    </a:lnTo>
                    <a:close/>
                  </a:path>
                </a:pathLst>
              </a:custGeom>
              <a:solidFill>
                <a:srgbClr val="F3F5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21" name="Freeform 37">
                <a:hlinkClick r:id="rId12" action="ppaction://hlinkfile" tooltip="Buenos Aires"/>
              </p:cNvPr>
              <p:cNvSpPr>
                <a:spLocks/>
              </p:cNvSpPr>
              <p:nvPr/>
            </p:nvSpPr>
            <p:spPr bwMode="auto">
              <a:xfrm>
                <a:off x="1291" y="1405"/>
                <a:ext cx="534" cy="714"/>
              </a:xfrm>
              <a:custGeom>
                <a:avLst/>
                <a:gdLst>
                  <a:gd name="T0" fmla="*/ 24 w 534"/>
                  <a:gd name="T1" fmla="*/ 726 h 714"/>
                  <a:gd name="T2" fmla="*/ 0 w 534"/>
                  <a:gd name="T3" fmla="*/ 714 h 714"/>
                  <a:gd name="T4" fmla="*/ 0 w 534"/>
                  <a:gd name="T5" fmla="*/ 102 h 714"/>
                  <a:gd name="T6" fmla="*/ 138 w 534"/>
                  <a:gd name="T7" fmla="*/ 96 h 714"/>
                  <a:gd name="T8" fmla="*/ 210 w 534"/>
                  <a:gd name="T9" fmla="*/ 18 h 714"/>
                  <a:gd name="T10" fmla="*/ 240 w 534"/>
                  <a:gd name="T11" fmla="*/ 30 h 714"/>
                  <a:gd name="T12" fmla="*/ 258 w 534"/>
                  <a:gd name="T13" fmla="*/ 0 h 714"/>
                  <a:gd name="T14" fmla="*/ 372 w 534"/>
                  <a:gd name="T15" fmla="*/ 78 h 714"/>
                  <a:gd name="T16" fmla="*/ 318 w 534"/>
                  <a:gd name="T17" fmla="*/ 138 h 714"/>
                  <a:gd name="T18" fmla="*/ 366 w 534"/>
                  <a:gd name="T19" fmla="*/ 210 h 714"/>
                  <a:gd name="T20" fmla="*/ 444 w 534"/>
                  <a:gd name="T21" fmla="*/ 156 h 714"/>
                  <a:gd name="T22" fmla="*/ 498 w 534"/>
                  <a:gd name="T23" fmla="*/ 204 h 714"/>
                  <a:gd name="T24" fmla="*/ 468 w 534"/>
                  <a:gd name="T25" fmla="*/ 270 h 714"/>
                  <a:gd name="T26" fmla="*/ 534 w 534"/>
                  <a:gd name="T27" fmla="*/ 312 h 714"/>
                  <a:gd name="T28" fmla="*/ 450 w 534"/>
                  <a:gd name="T29" fmla="*/ 474 h 714"/>
                  <a:gd name="T30" fmla="*/ 330 w 534"/>
                  <a:gd name="T31" fmla="*/ 516 h 714"/>
                  <a:gd name="T32" fmla="*/ 210 w 534"/>
                  <a:gd name="T33" fmla="*/ 534 h 714"/>
                  <a:gd name="T34" fmla="*/ 102 w 534"/>
                  <a:gd name="T35" fmla="*/ 534 h 714"/>
                  <a:gd name="T36" fmla="*/ 60 w 534"/>
                  <a:gd name="T37" fmla="*/ 522 h 714"/>
                  <a:gd name="T38" fmla="*/ 72 w 534"/>
                  <a:gd name="T39" fmla="*/ 594 h 714"/>
                  <a:gd name="T40" fmla="*/ 54 w 534"/>
                  <a:gd name="T41" fmla="*/ 624 h 714"/>
                  <a:gd name="T42" fmla="*/ 54 w 534"/>
                  <a:gd name="T43" fmla="*/ 714 h 714"/>
                  <a:gd name="T44" fmla="*/ 24 w 534"/>
                  <a:gd name="T45" fmla="*/ 726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4" h="714">
                    <a:moveTo>
                      <a:pt x="24" y="726"/>
                    </a:moveTo>
                    <a:lnTo>
                      <a:pt x="0" y="714"/>
                    </a:lnTo>
                    <a:lnTo>
                      <a:pt x="0" y="102"/>
                    </a:lnTo>
                    <a:lnTo>
                      <a:pt x="138" y="96"/>
                    </a:lnTo>
                    <a:lnTo>
                      <a:pt x="210" y="18"/>
                    </a:lnTo>
                    <a:lnTo>
                      <a:pt x="240" y="30"/>
                    </a:lnTo>
                    <a:lnTo>
                      <a:pt x="258" y="0"/>
                    </a:lnTo>
                    <a:lnTo>
                      <a:pt x="372" y="78"/>
                    </a:lnTo>
                    <a:lnTo>
                      <a:pt x="318" y="138"/>
                    </a:lnTo>
                    <a:lnTo>
                      <a:pt x="366" y="210"/>
                    </a:lnTo>
                    <a:lnTo>
                      <a:pt x="444" y="156"/>
                    </a:lnTo>
                    <a:lnTo>
                      <a:pt x="498" y="204"/>
                    </a:lnTo>
                    <a:lnTo>
                      <a:pt x="468" y="270"/>
                    </a:lnTo>
                    <a:lnTo>
                      <a:pt x="534" y="312"/>
                    </a:lnTo>
                    <a:lnTo>
                      <a:pt x="450" y="474"/>
                    </a:lnTo>
                    <a:lnTo>
                      <a:pt x="330" y="516"/>
                    </a:lnTo>
                    <a:lnTo>
                      <a:pt x="210" y="534"/>
                    </a:lnTo>
                    <a:lnTo>
                      <a:pt x="102" y="534"/>
                    </a:lnTo>
                    <a:lnTo>
                      <a:pt x="60" y="522"/>
                    </a:lnTo>
                    <a:lnTo>
                      <a:pt x="72" y="594"/>
                    </a:lnTo>
                    <a:lnTo>
                      <a:pt x="54" y="624"/>
                    </a:lnTo>
                    <a:lnTo>
                      <a:pt x="54" y="714"/>
                    </a:lnTo>
                    <a:lnTo>
                      <a:pt x="24" y="726"/>
                    </a:lnTo>
                    <a:close/>
                  </a:path>
                </a:pathLst>
              </a:custGeom>
              <a:solidFill>
                <a:srgbClr val="A3B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22" name="Freeform 38">
                <a:hlinkClick r:id="rId23" action="ppaction://hlinkfile" tooltip="La Pampa"/>
              </p:cNvPr>
              <p:cNvSpPr>
                <a:spLocks/>
              </p:cNvSpPr>
              <p:nvPr/>
            </p:nvSpPr>
            <p:spPr bwMode="auto">
              <a:xfrm>
                <a:off x="883" y="1555"/>
                <a:ext cx="402" cy="408"/>
              </a:xfrm>
              <a:custGeom>
                <a:avLst/>
                <a:gdLst>
                  <a:gd name="T0" fmla="*/ 6 w 402"/>
                  <a:gd name="T1" fmla="*/ 246 h 408"/>
                  <a:gd name="T2" fmla="*/ 0 w 402"/>
                  <a:gd name="T3" fmla="*/ 102 h 408"/>
                  <a:gd name="T4" fmla="*/ 252 w 402"/>
                  <a:gd name="T5" fmla="*/ 108 h 408"/>
                  <a:gd name="T6" fmla="*/ 258 w 402"/>
                  <a:gd name="T7" fmla="*/ 0 h 408"/>
                  <a:gd name="T8" fmla="*/ 402 w 402"/>
                  <a:gd name="T9" fmla="*/ 0 h 408"/>
                  <a:gd name="T10" fmla="*/ 396 w 402"/>
                  <a:gd name="T11" fmla="*/ 408 h 408"/>
                  <a:gd name="T12" fmla="*/ 300 w 402"/>
                  <a:gd name="T13" fmla="*/ 372 h 408"/>
                  <a:gd name="T14" fmla="*/ 144 w 402"/>
                  <a:gd name="T15" fmla="*/ 366 h 408"/>
                  <a:gd name="T16" fmla="*/ 84 w 402"/>
                  <a:gd name="T17" fmla="*/ 312 h 408"/>
                  <a:gd name="T18" fmla="*/ 42 w 402"/>
                  <a:gd name="T19" fmla="*/ 300 h 408"/>
                  <a:gd name="T20" fmla="*/ 42 w 402"/>
                  <a:gd name="T21" fmla="*/ 258 h 408"/>
                  <a:gd name="T22" fmla="*/ 6 w 402"/>
                  <a:gd name="T23" fmla="*/ 246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2" h="408">
                    <a:moveTo>
                      <a:pt x="6" y="246"/>
                    </a:moveTo>
                    <a:lnTo>
                      <a:pt x="0" y="102"/>
                    </a:lnTo>
                    <a:lnTo>
                      <a:pt x="252" y="108"/>
                    </a:lnTo>
                    <a:lnTo>
                      <a:pt x="258" y="0"/>
                    </a:lnTo>
                    <a:lnTo>
                      <a:pt x="402" y="0"/>
                    </a:lnTo>
                    <a:lnTo>
                      <a:pt x="396" y="408"/>
                    </a:lnTo>
                    <a:lnTo>
                      <a:pt x="300" y="372"/>
                    </a:lnTo>
                    <a:lnTo>
                      <a:pt x="144" y="366"/>
                    </a:lnTo>
                    <a:lnTo>
                      <a:pt x="84" y="312"/>
                    </a:lnTo>
                    <a:lnTo>
                      <a:pt x="42" y="300"/>
                    </a:lnTo>
                    <a:lnTo>
                      <a:pt x="42" y="258"/>
                    </a:lnTo>
                    <a:lnTo>
                      <a:pt x="6" y="246"/>
                    </a:lnTo>
                    <a:close/>
                  </a:path>
                </a:pathLst>
              </a:custGeom>
              <a:solidFill>
                <a:srgbClr val="BCCC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23" name="Freeform 39">
                <a:hlinkClick r:id="rId24" action="ppaction://hlinkfile" tooltip="Mendoza"/>
              </p:cNvPr>
              <p:cNvSpPr>
                <a:spLocks/>
              </p:cNvSpPr>
              <p:nvPr/>
            </p:nvSpPr>
            <p:spPr bwMode="auto">
              <a:xfrm>
                <a:off x="697" y="1273"/>
                <a:ext cx="336" cy="498"/>
              </a:xfrm>
              <a:custGeom>
                <a:avLst/>
                <a:gdLst>
                  <a:gd name="T0" fmla="*/ 186 w 336"/>
                  <a:gd name="T1" fmla="*/ 534 h 498"/>
                  <a:gd name="T2" fmla="*/ 108 w 336"/>
                  <a:gd name="T3" fmla="*/ 492 h 498"/>
                  <a:gd name="T4" fmla="*/ 72 w 336"/>
                  <a:gd name="T5" fmla="*/ 498 h 498"/>
                  <a:gd name="T6" fmla="*/ 6 w 336"/>
                  <a:gd name="T7" fmla="*/ 408 h 498"/>
                  <a:gd name="T8" fmla="*/ 0 w 336"/>
                  <a:gd name="T9" fmla="*/ 318 h 498"/>
                  <a:gd name="T10" fmla="*/ 42 w 336"/>
                  <a:gd name="T11" fmla="*/ 210 h 498"/>
                  <a:gd name="T12" fmla="*/ 36 w 336"/>
                  <a:gd name="T13" fmla="*/ 138 h 498"/>
                  <a:gd name="T14" fmla="*/ 54 w 336"/>
                  <a:gd name="T15" fmla="*/ 126 h 498"/>
                  <a:gd name="T16" fmla="*/ 18 w 336"/>
                  <a:gd name="T17" fmla="*/ 102 h 498"/>
                  <a:gd name="T18" fmla="*/ 24 w 336"/>
                  <a:gd name="T19" fmla="*/ 78 h 498"/>
                  <a:gd name="T20" fmla="*/ 12 w 336"/>
                  <a:gd name="T21" fmla="*/ 48 h 498"/>
                  <a:gd name="T22" fmla="*/ 54 w 336"/>
                  <a:gd name="T23" fmla="*/ 42 h 498"/>
                  <a:gd name="T24" fmla="*/ 60 w 336"/>
                  <a:gd name="T25" fmla="*/ 6 h 498"/>
                  <a:gd name="T26" fmla="*/ 90 w 336"/>
                  <a:gd name="T27" fmla="*/ 0 h 498"/>
                  <a:gd name="T28" fmla="*/ 126 w 336"/>
                  <a:gd name="T29" fmla="*/ 24 h 498"/>
                  <a:gd name="T30" fmla="*/ 156 w 336"/>
                  <a:gd name="T31" fmla="*/ 0 h 498"/>
                  <a:gd name="T32" fmla="*/ 186 w 336"/>
                  <a:gd name="T33" fmla="*/ 6 h 498"/>
                  <a:gd name="T34" fmla="*/ 198 w 336"/>
                  <a:gd name="T35" fmla="*/ 24 h 498"/>
                  <a:gd name="T36" fmla="*/ 240 w 336"/>
                  <a:gd name="T37" fmla="*/ 18 h 498"/>
                  <a:gd name="T38" fmla="*/ 264 w 336"/>
                  <a:gd name="T39" fmla="*/ 54 h 498"/>
                  <a:gd name="T40" fmla="*/ 258 w 336"/>
                  <a:gd name="T41" fmla="*/ 120 h 498"/>
                  <a:gd name="T42" fmla="*/ 300 w 336"/>
                  <a:gd name="T43" fmla="*/ 186 h 498"/>
                  <a:gd name="T44" fmla="*/ 294 w 336"/>
                  <a:gd name="T45" fmla="*/ 222 h 498"/>
                  <a:gd name="T46" fmla="*/ 336 w 336"/>
                  <a:gd name="T47" fmla="*/ 282 h 498"/>
                  <a:gd name="T48" fmla="*/ 306 w 336"/>
                  <a:gd name="T49" fmla="*/ 378 h 498"/>
                  <a:gd name="T50" fmla="*/ 186 w 336"/>
                  <a:gd name="T51" fmla="*/ 384 h 498"/>
                  <a:gd name="T52" fmla="*/ 186 w 336"/>
                  <a:gd name="T53" fmla="*/ 53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6" h="498">
                    <a:moveTo>
                      <a:pt x="186" y="534"/>
                    </a:moveTo>
                    <a:lnTo>
                      <a:pt x="108" y="492"/>
                    </a:lnTo>
                    <a:lnTo>
                      <a:pt x="72" y="498"/>
                    </a:lnTo>
                    <a:lnTo>
                      <a:pt x="6" y="408"/>
                    </a:lnTo>
                    <a:lnTo>
                      <a:pt x="0" y="318"/>
                    </a:lnTo>
                    <a:lnTo>
                      <a:pt x="42" y="210"/>
                    </a:lnTo>
                    <a:lnTo>
                      <a:pt x="36" y="138"/>
                    </a:lnTo>
                    <a:lnTo>
                      <a:pt x="54" y="126"/>
                    </a:lnTo>
                    <a:lnTo>
                      <a:pt x="18" y="102"/>
                    </a:lnTo>
                    <a:lnTo>
                      <a:pt x="24" y="78"/>
                    </a:lnTo>
                    <a:lnTo>
                      <a:pt x="12" y="48"/>
                    </a:lnTo>
                    <a:lnTo>
                      <a:pt x="54" y="42"/>
                    </a:lnTo>
                    <a:lnTo>
                      <a:pt x="60" y="6"/>
                    </a:lnTo>
                    <a:lnTo>
                      <a:pt x="90" y="0"/>
                    </a:lnTo>
                    <a:lnTo>
                      <a:pt x="126" y="24"/>
                    </a:lnTo>
                    <a:lnTo>
                      <a:pt x="156" y="0"/>
                    </a:lnTo>
                    <a:lnTo>
                      <a:pt x="186" y="6"/>
                    </a:lnTo>
                    <a:lnTo>
                      <a:pt x="198" y="24"/>
                    </a:lnTo>
                    <a:lnTo>
                      <a:pt x="240" y="18"/>
                    </a:lnTo>
                    <a:lnTo>
                      <a:pt x="264" y="54"/>
                    </a:lnTo>
                    <a:lnTo>
                      <a:pt x="258" y="120"/>
                    </a:lnTo>
                    <a:lnTo>
                      <a:pt x="300" y="186"/>
                    </a:lnTo>
                    <a:lnTo>
                      <a:pt x="294" y="222"/>
                    </a:lnTo>
                    <a:lnTo>
                      <a:pt x="336" y="282"/>
                    </a:lnTo>
                    <a:lnTo>
                      <a:pt x="306" y="378"/>
                    </a:lnTo>
                    <a:lnTo>
                      <a:pt x="186" y="384"/>
                    </a:lnTo>
                    <a:lnTo>
                      <a:pt x="186" y="534"/>
                    </a:lnTo>
                    <a:close/>
                  </a:path>
                </a:pathLst>
              </a:custGeom>
              <a:solidFill>
                <a:srgbClr val="5B7A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24" name="Freeform 40">
                <a:hlinkClick r:id="rId25" action="ppaction://hlinkfile" tooltip="Neuquén"/>
              </p:cNvPr>
              <p:cNvSpPr>
                <a:spLocks/>
              </p:cNvSpPr>
              <p:nvPr/>
            </p:nvSpPr>
            <p:spPr bwMode="auto">
              <a:xfrm>
                <a:off x="619" y="1687"/>
                <a:ext cx="288" cy="480"/>
              </a:xfrm>
              <a:custGeom>
                <a:avLst/>
                <a:gdLst>
                  <a:gd name="T0" fmla="*/ 6 w 288"/>
                  <a:gd name="T1" fmla="*/ 480 h 480"/>
                  <a:gd name="T2" fmla="*/ 0 w 288"/>
                  <a:gd name="T3" fmla="*/ 450 h 480"/>
                  <a:gd name="T4" fmla="*/ 0 w 288"/>
                  <a:gd name="T5" fmla="*/ 426 h 480"/>
                  <a:gd name="T6" fmla="*/ 12 w 288"/>
                  <a:gd name="T7" fmla="*/ 408 h 480"/>
                  <a:gd name="T8" fmla="*/ 0 w 288"/>
                  <a:gd name="T9" fmla="*/ 390 h 480"/>
                  <a:gd name="T10" fmla="*/ 6 w 288"/>
                  <a:gd name="T11" fmla="*/ 378 h 480"/>
                  <a:gd name="T12" fmla="*/ 0 w 288"/>
                  <a:gd name="T13" fmla="*/ 342 h 480"/>
                  <a:gd name="T14" fmla="*/ 24 w 288"/>
                  <a:gd name="T15" fmla="*/ 270 h 480"/>
                  <a:gd name="T16" fmla="*/ 60 w 288"/>
                  <a:gd name="T17" fmla="*/ 246 h 480"/>
                  <a:gd name="T18" fmla="*/ 60 w 288"/>
                  <a:gd name="T19" fmla="*/ 234 h 480"/>
                  <a:gd name="T20" fmla="*/ 54 w 288"/>
                  <a:gd name="T21" fmla="*/ 180 h 480"/>
                  <a:gd name="T22" fmla="*/ 36 w 288"/>
                  <a:gd name="T23" fmla="*/ 54 h 480"/>
                  <a:gd name="T24" fmla="*/ 78 w 288"/>
                  <a:gd name="T25" fmla="*/ 0 h 480"/>
                  <a:gd name="T26" fmla="*/ 144 w 288"/>
                  <a:gd name="T27" fmla="*/ 90 h 480"/>
                  <a:gd name="T28" fmla="*/ 198 w 288"/>
                  <a:gd name="T29" fmla="*/ 84 h 480"/>
                  <a:gd name="T30" fmla="*/ 264 w 288"/>
                  <a:gd name="T31" fmla="*/ 126 h 480"/>
                  <a:gd name="T32" fmla="*/ 270 w 288"/>
                  <a:gd name="T33" fmla="*/ 228 h 480"/>
                  <a:gd name="T34" fmla="*/ 288 w 288"/>
                  <a:gd name="T35" fmla="*/ 252 h 480"/>
                  <a:gd name="T36" fmla="*/ 234 w 288"/>
                  <a:gd name="T37" fmla="*/ 276 h 480"/>
                  <a:gd name="T38" fmla="*/ 144 w 288"/>
                  <a:gd name="T39" fmla="*/ 360 h 480"/>
                  <a:gd name="T40" fmla="*/ 126 w 288"/>
                  <a:gd name="T41" fmla="*/ 414 h 480"/>
                  <a:gd name="T42" fmla="*/ 66 w 288"/>
                  <a:gd name="T43" fmla="*/ 438 h 480"/>
                  <a:gd name="T44" fmla="*/ 54 w 288"/>
                  <a:gd name="T45" fmla="*/ 480 h 480"/>
                  <a:gd name="T46" fmla="*/ 6 w 288"/>
                  <a:gd name="T4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480">
                    <a:moveTo>
                      <a:pt x="6" y="480"/>
                    </a:moveTo>
                    <a:lnTo>
                      <a:pt x="0" y="450"/>
                    </a:lnTo>
                    <a:lnTo>
                      <a:pt x="0" y="426"/>
                    </a:lnTo>
                    <a:lnTo>
                      <a:pt x="12" y="408"/>
                    </a:lnTo>
                    <a:lnTo>
                      <a:pt x="0" y="390"/>
                    </a:lnTo>
                    <a:lnTo>
                      <a:pt x="6" y="378"/>
                    </a:lnTo>
                    <a:lnTo>
                      <a:pt x="0" y="342"/>
                    </a:lnTo>
                    <a:lnTo>
                      <a:pt x="24" y="270"/>
                    </a:lnTo>
                    <a:lnTo>
                      <a:pt x="60" y="246"/>
                    </a:lnTo>
                    <a:lnTo>
                      <a:pt x="60" y="234"/>
                    </a:lnTo>
                    <a:lnTo>
                      <a:pt x="54" y="180"/>
                    </a:lnTo>
                    <a:lnTo>
                      <a:pt x="36" y="54"/>
                    </a:lnTo>
                    <a:lnTo>
                      <a:pt x="78" y="0"/>
                    </a:lnTo>
                    <a:lnTo>
                      <a:pt x="144" y="90"/>
                    </a:lnTo>
                    <a:lnTo>
                      <a:pt x="198" y="84"/>
                    </a:lnTo>
                    <a:lnTo>
                      <a:pt x="264" y="126"/>
                    </a:lnTo>
                    <a:lnTo>
                      <a:pt x="270" y="228"/>
                    </a:lnTo>
                    <a:lnTo>
                      <a:pt x="288" y="252"/>
                    </a:lnTo>
                    <a:lnTo>
                      <a:pt x="234" y="276"/>
                    </a:lnTo>
                    <a:lnTo>
                      <a:pt x="144" y="360"/>
                    </a:lnTo>
                    <a:lnTo>
                      <a:pt x="126" y="414"/>
                    </a:lnTo>
                    <a:lnTo>
                      <a:pt x="66" y="438"/>
                    </a:lnTo>
                    <a:lnTo>
                      <a:pt x="54" y="480"/>
                    </a:lnTo>
                    <a:lnTo>
                      <a:pt x="6" y="480"/>
                    </a:lnTo>
                    <a:close/>
                  </a:path>
                </a:pathLst>
              </a:custGeom>
              <a:solidFill>
                <a:srgbClr val="0027A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25" name="Freeform 41">
                <a:hlinkClick r:id="rId2" action="ppaction://hlinkfile" tooltip="Rio Negro"/>
              </p:cNvPr>
              <p:cNvSpPr>
                <a:spLocks/>
              </p:cNvSpPr>
              <p:nvPr/>
            </p:nvSpPr>
            <p:spPr bwMode="auto">
              <a:xfrm>
                <a:off x="625" y="1813"/>
                <a:ext cx="672" cy="432"/>
              </a:xfrm>
              <a:custGeom>
                <a:avLst/>
                <a:gdLst>
                  <a:gd name="T0" fmla="*/ 18 w 672"/>
                  <a:gd name="T1" fmla="*/ 438 h 432"/>
                  <a:gd name="T2" fmla="*/ 0 w 672"/>
                  <a:gd name="T3" fmla="*/ 360 h 432"/>
                  <a:gd name="T4" fmla="*/ 54 w 672"/>
                  <a:gd name="T5" fmla="*/ 360 h 432"/>
                  <a:gd name="T6" fmla="*/ 54 w 672"/>
                  <a:gd name="T7" fmla="*/ 330 h 432"/>
                  <a:gd name="T8" fmla="*/ 120 w 672"/>
                  <a:gd name="T9" fmla="*/ 294 h 432"/>
                  <a:gd name="T10" fmla="*/ 144 w 672"/>
                  <a:gd name="T11" fmla="*/ 240 h 432"/>
                  <a:gd name="T12" fmla="*/ 234 w 672"/>
                  <a:gd name="T13" fmla="*/ 150 h 432"/>
                  <a:gd name="T14" fmla="*/ 282 w 672"/>
                  <a:gd name="T15" fmla="*/ 138 h 432"/>
                  <a:gd name="T16" fmla="*/ 270 w 672"/>
                  <a:gd name="T17" fmla="*/ 96 h 432"/>
                  <a:gd name="T18" fmla="*/ 264 w 672"/>
                  <a:gd name="T19" fmla="*/ 0 h 432"/>
                  <a:gd name="T20" fmla="*/ 294 w 672"/>
                  <a:gd name="T21" fmla="*/ 6 h 432"/>
                  <a:gd name="T22" fmla="*/ 300 w 672"/>
                  <a:gd name="T23" fmla="*/ 48 h 432"/>
                  <a:gd name="T24" fmla="*/ 342 w 672"/>
                  <a:gd name="T25" fmla="*/ 60 h 432"/>
                  <a:gd name="T26" fmla="*/ 396 w 672"/>
                  <a:gd name="T27" fmla="*/ 108 h 432"/>
                  <a:gd name="T28" fmla="*/ 522 w 672"/>
                  <a:gd name="T29" fmla="*/ 120 h 432"/>
                  <a:gd name="T30" fmla="*/ 660 w 672"/>
                  <a:gd name="T31" fmla="*/ 156 h 432"/>
                  <a:gd name="T32" fmla="*/ 660 w 672"/>
                  <a:gd name="T33" fmla="*/ 312 h 432"/>
                  <a:gd name="T34" fmla="*/ 672 w 672"/>
                  <a:gd name="T35" fmla="*/ 330 h 432"/>
                  <a:gd name="T36" fmla="*/ 600 w 672"/>
                  <a:gd name="T37" fmla="*/ 324 h 432"/>
                  <a:gd name="T38" fmla="*/ 528 w 672"/>
                  <a:gd name="T39" fmla="*/ 288 h 432"/>
                  <a:gd name="T40" fmla="*/ 510 w 672"/>
                  <a:gd name="T41" fmla="*/ 432 h 432"/>
                  <a:gd name="T42" fmla="*/ 18 w 672"/>
                  <a:gd name="T43" fmla="*/ 43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2" h="432">
                    <a:moveTo>
                      <a:pt x="18" y="438"/>
                    </a:moveTo>
                    <a:lnTo>
                      <a:pt x="0" y="360"/>
                    </a:lnTo>
                    <a:lnTo>
                      <a:pt x="54" y="360"/>
                    </a:lnTo>
                    <a:lnTo>
                      <a:pt x="54" y="330"/>
                    </a:lnTo>
                    <a:lnTo>
                      <a:pt x="120" y="294"/>
                    </a:lnTo>
                    <a:lnTo>
                      <a:pt x="144" y="240"/>
                    </a:lnTo>
                    <a:lnTo>
                      <a:pt x="234" y="150"/>
                    </a:lnTo>
                    <a:lnTo>
                      <a:pt x="282" y="138"/>
                    </a:lnTo>
                    <a:lnTo>
                      <a:pt x="270" y="96"/>
                    </a:lnTo>
                    <a:lnTo>
                      <a:pt x="264" y="0"/>
                    </a:lnTo>
                    <a:lnTo>
                      <a:pt x="294" y="6"/>
                    </a:lnTo>
                    <a:lnTo>
                      <a:pt x="300" y="48"/>
                    </a:lnTo>
                    <a:lnTo>
                      <a:pt x="342" y="60"/>
                    </a:lnTo>
                    <a:lnTo>
                      <a:pt x="396" y="108"/>
                    </a:lnTo>
                    <a:lnTo>
                      <a:pt x="522" y="120"/>
                    </a:lnTo>
                    <a:lnTo>
                      <a:pt x="660" y="156"/>
                    </a:lnTo>
                    <a:lnTo>
                      <a:pt x="660" y="312"/>
                    </a:lnTo>
                    <a:lnTo>
                      <a:pt x="672" y="330"/>
                    </a:lnTo>
                    <a:lnTo>
                      <a:pt x="600" y="324"/>
                    </a:lnTo>
                    <a:lnTo>
                      <a:pt x="528" y="288"/>
                    </a:lnTo>
                    <a:lnTo>
                      <a:pt x="510" y="432"/>
                    </a:lnTo>
                    <a:lnTo>
                      <a:pt x="18" y="438"/>
                    </a:lnTo>
                    <a:close/>
                  </a:path>
                </a:pathLst>
              </a:custGeom>
              <a:solidFill>
                <a:srgbClr val="5B7A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26" name="Freeform 42">
                <a:hlinkClick r:id="rId3" action="ppaction://hlinkfile" tooltip="Chubut"/>
              </p:cNvPr>
              <p:cNvSpPr>
                <a:spLocks/>
              </p:cNvSpPr>
              <p:nvPr/>
            </p:nvSpPr>
            <p:spPr bwMode="auto">
              <a:xfrm>
                <a:off x="613" y="2257"/>
                <a:ext cx="618" cy="402"/>
              </a:xfrm>
              <a:custGeom>
                <a:avLst/>
                <a:gdLst>
                  <a:gd name="T0" fmla="*/ 72 w 618"/>
                  <a:gd name="T1" fmla="*/ 402 h 402"/>
                  <a:gd name="T2" fmla="*/ 54 w 618"/>
                  <a:gd name="T3" fmla="*/ 360 h 402"/>
                  <a:gd name="T4" fmla="*/ 90 w 618"/>
                  <a:gd name="T5" fmla="*/ 324 h 402"/>
                  <a:gd name="T6" fmla="*/ 66 w 618"/>
                  <a:gd name="T7" fmla="*/ 288 h 402"/>
                  <a:gd name="T8" fmla="*/ 90 w 618"/>
                  <a:gd name="T9" fmla="*/ 246 h 402"/>
                  <a:gd name="T10" fmla="*/ 42 w 618"/>
                  <a:gd name="T11" fmla="*/ 228 h 402"/>
                  <a:gd name="T12" fmla="*/ 30 w 618"/>
                  <a:gd name="T13" fmla="*/ 138 h 402"/>
                  <a:gd name="T14" fmla="*/ 42 w 618"/>
                  <a:gd name="T15" fmla="*/ 114 h 402"/>
                  <a:gd name="T16" fmla="*/ 6 w 618"/>
                  <a:gd name="T17" fmla="*/ 48 h 402"/>
                  <a:gd name="T18" fmla="*/ 0 w 618"/>
                  <a:gd name="T19" fmla="*/ 12 h 402"/>
                  <a:gd name="T20" fmla="*/ 30 w 618"/>
                  <a:gd name="T21" fmla="*/ 0 h 402"/>
                  <a:gd name="T22" fmla="*/ 510 w 618"/>
                  <a:gd name="T23" fmla="*/ 0 h 402"/>
                  <a:gd name="T24" fmla="*/ 552 w 618"/>
                  <a:gd name="T25" fmla="*/ 24 h 402"/>
                  <a:gd name="T26" fmla="*/ 618 w 618"/>
                  <a:gd name="T27" fmla="*/ 0 h 402"/>
                  <a:gd name="T28" fmla="*/ 612 w 618"/>
                  <a:gd name="T29" fmla="*/ 66 h 402"/>
                  <a:gd name="T30" fmla="*/ 552 w 618"/>
                  <a:gd name="T31" fmla="*/ 30 h 402"/>
                  <a:gd name="T32" fmla="*/ 522 w 618"/>
                  <a:gd name="T33" fmla="*/ 54 h 402"/>
                  <a:gd name="T34" fmla="*/ 570 w 618"/>
                  <a:gd name="T35" fmla="*/ 90 h 402"/>
                  <a:gd name="T36" fmla="*/ 504 w 618"/>
                  <a:gd name="T37" fmla="*/ 162 h 402"/>
                  <a:gd name="T38" fmla="*/ 480 w 618"/>
                  <a:gd name="T39" fmla="*/ 276 h 402"/>
                  <a:gd name="T40" fmla="*/ 414 w 618"/>
                  <a:gd name="T41" fmla="*/ 294 h 402"/>
                  <a:gd name="T42" fmla="*/ 360 w 618"/>
                  <a:gd name="T43" fmla="*/ 348 h 402"/>
                  <a:gd name="T44" fmla="*/ 342 w 618"/>
                  <a:gd name="T45" fmla="*/ 402 h 402"/>
                  <a:gd name="T46" fmla="*/ 72 w 618"/>
                  <a:gd name="T4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8" h="402">
                    <a:moveTo>
                      <a:pt x="72" y="402"/>
                    </a:moveTo>
                    <a:lnTo>
                      <a:pt x="54" y="360"/>
                    </a:lnTo>
                    <a:lnTo>
                      <a:pt x="90" y="324"/>
                    </a:lnTo>
                    <a:lnTo>
                      <a:pt x="66" y="288"/>
                    </a:lnTo>
                    <a:lnTo>
                      <a:pt x="90" y="246"/>
                    </a:lnTo>
                    <a:lnTo>
                      <a:pt x="42" y="228"/>
                    </a:lnTo>
                    <a:lnTo>
                      <a:pt x="30" y="138"/>
                    </a:lnTo>
                    <a:lnTo>
                      <a:pt x="42" y="114"/>
                    </a:lnTo>
                    <a:lnTo>
                      <a:pt x="6" y="48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510" y="0"/>
                    </a:lnTo>
                    <a:lnTo>
                      <a:pt x="552" y="24"/>
                    </a:lnTo>
                    <a:lnTo>
                      <a:pt x="618" y="0"/>
                    </a:lnTo>
                    <a:lnTo>
                      <a:pt x="612" y="66"/>
                    </a:lnTo>
                    <a:lnTo>
                      <a:pt x="552" y="30"/>
                    </a:lnTo>
                    <a:lnTo>
                      <a:pt x="522" y="54"/>
                    </a:lnTo>
                    <a:lnTo>
                      <a:pt x="570" y="90"/>
                    </a:lnTo>
                    <a:lnTo>
                      <a:pt x="504" y="162"/>
                    </a:lnTo>
                    <a:lnTo>
                      <a:pt x="480" y="276"/>
                    </a:lnTo>
                    <a:lnTo>
                      <a:pt x="414" y="294"/>
                    </a:lnTo>
                    <a:lnTo>
                      <a:pt x="360" y="348"/>
                    </a:lnTo>
                    <a:lnTo>
                      <a:pt x="342" y="402"/>
                    </a:lnTo>
                    <a:lnTo>
                      <a:pt x="72" y="402"/>
                    </a:lnTo>
                    <a:close/>
                  </a:path>
                </a:pathLst>
              </a:custGeom>
              <a:solidFill>
                <a:srgbClr val="8EA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27" name="Freeform 43">
                <a:hlinkClick r:id="rId4" action="ppaction://hlinkfile" tooltip="Santa Cruz"/>
              </p:cNvPr>
              <p:cNvSpPr>
                <a:spLocks/>
              </p:cNvSpPr>
              <p:nvPr/>
            </p:nvSpPr>
            <p:spPr bwMode="auto">
              <a:xfrm>
                <a:off x="589" y="2665"/>
                <a:ext cx="492" cy="588"/>
              </a:xfrm>
              <a:custGeom>
                <a:avLst/>
                <a:gdLst>
                  <a:gd name="T0" fmla="*/ 366 w 492"/>
                  <a:gd name="T1" fmla="*/ 0 h 588"/>
                  <a:gd name="T2" fmla="*/ 90 w 492"/>
                  <a:gd name="T3" fmla="*/ 0 h 588"/>
                  <a:gd name="T4" fmla="*/ 96 w 492"/>
                  <a:gd name="T5" fmla="*/ 54 h 588"/>
                  <a:gd name="T6" fmla="*/ 78 w 492"/>
                  <a:gd name="T7" fmla="*/ 78 h 588"/>
                  <a:gd name="T8" fmla="*/ 90 w 492"/>
                  <a:gd name="T9" fmla="*/ 114 h 588"/>
                  <a:gd name="T10" fmla="*/ 42 w 492"/>
                  <a:gd name="T11" fmla="*/ 174 h 588"/>
                  <a:gd name="T12" fmla="*/ 72 w 492"/>
                  <a:gd name="T13" fmla="*/ 228 h 588"/>
                  <a:gd name="T14" fmla="*/ 48 w 492"/>
                  <a:gd name="T15" fmla="*/ 252 h 588"/>
                  <a:gd name="T16" fmla="*/ 48 w 492"/>
                  <a:gd name="T17" fmla="*/ 288 h 588"/>
                  <a:gd name="T18" fmla="*/ 18 w 492"/>
                  <a:gd name="T19" fmla="*/ 300 h 588"/>
                  <a:gd name="T20" fmla="*/ 0 w 492"/>
                  <a:gd name="T21" fmla="*/ 336 h 588"/>
                  <a:gd name="T22" fmla="*/ 6 w 492"/>
                  <a:gd name="T23" fmla="*/ 426 h 588"/>
                  <a:gd name="T24" fmla="*/ 30 w 492"/>
                  <a:gd name="T25" fmla="*/ 468 h 588"/>
                  <a:gd name="T26" fmla="*/ 84 w 492"/>
                  <a:gd name="T27" fmla="*/ 450 h 588"/>
                  <a:gd name="T28" fmla="*/ 102 w 492"/>
                  <a:gd name="T29" fmla="*/ 540 h 588"/>
                  <a:gd name="T30" fmla="*/ 126 w 492"/>
                  <a:gd name="T31" fmla="*/ 576 h 588"/>
                  <a:gd name="T32" fmla="*/ 330 w 492"/>
                  <a:gd name="T33" fmla="*/ 588 h 588"/>
                  <a:gd name="T34" fmla="*/ 282 w 492"/>
                  <a:gd name="T35" fmla="*/ 462 h 588"/>
                  <a:gd name="T36" fmla="*/ 318 w 492"/>
                  <a:gd name="T37" fmla="*/ 384 h 588"/>
                  <a:gd name="T38" fmla="*/ 366 w 492"/>
                  <a:gd name="T39" fmla="*/ 348 h 588"/>
                  <a:gd name="T40" fmla="*/ 354 w 492"/>
                  <a:gd name="T41" fmla="*/ 306 h 588"/>
                  <a:gd name="T42" fmla="*/ 486 w 492"/>
                  <a:gd name="T43" fmla="*/ 162 h 588"/>
                  <a:gd name="T44" fmla="*/ 492 w 492"/>
                  <a:gd name="T45" fmla="*/ 90 h 588"/>
                  <a:gd name="T46" fmla="*/ 426 w 492"/>
                  <a:gd name="T47" fmla="*/ 84 h 588"/>
                  <a:gd name="T48" fmla="*/ 384 w 492"/>
                  <a:gd name="T49" fmla="*/ 42 h 588"/>
                  <a:gd name="T50" fmla="*/ 366 w 492"/>
                  <a:gd name="T5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2" h="588">
                    <a:moveTo>
                      <a:pt x="366" y="0"/>
                    </a:moveTo>
                    <a:lnTo>
                      <a:pt x="90" y="0"/>
                    </a:lnTo>
                    <a:lnTo>
                      <a:pt x="96" y="54"/>
                    </a:lnTo>
                    <a:lnTo>
                      <a:pt x="78" y="78"/>
                    </a:lnTo>
                    <a:lnTo>
                      <a:pt x="90" y="114"/>
                    </a:lnTo>
                    <a:lnTo>
                      <a:pt x="42" y="174"/>
                    </a:lnTo>
                    <a:lnTo>
                      <a:pt x="72" y="228"/>
                    </a:lnTo>
                    <a:lnTo>
                      <a:pt x="48" y="252"/>
                    </a:lnTo>
                    <a:lnTo>
                      <a:pt x="48" y="288"/>
                    </a:lnTo>
                    <a:lnTo>
                      <a:pt x="18" y="300"/>
                    </a:lnTo>
                    <a:lnTo>
                      <a:pt x="0" y="336"/>
                    </a:lnTo>
                    <a:lnTo>
                      <a:pt x="6" y="426"/>
                    </a:lnTo>
                    <a:lnTo>
                      <a:pt x="30" y="468"/>
                    </a:lnTo>
                    <a:lnTo>
                      <a:pt x="84" y="450"/>
                    </a:lnTo>
                    <a:lnTo>
                      <a:pt x="102" y="540"/>
                    </a:lnTo>
                    <a:lnTo>
                      <a:pt x="126" y="576"/>
                    </a:lnTo>
                    <a:lnTo>
                      <a:pt x="330" y="588"/>
                    </a:lnTo>
                    <a:lnTo>
                      <a:pt x="282" y="462"/>
                    </a:lnTo>
                    <a:lnTo>
                      <a:pt x="318" y="384"/>
                    </a:lnTo>
                    <a:lnTo>
                      <a:pt x="366" y="348"/>
                    </a:lnTo>
                    <a:lnTo>
                      <a:pt x="354" y="306"/>
                    </a:lnTo>
                    <a:lnTo>
                      <a:pt x="486" y="162"/>
                    </a:lnTo>
                    <a:lnTo>
                      <a:pt x="492" y="90"/>
                    </a:lnTo>
                    <a:lnTo>
                      <a:pt x="426" y="84"/>
                    </a:lnTo>
                    <a:lnTo>
                      <a:pt x="384" y="4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3F5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28" name="Freeform 44"/>
              <p:cNvSpPr>
                <a:spLocks/>
              </p:cNvSpPr>
              <p:nvPr/>
            </p:nvSpPr>
            <p:spPr bwMode="auto">
              <a:xfrm>
                <a:off x="1231" y="3253"/>
                <a:ext cx="198" cy="102"/>
              </a:xfrm>
              <a:custGeom>
                <a:avLst/>
                <a:gdLst>
                  <a:gd name="T0" fmla="*/ 6 w 198"/>
                  <a:gd name="T1" fmla="*/ 54 h 102"/>
                  <a:gd name="T2" fmla="*/ 24 w 198"/>
                  <a:gd name="T3" fmla="*/ 72 h 102"/>
                  <a:gd name="T4" fmla="*/ 48 w 198"/>
                  <a:gd name="T5" fmla="*/ 42 h 102"/>
                  <a:gd name="T6" fmla="*/ 24 w 198"/>
                  <a:gd name="T7" fmla="*/ 0 h 102"/>
                  <a:gd name="T8" fmla="*/ 108 w 198"/>
                  <a:gd name="T9" fmla="*/ 12 h 102"/>
                  <a:gd name="T10" fmla="*/ 138 w 198"/>
                  <a:gd name="T11" fmla="*/ 12 h 102"/>
                  <a:gd name="T12" fmla="*/ 162 w 198"/>
                  <a:gd name="T13" fmla="*/ 6 h 102"/>
                  <a:gd name="T14" fmla="*/ 198 w 198"/>
                  <a:gd name="T15" fmla="*/ 24 h 102"/>
                  <a:gd name="T16" fmla="*/ 198 w 198"/>
                  <a:gd name="T17" fmla="*/ 48 h 102"/>
                  <a:gd name="T18" fmla="*/ 108 w 198"/>
                  <a:gd name="T19" fmla="*/ 102 h 102"/>
                  <a:gd name="T20" fmla="*/ 78 w 198"/>
                  <a:gd name="T21" fmla="*/ 102 h 102"/>
                  <a:gd name="T22" fmla="*/ 60 w 198"/>
                  <a:gd name="T23" fmla="*/ 78 h 102"/>
                  <a:gd name="T24" fmla="*/ 30 w 198"/>
                  <a:gd name="T25" fmla="*/ 96 h 102"/>
                  <a:gd name="T26" fmla="*/ 0 w 198"/>
                  <a:gd name="T27" fmla="*/ 72 h 102"/>
                  <a:gd name="T28" fmla="*/ 6 w 198"/>
                  <a:gd name="T29" fmla="*/ 5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102">
                    <a:moveTo>
                      <a:pt x="6" y="54"/>
                    </a:moveTo>
                    <a:lnTo>
                      <a:pt x="24" y="72"/>
                    </a:lnTo>
                    <a:lnTo>
                      <a:pt x="48" y="42"/>
                    </a:lnTo>
                    <a:lnTo>
                      <a:pt x="24" y="0"/>
                    </a:lnTo>
                    <a:lnTo>
                      <a:pt x="108" y="12"/>
                    </a:lnTo>
                    <a:lnTo>
                      <a:pt x="138" y="12"/>
                    </a:lnTo>
                    <a:lnTo>
                      <a:pt x="162" y="6"/>
                    </a:lnTo>
                    <a:lnTo>
                      <a:pt x="198" y="24"/>
                    </a:lnTo>
                    <a:lnTo>
                      <a:pt x="198" y="48"/>
                    </a:lnTo>
                    <a:lnTo>
                      <a:pt x="108" y="102"/>
                    </a:lnTo>
                    <a:lnTo>
                      <a:pt x="78" y="102"/>
                    </a:lnTo>
                    <a:lnTo>
                      <a:pt x="60" y="78"/>
                    </a:lnTo>
                    <a:lnTo>
                      <a:pt x="30" y="96"/>
                    </a:lnTo>
                    <a:lnTo>
                      <a:pt x="0" y="72"/>
                    </a:lnTo>
                    <a:lnTo>
                      <a:pt x="6" y="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29" name="Freeform 45">
                <a:hlinkClick r:id="rId26" action="ppaction://hlinkfile" tooltip="Tierra del Fuego"/>
              </p:cNvPr>
              <p:cNvSpPr>
                <a:spLocks/>
              </p:cNvSpPr>
              <p:nvPr/>
            </p:nvSpPr>
            <p:spPr bwMode="auto">
              <a:xfrm>
                <a:off x="931" y="3301"/>
                <a:ext cx="204" cy="216"/>
              </a:xfrm>
              <a:custGeom>
                <a:avLst/>
                <a:gdLst>
                  <a:gd name="T0" fmla="*/ 0 w 204"/>
                  <a:gd name="T1" fmla="*/ 192 h 216"/>
                  <a:gd name="T2" fmla="*/ 6 w 204"/>
                  <a:gd name="T3" fmla="*/ 0 h 216"/>
                  <a:gd name="T4" fmla="*/ 54 w 204"/>
                  <a:gd name="T5" fmla="*/ 102 h 216"/>
                  <a:gd name="T6" fmla="*/ 96 w 204"/>
                  <a:gd name="T7" fmla="*/ 144 h 216"/>
                  <a:gd name="T8" fmla="*/ 156 w 204"/>
                  <a:gd name="T9" fmla="*/ 186 h 216"/>
                  <a:gd name="T10" fmla="*/ 204 w 204"/>
                  <a:gd name="T11" fmla="*/ 192 h 216"/>
                  <a:gd name="T12" fmla="*/ 192 w 204"/>
                  <a:gd name="T13" fmla="*/ 216 h 216"/>
                  <a:gd name="T14" fmla="*/ 150 w 204"/>
                  <a:gd name="T15" fmla="*/ 216 h 216"/>
                  <a:gd name="T16" fmla="*/ 84 w 204"/>
                  <a:gd name="T17" fmla="*/ 204 h 216"/>
                  <a:gd name="T18" fmla="*/ 0 w 204"/>
                  <a:gd name="T19" fmla="*/ 19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16">
                    <a:moveTo>
                      <a:pt x="0" y="192"/>
                    </a:moveTo>
                    <a:lnTo>
                      <a:pt x="6" y="0"/>
                    </a:lnTo>
                    <a:lnTo>
                      <a:pt x="54" y="102"/>
                    </a:lnTo>
                    <a:lnTo>
                      <a:pt x="96" y="144"/>
                    </a:lnTo>
                    <a:lnTo>
                      <a:pt x="156" y="186"/>
                    </a:lnTo>
                    <a:lnTo>
                      <a:pt x="204" y="192"/>
                    </a:lnTo>
                    <a:lnTo>
                      <a:pt x="192" y="216"/>
                    </a:lnTo>
                    <a:lnTo>
                      <a:pt x="150" y="216"/>
                    </a:lnTo>
                    <a:lnTo>
                      <a:pt x="84" y="20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3F5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30" name="Freeform 46">
                <a:hlinkClick r:id="rId13" action="ppaction://hlinkfile" tooltip="Ciudad Autónoma de Buenos Aires"/>
              </p:cNvPr>
              <p:cNvSpPr>
                <a:spLocks/>
              </p:cNvSpPr>
              <p:nvPr/>
            </p:nvSpPr>
            <p:spPr bwMode="auto">
              <a:xfrm>
                <a:off x="1615" y="1477"/>
                <a:ext cx="120" cy="132"/>
              </a:xfrm>
              <a:custGeom>
                <a:avLst/>
                <a:gdLst>
                  <a:gd name="T0" fmla="*/ 6 w 120"/>
                  <a:gd name="T1" fmla="*/ 60 h 132"/>
                  <a:gd name="T2" fmla="*/ 54 w 120"/>
                  <a:gd name="T3" fmla="*/ 0 h 132"/>
                  <a:gd name="T4" fmla="*/ 120 w 120"/>
                  <a:gd name="T5" fmla="*/ 84 h 132"/>
                  <a:gd name="T6" fmla="*/ 42 w 120"/>
                  <a:gd name="T7" fmla="*/ 132 h 132"/>
                  <a:gd name="T8" fmla="*/ 0 w 120"/>
                  <a:gd name="T9" fmla="*/ 60 h 132"/>
                  <a:gd name="T10" fmla="*/ 6 w 120"/>
                  <a:gd name="T11" fmla="*/ 6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32">
                    <a:moveTo>
                      <a:pt x="6" y="60"/>
                    </a:moveTo>
                    <a:lnTo>
                      <a:pt x="54" y="0"/>
                    </a:lnTo>
                    <a:lnTo>
                      <a:pt x="120" y="84"/>
                    </a:lnTo>
                    <a:lnTo>
                      <a:pt x="42" y="132"/>
                    </a:lnTo>
                    <a:lnTo>
                      <a:pt x="0" y="60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rgbClr val="D5D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31" name="Rectangle 47">
                <a:hlinkClick r:id="rId27" action="ppaction://hlinkfile" tooltip="Otros Países"/>
              </p:cNvPr>
              <p:cNvSpPr>
                <a:spLocks noChangeArrowheads="1"/>
              </p:cNvSpPr>
              <p:nvPr/>
            </p:nvSpPr>
            <p:spPr bwMode="auto">
              <a:xfrm>
                <a:off x="1579" y="2407"/>
                <a:ext cx="11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32" name="Rectangle 48"/>
              <p:cNvSpPr>
                <a:spLocks noChangeArrowheads="1"/>
              </p:cNvSpPr>
              <p:nvPr/>
            </p:nvSpPr>
            <p:spPr bwMode="auto">
              <a:xfrm>
                <a:off x="1192" y="3203"/>
                <a:ext cx="272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033" name="Rectangle 49"/>
              <p:cNvSpPr>
                <a:spLocks noChangeArrowheads="1"/>
              </p:cNvSpPr>
              <p:nvPr/>
            </p:nvSpPr>
            <p:spPr bwMode="auto">
              <a:xfrm>
                <a:off x="1283" y="3249"/>
                <a:ext cx="27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034" name="Text Box 50"/>
              <p:cNvSpPr txBox="1">
                <a:spLocks noChangeArrowheads="1"/>
              </p:cNvSpPr>
              <p:nvPr/>
            </p:nvSpPr>
            <p:spPr bwMode="auto">
              <a:xfrm>
                <a:off x="657" y="3536"/>
                <a:ext cx="544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1600"/>
                  <a:t>    2005</a:t>
                </a:r>
              </a:p>
            </p:txBody>
          </p:sp>
        </p:grpSp>
        <p:grpSp>
          <p:nvGrpSpPr>
            <p:cNvPr id="682089" name="Group 105"/>
            <p:cNvGrpSpPr>
              <a:grpSpLocks/>
            </p:cNvGrpSpPr>
            <p:nvPr/>
          </p:nvGrpSpPr>
          <p:grpSpPr bwMode="auto">
            <a:xfrm>
              <a:off x="5940425" y="3716338"/>
              <a:ext cx="1666875" cy="2058988"/>
              <a:chOff x="3054" y="2256"/>
              <a:chExt cx="1050" cy="1297"/>
            </a:xfrm>
          </p:grpSpPr>
          <p:sp>
            <p:nvSpPr>
              <p:cNvPr id="682090" name="Freeform 106">
                <a:hlinkClick r:id="rId28" action="ppaction://hlinkfile" tooltip="La Rioja"/>
              </p:cNvPr>
              <p:cNvSpPr>
                <a:spLocks/>
              </p:cNvSpPr>
              <p:nvPr/>
            </p:nvSpPr>
            <p:spPr bwMode="auto">
              <a:xfrm>
                <a:off x="3441" y="2256"/>
                <a:ext cx="360" cy="420"/>
              </a:xfrm>
              <a:custGeom>
                <a:avLst/>
                <a:gdLst>
                  <a:gd name="T0" fmla="*/ 0 w 360"/>
                  <a:gd name="T1" fmla="*/ 66 h 420"/>
                  <a:gd name="T2" fmla="*/ 42 w 360"/>
                  <a:gd name="T3" fmla="*/ 0 h 420"/>
                  <a:gd name="T4" fmla="*/ 84 w 360"/>
                  <a:gd name="T5" fmla="*/ 0 h 420"/>
                  <a:gd name="T6" fmla="*/ 144 w 360"/>
                  <a:gd name="T7" fmla="*/ 54 h 420"/>
                  <a:gd name="T8" fmla="*/ 234 w 360"/>
                  <a:gd name="T9" fmla="*/ 42 h 420"/>
                  <a:gd name="T10" fmla="*/ 282 w 360"/>
                  <a:gd name="T11" fmla="*/ 108 h 420"/>
                  <a:gd name="T12" fmla="*/ 342 w 360"/>
                  <a:gd name="T13" fmla="*/ 156 h 420"/>
                  <a:gd name="T14" fmla="*/ 360 w 360"/>
                  <a:gd name="T15" fmla="*/ 234 h 420"/>
                  <a:gd name="T16" fmla="*/ 330 w 360"/>
                  <a:gd name="T17" fmla="*/ 312 h 420"/>
                  <a:gd name="T18" fmla="*/ 330 w 360"/>
                  <a:gd name="T19" fmla="*/ 396 h 420"/>
                  <a:gd name="T20" fmla="*/ 258 w 360"/>
                  <a:gd name="T21" fmla="*/ 420 h 420"/>
                  <a:gd name="T22" fmla="*/ 210 w 360"/>
                  <a:gd name="T23" fmla="*/ 366 h 420"/>
                  <a:gd name="T24" fmla="*/ 210 w 360"/>
                  <a:gd name="T25" fmla="*/ 306 h 420"/>
                  <a:gd name="T26" fmla="*/ 96 w 360"/>
                  <a:gd name="T27" fmla="*/ 192 h 420"/>
                  <a:gd name="T28" fmla="*/ 42 w 360"/>
                  <a:gd name="T29" fmla="*/ 186 h 420"/>
                  <a:gd name="T30" fmla="*/ 48 w 360"/>
                  <a:gd name="T31" fmla="*/ 126 h 420"/>
                  <a:gd name="T32" fmla="*/ 0 w 360"/>
                  <a:gd name="T33" fmla="*/ 66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0" h="420">
                    <a:moveTo>
                      <a:pt x="0" y="66"/>
                    </a:moveTo>
                    <a:lnTo>
                      <a:pt x="42" y="0"/>
                    </a:lnTo>
                    <a:lnTo>
                      <a:pt x="84" y="0"/>
                    </a:lnTo>
                    <a:lnTo>
                      <a:pt x="144" y="54"/>
                    </a:lnTo>
                    <a:lnTo>
                      <a:pt x="234" y="42"/>
                    </a:lnTo>
                    <a:lnTo>
                      <a:pt x="282" y="108"/>
                    </a:lnTo>
                    <a:lnTo>
                      <a:pt x="342" y="156"/>
                    </a:lnTo>
                    <a:lnTo>
                      <a:pt x="360" y="234"/>
                    </a:lnTo>
                    <a:lnTo>
                      <a:pt x="330" y="312"/>
                    </a:lnTo>
                    <a:lnTo>
                      <a:pt x="330" y="396"/>
                    </a:lnTo>
                    <a:lnTo>
                      <a:pt x="258" y="420"/>
                    </a:lnTo>
                    <a:lnTo>
                      <a:pt x="210" y="366"/>
                    </a:lnTo>
                    <a:lnTo>
                      <a:pt x="210" y="306"/>
                    </a:lnTo>
                    <a:lnTo>
                      <a:pt x="96" y="192"/>
                    </a:lnTo>
                    <a:lnTo>
                      <a:pt x="42" y="186"/>
                    </a:lnTo>
                    <a:lnTo>
                      <a:pt x="48" y="126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91" name="Freeform 107">
                <a:hlinkClick r:id="rId29" action="ppaction://hlinkfile" tooltip="San Juan"/>
              </p:cNvPr>
              <p:cNvSpPr>
                <a:spLocks/>
              </p:cNvSpPr>
              <p:nvPr/>
            </p:nvSpPr>
            <p:spPr bwMode="auto">
              <a:xfrm>
                <a:off x="3693" y="2280"/>
                <a:ext cx="324" cy="402"/>
              </a:xfrm>
              <a:custGeom>
                <a:avLst/>
                <a:gdLst>
                  <a:gd name="T0" fmla="*/ 72 w 324"/>
                  <a:gd name="T1" fmla="*/ 0 h 402"/>
                  <a:gd name="T2" fmla="*/ 120 w 324"/>
                  <a:gd name="T3" fmla="*/ 54 h 402"/>
                  <a:gd name="T4" fmla="*/ 114 w 324"/>
                  <a:gd name="T5" fmla="*/ 114 h 402"/>
                  <a:gd name="T6" fmla="*/ 174 w 324"/>
                  <a:gd name="T7" fmla="*/ 126 h 402"/>
                  <a:gd name="T8" fmla="*/ 282 w 324"/>
                  <a:gd name="T9" fmla="*/ 234 h 402"/>
                  <a:gd name="T10" fmla="*/ 282 w 324"/>
                  <a:gd name="T11" fmla="*/ 300 h 402"/>
                  <a:gd name="T12" fmla="*/ 324 w 324"/>
                  <a:gd name="T13" fmla="*/ 342 h 402"/>
                  <a:gd name="T14" fmla="*/ 270 w 324"/>
                  <a:gd name="T15" fmla="*/ 336 h 402"/>
                  <a:gd name="T16" fmla="*/ 270 w 324"/>
                  <a:gd name="T17" fmla="*/ 378 h 402"/>
                  <a:gd name="T18" fmla="*/ 228 w 324"/>
                  <a:gd name="T19" fmla="*/ 378 h 402"/>
                  <a:gd name="T20" fmla="*/ 210 w 324"/>
                  <a:gd name="T21" fmla="*/ 360 h 402"/>
                  <a:gd name="T22" fmla="*/ 180 w 324"/>
                  <a:gd name="T23" fmla="*/ 360 h 402"/>
                  <a:gd name="T24" fmla="*/ 150 w 324"/>
                  <a:gd name="T25" fmla="*/ 384 h 402"/>
                  <a:gd name="T26" fmla="*/ 114 w 324"/>
                  <a:gd name="T27" fmla="*/ 354 h 402"/>
                  <a:gd name="T28" fmla="*/ 78 w 324"/>
                  <a:gd name="T29" fmla="*/ 366 h 402"/>
                  <a:gd name="T30" fmla="*/ 78 w 324"/>
                  <a:gd name="T31" fmla="*/ 402 h 402"/>
                  <a:gd name="T32" fmla="*/ 42 w 324"/>
                  <a:gd name="T33" fmla="*/ 402 h 402"/>
                  <a:gd name="T34" fmla="*/ 30 w 324"/>
                  <a:gd name="T35" fmla="*/ 360 h 402"/>
                  <a:gd name="T36" fmla="*/ 30 w 324"/>
                  <a:gd name="T37" fmla="*/ 342 h 402"/>
                  <a:gd name="T38" fmla="*/ 0 w 324"/>
                  <a:gd name="T39" fmla="*/ 288 h 402"/>
                  <a:gd name="T40" fmla="*/ 24 w 324"/>
                  <a:gd name="T41" fmla="*/ 264 h 402"/>
                  <a:gd name="T42" fmla="*/ 24 w 324"/>
                  <a:gd name="T43" fmla="*/ 216 h 402"/>
                  <a:gd name="T44" fmla="*/ 60 w 324"/>
                  <a:gd name="T45" fmla="*/ 186 h 402"/>
                  <a:gd name="T46" fmla="*/ 48 w 324"/>
                  <a:gd name="T47" fmla="*/ 150 h 402"/>
                  <a:gd name="T48" fmla="*/ 36 w 324"/>
                  <a:gd name="T49" fmla="*/ 90 h 402"/>
                  <a:gd name="T50" fmla="*/ 54 w 324"/>
                  <a:gd name="T51" fmla="*/ 84 h 402"/>
                  <a:gd name="T52" fmla="*/ 72 w 324"/>
                  <a:gd name="T5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4" h="402">
                    <a:moveTo>
                      <a:pt x="72" y="0"/>
                    </a:moveTo>
                    <a:lnTo>
                      <a:pt x="120" y="54"/>
                    </a:lnTo>
                    <a:lnTo>
                      <a:pt x="114" y="114"/>
                    </a:lnTo>
                    <a:lnTo>
                      <a:pt x="174" y="126"/>
                    </a:lnTo>
                    <a:lnTo>
                      <a:pt x="282" y="234"/>
                    </a:lnTo>
                    <a:lnTo>
                      <a:pt x="282" y="300"/>
                    </a:lnTo>
                    <a:lnTo>
                      <a:pt x="324" y="342"/>
                    </a:lnTo>
                    <a:lnTo>
                      <a:pt x="270" y="336"/>
                    </a:lnTo>
                    <a:lnTo>
                      <a:pt x="270" y="378"/>
                    </a:lnTo>
                    <a:lnTo>
                      <a:pt x="228" y="378"/>
                    </a:lnTo>
                    <a:lnTo>
                      <a:pt x="210" y="360"/>
                    </a:lnTo>
                    <a:lnTo>
                      <a:pt x="180" y="360"/>
                    </a:lnTo>
                    <a:lnTo>
                      <a:pt x="150" y="384"/>
                    </a:lnTo>
                    <a:lnTo>
                      <a:pt x="114" y="354"/>
                    </a:lnTo>
                    <a:lnTo>
                      <a:pt x="78" y="366"/>
                    </a:lnTo>
                    <a:lnTo>
                      <a:pt x="78" y="402"/>
                    </a:lnTo>
                    <a:lnTo>
                      <a:pt x="42" y="402"/>
                    </a:lnTo>
                    <a:lnTo>
                      <a:pt x="30" y="360"/>
                    </a:lnTo>
                    <a:lnTo>
                      <a:pt x="30" y="342"/>
                    </a:lnTo>
                    <a:lnTo>
                      <a:pt x="0" y="288"/>
                    </a:lnTo>
                    <a:lnTo>
                      <a:pt x="24" y="264"/>
                    </a:lnTo>
                    <a:lnTo>
                      <a:pt x="24" y="216"/>
                    </a:lnTo>
                    <a:lnTo>
                      <a:pt x="60" y="186"/>
                    </a:lnTo>
                    <a:lnTo>
                      <a:pt x="48" y="150"/>
                    </a:lnTo>
                    <a:lnTo>
                      <a:pt x="36" y="90"/>
                    </a:lnTo>
                    <a:lnTo>
                      <a:pt x="54" y="84"/>
                    </a:lnTo>
                    <a:lnTo>
                      <a:pt x="72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92" name="Freeform 108">
                <a:hlinkClick r:id="rId30" action="ppaction://hlinkfile" tooltip="Mendoza"/>
              </p:cNvPr>
              <p:cNvSpPr>
                <a:spLocks/>
              </p:cNvSpPr>
              <p:nvPr/>
            </p:nvSpPr>
            <p:spPr bwMode="auto">
              <a:xfrm>
                <a:off x="3717" y="2640"/>
                <a:ext cx="336" cy="498"/>
              </a:xfrm>
              <a:custGeom>
                <a:avLst/>
                <a:gdLst>
                  <a:gd name="T0" fmla="*/ 186 w 336"/>
                  <a:gd name="T1" fmla="*/ 534 h 498"/>
                  <a:gd name="T2" fmla="*/ 108 w 336"/>
                  <a:gd name="T3" fmla="*/ 492 h 498"/>
                  <a:gd name="T4" fmla="*/ 72 w 336"/>
                  <a:gd name="T5" fmla="*/ 498 h 498"/>
                  <a:gd name="T6" fmla="*/ 6 w 336"/>
                  <a:gd name="T7" fmla="*/ 408 h 498"/>
                  <a:gd name="T8" fmla="*/ 0 w 336"/>
                  <a:gd name="T9" fmla="*/ 318 h 498"/>
                  <a:gd name="T10" fmla="*/ 42 w 336"/>
                  <a:gd name="T11" fmla="*/ 210 h 498"/>
                  <a:gd name="T12" fmla="*/ 36 w 336"/>
                  <a:gd name="T13" fmla="*/ 138 h 498"/>
                  <a:gd name="T14" fmla="*/ 54 w 336"/>
                  <a:gd name="T15" fmla="*/ 126 h 498"/>
                  <a:gd name="T16" fmla="*/ 18 w 336"/>
                  <a:gd name="T17" fmla="*/ 102 h 498"/>
                  <a:gd name="T18" fmla="*/ 24 w 336"/>
                  <a:gd name="T19" fmla="*/ 78 h 498"/>
                  <a:gd name="T20" fmla="*/ 12 w 336"/>
                  <a:gd name="T21" fmla="*/ 48 h 498"/>
                  <a:gd name="T22" fmla="*/ 54 w 336"/>
                  <a:gd name="T23" fmla="*/ 42 h 498"/>
                  <a:gd name="T24" fmla="*/ 60 w 336"/>
                  <a:gd name="T25" fmla="*/ 6 h 498"/>
                  <a:gd name="T26" fmla="*/ 90 w 336"/>
                  <a:gd name="T27" fmla="*/ 0 h 498"/>
                  <a:gd name="T28" fmla="*/ 126 w 336"/>
                  <a:gd name="T29" fmla="*/ 24 h 498"/>
                  <a:gd name="T30" fmla="*/ 156 w 336"/>
                  <a:gd name="T31" fmla="*/ 0 h 498"/>
                  <a:gd name="T32" fmla="*/ 186 w 336"/>
                  <a:gd name="T33" fmla="*/ 6 h 498"/>
                  <a:gd name="T34" fmla="*/ 198 w 336"/>
                  <a:gd name="T35" fmla="*/ 24 h 498"/>
                  <a:gd name="T36" fmla="*/ 240 w 336"/>
                  <a:gd name="T37" fmla="*/ 18 h 498"/>
                  <a:gd name="T38" fmla="*/ 264 w 336"/>
                  <a:gd name="T39" fmla="*/ 54 h 498"/>
                  <a:gd name="T40" fmla="*/ 258 w 336"/>
                  <a:gd name="T41" fmla="*/ 120 h 498"/>
                  <a:gd name="T42" fmla="*/ 300 w 336"/>
                  <a:gd name="T43" fmla="*/ 186 h 498"/>
                  <a:gd name="T44" fmla="*/ 294 w 336"/>
                  <a:gd name="T45" fmla="*/ 222 h 498"/>
                  <a:gd name="T46" fmla="*/ 336 w 336"/>
                  <a:gd name="T47" fmla="*/ 282 h 498"/>
                  <a:gd name="T48" fmla="*/ 306 w 336"/>
                  <a:gd name="T49" fmla="*/ 378 h 498"/>
                  <a:gd name="T50" fmla="*/ 186 w 336"/>
                  <a:gd name="T51" fmla="*/ 384 h 498"/>
                  <a:gd name="T52" fmla="*/ 186 w 336"/>
                  <a:gd name="T53" fmla="*/ 53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6" h="498">
                    <a:moveTo>
                      <a:pt x="186" y="534"/>
                    </a:moveTo>
                    <a:lnTo>
                      <a:pt x="108" y="492"/>
                    </a:lnTo>
                    <a:lnTo>
                      <a:pt x="72" y="498"/>
                    </a:lnTo>
                    <a:lnTo>
                      <a:pt x="6" y="408"/>
                    </a:lnTo>
                    <a:lnTo>
                      <a:pt x="0" y="318"/>
                    </a:lnTo>
                    <a:lnTo>
                      <a:pt x="42" y="210"/>
                    </a:lnTo>
                    <a:lnTo>
                      <a:pt x="36" y="138"/>
                    </a:lnTo>
                    <a:lnTo>
                      <a:pt x="54" y="126"/>
                    </a:lnTo>
                    <a:lnTo>
                      <a:pt x="18" y="102"/>
                    </a:lnTo>
                    <a:lnTo>
                      <a:pt x="24" y="78"/>
                    </a:lnTo>
                    <a:lnTo>
                      <a:pt x="12" y="48"/>
                    </a:lnTo>
                    <a:lnTo>
                      <a:pt x="54" y="42"/>
                    </a:lnTo>
                    <a:lnTo>
                      <a:pt x="60" y="6"/>
                    </a:lnTo>
                    <a:lnTo>
                      <a:pt x="90" y="0"/>
                    </a:lnTo>
                    <a:lnTo>
                      <a:pt x="126" y="24"/>
                    </a:lnTo>
                    <a:lnTo>
                      <a:pt x="156" y="0"/>
                    </a:lnTo>
                    <a:lnTo>
                      <a:pt x="186" y="6"/>
                    </a:lnTo>
                    <a:lnTo>
                      <a:pt x="198" y="24"/>
                    </a:lnTo>
                    <a:lnTo>
                      <a:pt x="240" y="18"/>
                    </a:lnTo>
                    <a:lnTo>
                      <a:pt x="264" y="54"/>
                    </a:lnTo>
                    <a:lnTo>
                      <a:pt x="258" y="120"/>
                    </a:lnTo>
                    <a:lnTo>
                      <a:pt x="300" y="186"/>
                    </a:lnTo>
                    <a:lnTo>
                      <a:pt x="294" y="222"/>
                    </a:lnTo>
                    <a:lnTo>
                      <a:pt x="336" y="282"/>
                    </a:lnTo>
                    <a:lnTo>
                      <a:pt x="306" y="378"/>
                    </a:lnTo>
                    <a:lnTo>
                      <a:pt x="186" y="384"/>
                    </a:lnTo>
                    <a:lnTo>
                      <a:pt x="186" y="534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93" name="Freeform 109">
                <a:hlinkClick r:id="rId31" action="ppaction://hlinkfile" tooltip="Neuquén"/>
              </p:cNvPr>
              <p:cNvSpPr>
                <a:spLocks/>
              </p:cNvSpPr>
              <p:nvPr/>
            </p:nvSpPr>
            <p:spPr bwMode="auto">
              <a:xfrm>
                <a:off x="3260" y="3073"/>
                <a:ext cx="288" cy="480"/>
              </a:xfrm>
              <a:custGeom>
                <a:avLst/>
                <a:gdLst>
                  <a:gd name="T0" fmla="*/ 6 w 288"/>
                  <a:gd name="T1" fmla="*/ 480 h 480"/>
                  <a:gd name="T2" fmla="*/ 0 w 288"/>
                  <a:gd name="T3" fmla="*/ 450 h 480"/>
                  <a:gd name="T4" fmla="*/ 0 w 288"/>
                  <a:gd name="T5" fmla="*/ 426 h 480"/>
                  <a:gd name="T6" fmla="*/ 12 w 288"/>
                  <a:gd name="T7" fmla="*/ 408 h 480"/>
                  <a:gd name="T8" fmla="*/ 0 w 288"/>
                  <a:gd name="T9" fmla="*/ 390 h 480"/>
                  <a:gd name="T10" fmla="*/ 6 w 288"/>
                  <a:gd name="T11" fmla="*/ 378 h 480"/>
                  <a:gd name="T12" fmla="*/ 0 w 288"/>
                  <a:gd name="T13" fmla="*/ 342 h 480"/>
                  <a:gd name="T14" fmla="*/ 24 w 288"/>
                  <a:gd name="T15" fmla="*/ 270 h 480"/>
                  <a:gd name="T16" fmla="*/ 60 w 288"/>
                  <a:gd name="T17" fmla="*/ 246 h 480"/>
                  <a:gd name="T18" fmla="*/ 60 w 288"/>
                  <a:gd name="T19" fmla="*/ 234 h 480"/>
                  <a:gd name="T20" fmla="*/ 54 w 288"/>
                  <a:gd name="T21" fmla="*/ 180 h 480"/>
                  <a:gd name="T22" fmla="*/ 36 w 288"/>
                  <a:gd name="T23" fmla="*/ 54 h 480"/>
                  <a:gd name="T24" fmla="*/ 78 w 288"/>
                  <a:gd name="T25" fmla="*/ 0 h 480"/>
                  <a:gd name="T26" fmla="*/ 144 w 288"/>
                  <a:gd name="T27" fmla="*/ 90 h 480"/>
                  <a:gd name="T28" fmla="*/ 198 w 288"/>
                  <a:gd name="T29" fmla="*/ 84 h 480"/>
                  <a:gd name="T30" fmla="*/ 264 w 288"/>
                  <a:gd name="T31" fmla="*/ 126 h 480"/>
                  <a:gd name="T32" fmla="*/ 270 w 288"/>
                  <a:gd name="T33" fmla="*/ 228 h 480"/>
                  <a:gd name="T34" fmla="*/ 288 w 288"/>
                  <a:gd name="T35" fmla="*/ 252 h 480"/>
                  <a:gd name="T36" fmla="*/ 234 w 288"/>
                  <a:gd name="T37" fmla="*/ 276 h 480"/>
                  <a:gd name="T38" fmla="*/ 144 w 288"/>
                  <a:gd name="T39" fmla="*/ 360 h 480"/>
                  <a:gd name="T40" fmla="*/ 126 w 288"/>
                  <a:gd name="T41" fmla="*/ 414 h 480"/>
                  <a:gd name="T42" fmla="*/ 66 w 288"/>
                  <a:gd name="T43" fmla="*/ 438 h 480"/>
                  <a:gd name="T44" fmla="*/ 54 w 288"/>
                  <a:gd name="T45" fmla="*/ 480 h 480"/>
                  <a:gd name="T46" fmla="*/ 6 w 288"/>
                  <a:gd name="T4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480">
                    <a:moveTo>
                      <a:pt x="6" y="480"/>
                    </a:moveTo>
                    <a:lnTo>
                      <a:pt x="0" y="450"/>
                    </a:lnTo>
                    <a:lnTo>
                      <a:pt x="0" y="426"/>
                    </a:lnTo>
                    <a:lnTo>
                      <a:pt x="12" y="408"/>
                    </a:lnTo>
                    <a:lnTo>
                      <a:pt x="0" y="390"/>
                    </a:lnTo>
                    <a:lnTo>
                      <a:pt x="6" y="378"/>
                    </a:lnTo>
                    <a:lnTo>
                      <a:pt x="0" y="342"/>
                    </a:lnTo>
                    <a:lnTo>
                      <a:pt x="24" y="270"/>
                    </a:lnTo>
                    <a:lnTo>
                      <a:pt x="60" y="246"/>
                    </a:lnTo>
                    <a:lnTo>
                      <a:pt x="60" y="234"/>
                    </a:lnTo>
                    <a:lnTo>
                      <a:pt x="54" y="180"/>
                    </a:lnTo>
                    <a:lnTo>
                      <a:pt x="36" y="54"/>
                    </a:lnTo>
                    <a:lnTo>
                      <a:pt x="78" y="0"/>
                    </a:lnTo>
                    <a:lnTo>
                      <a:pt x="144" y="90"/>
                    </a:lnTo>
                    <a:lnTo>
                      <a:pt x="198" y="84"/>
                    </a:lnTo>
                    <a:lnTo>
                      <a:pt x="264" y="126"/>
                    </a:lnTo>
                    <a:lnTo>
                      <a:pt x="270" y="228"/>
                    </a:lnTo>
                    <a:lnTo>
                      <a:pt x="288" y="252"/>
                    </a:lnTo>
                    <a:lnTo>
                      <a:pt x="234" y="276"/>
                    </a:lnTo>
                    <a:lnTo>
                      <a:pt x="144" y="360"/>
                    </a:lnTo>
                    <a:lnTo>
                      <a:pt x="126" y="414"/>
                    </a:lnTo>
                    <a:lnTo>
                      <a:pt x="66" y="438"/>
                    </a:lnTo>
                    <a:lnTo>
                      <a:pt x="54" y="480"/>
                    </a:lnTo>
                    <a:lnTo>
                      <a:pt x="6" y="48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82094" name="Rectangle 110"/>
              <p:cNvSpPr>
                <a:spLocks noChangeArrowheads="1"/>
              </p:cNvSpPr>
              <p:nvPr/>
            </p:nvSpPr>
            <p:spPr bwMode="auto">
              <a:xfrm>
                <a:off x="3106" y="2586"/>
                <a:ext cx="136" cy="105"/>
              </a:xfrm>
              <a:prstGeom prst="rect">
                <a:avLst/>
              </a:prstGeom>
              <a:solidFill>
                <a:srgbClr val="0027A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095" name="Rectangle 111"/>
              <p:cNvSpPr>
                <a:spLocks noChangeArrowheads="1"/>
              </p:cNvSpPr>
              <p:nvPr/>
            </p:nvSpPr>
            <p:spPr bwMode="auto">
              <a:xfrm>
                <a:off x="3106" y="2703"/>
                <a:ext cx="136" cy="105"/>
              </a:xfrm>
              <a:prstGeom prst="rect">
                <a:avLst/>
              </a:prstGeom>
              <a:solidFill>
                <a:srgbClr val="1049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096" name="Rectangle 112"/>
              <p:cNvSpPr>
                <a:spLocks noChangeArrowheads="1"/>
              </p:cNvSpPr>
              <p:nvPr/>
            </p:nvSpPr>
            <p:spPr bwMode="auto">
              <a:xfrm>
                <a:off x="3106" y="2820"/>
                <a:ext cx="136" cy="103"/>
              </a:xfrm>
              <a:prstGeom prst="rect">
                <a:avLst/>
              </a:prstGeom>
              <a:solidFill>
                <a:srgbClr val="5B7A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097" name="Text Box 113"/>
              <p:cNvSpPr txBox="1">
                <a:spLocks noChangeArrowheads="1"/>
              </p:cNvSpPr>
              <p:nvPr/>
            </p:nvSpPr>
            <p:spPr bwMode="auto">
              <a:xfrm>
                <a:off x="3240" y="2560"/>
                <a:ext cx="70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AR" sz="1000" b="0"/>
                  <a:t>MAS DE 900</a:t>
                </a:r>
              </a:p>
            </p:txBody>
          </p:sp>
          <p:sp>
            <p:nvSpPr>
              <p:cNvPr id="682098" name="Text Box 114"/>
              <p:cNvSpPr txBox="1">
                <a:spLocks noChangeArrowheads="1"/>
              </p:cNvSpPr>
              <p:nvPr/>
            </p:nvSpPr>
            <p:spPr bwMode="auto">
              <a:xfrm>
                <a:off x="3242" y="2678"/>
                <a:ext cx="70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AR" sz="1000" b="0"/>
                  <a:t>800-900</a:t>
                </a:r>
              </a:p>
            </p:txBody>
          </p:sp>
          <p:sp>
            <p:nvSpPr>
              <p:cNvPr id="682099" name="Text Box 115"/>
              <p:cNvSpPr txBox="1">
                <a:spLocks noChangeArrowheads="1"/>
              </p:cNvSpPr>
              <p:nvPr/>
            </p:nvSpPr>
            <p:spPr bwMode="auto">
              <a:xfrm>
                <a:off x="3242" y="2787"/>
                <a:ext cx="70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AR" sz="1000" b="0"/>
                  <a:t>700-800</a:t>
                </a:r>
              </a:p>
            </p:txBody>
          </p:sp>
          <p:sp>
            <p:nvSpPr>
              <p:cNvPr id="682100" name="Text Box 116"/>
              <p:cNvSpPr txBox="1">
                <a:spLocks noChangeArrowheads="1"/>
              </p:cNvSpPr>
              <p:nvPr/>
            </p:nvSpPr>
            <p:spPr bwMode="auto">
              <a:xfrm>
                <a:off x="3242" y="2905"/>
                <a:ext cx="70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AR" sz="1000" b="0"/>
                  <a:t>600-700</a:t>
                </a:r>
              </a:p>
            </p:txBody>
          </p:sp>
          <p:sp>
            <p:nvSpPr>
              <p:cNvPr id="682101" name="Text Box 117"/>
              <p:cNvSpPr txBox="1">
                <a:spLocks noChangeArrowheads="1"/>
              </p:cNvSpPr>
              <p:nvPr/>
            </p:nvSpPr>
            <p:spPr bwMode="auto">
              <a:xfrm>
                <a:off x="3054" y="2332"/>
                <a:ext cx="876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900"/>
                  <a:t>PACIENTES POR</a:t>
                </a:r>
              </a:p>
              <a:p>
                <a:r>
                  <a:rPr lang="es-AR" sz="900"/>
                  <a:t>MILLÓN HABITANTES</a:t>
                </a:r>
                <a:endParaRPr lang="es-MX" sz="900"/>
              </a:p>
            </p:txBody>
          </p:sp>
          <p:sp>
            <p:nvSpPr>
              <p:cNvPr id="682102" name="Text Box 118"/>
              <p:cNvSpPr txBox="1">
                <a:spLocks noChangeArrowheads="1"/>
              </p:cNvSpPr>
              <p:nvPr/>
            </p:nvSpPr>
            <p:spPr bwMode="auto">
              <a:xfrm>
                <a:off x="3224" y="3014"/>
                <a:ext cx="8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AR" sz="1000" b="0"/>
                  <a:t> 500-600</a:t>
                </a:r>
              </a:p>
            </p:txBody>
          </p:sp>
          <p:sp>
            <p:nvSpPr>
              <p:cNvPr id="682103" name="Text Box 119"/>
              <p:cNvSpPr txBox="1">
                <a:spLocks noChangeArrowheads="1"/>
              </p:cNvSpPr>
              <p:nvPr/>
            </p:nvSpPr>
            <p:spPr bwMode="auto">
              <a:xfrm>
                <a:off x="3224" y="3132"/>
                <a:ext cx="8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AR" sz="1000" b="0"/>
                  <a:t> 400-500</a:t>
                </a:r>
              </a:p>
            </p:txBody>
          </p:sp>
          <p:sp>
            <p:nvSpPr>
              <p:cNvPr id="682104" name="Text Box 120"/>
              <p:cNvSpPr txBox="1">
                <a:spLocks noChangeArrowheads="1"/>
              </p:cNvSpPr>
              <p:nvPr/>
            </p:nvSpPr>
            <p:spPr bwMode="auto">
              <a:xfrm>
                <a:off x="3224" y="3241"/>
                <a:ext cx="8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AR" sz="1000" b="0"/>
                  <a:t> MENOS DE 400</a:t>
                </a:r>
              </a:p>
            </p:txBody>
          </p:sp>
          <p:sp>
            <p:nvSpPr>
              <p:cNvPr id="682105" name="Rectangle 121"/>
              <p:cNvSpPr>
                <a:spLocks noChangeArrowheads="1"/>
              </p:cNvSpPr>
              <p:nvPr/>
            </p:nvSpPr>
            <p:spPr bwMode="auto">
              <a:xfrm>
                <a:off x="3106" y="2923"/>
                <a:ext cx="136" cy="105"/>
              </a:xfrm>
              <a:prstGeom prst="rect">
                <a:avLst/>
              </a:prstGeom>
              <a:solidFill>
                <a:srgbClr val="8EA9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106" name="Rectangle 122"/>
              <p:cNvSpPr>
                <a:spLocks noChangeArrowheads="1"/>
              </p:cNvSpPr>
              <p:nvPr/>
            </p:nvSpPr>
            <p:spPr bwMode="auto">
              <a:xfrm>
                <a:off x="3105" y="3032"/>
                <a:ext cx="136" cy="104"/>
              </a:xfrm>
              <a:prstGeom prst="rect">
                <a:avLst/>
              </a:prstGeom>
              <a:solidFill>
                <a:srgbClr val="BCCC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107" name="Rectangle 123"/>
              <p:cNvSpPr>
                <a:spLocks noChangeArrowheads="1"/>
              </p:cNvSpPr>
              <p:nvPr/>
            </p:nvSpPr>
            <p:spPr bwMode="auto">
              <a:xfrm>
                <a:off x="3106" y="3150"/>
                <a:ext cx="136" cy="103"/>
              </a:xfrm>
              <a:prstGeom prst="rect">
                <a:avLst/>
              </a:prstGeom>
              <a:solidFill>
                <a:srgbClr val="D5D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82108" name="Rectangle 124"/>
              <p:cNvSpPr>
                <a:spLocks noChangeArrowheads="1"/>
              </p:cNvSpPr>
              <p:nvPr/>
            </p:nvSpPr>
            <p:spPr bwMode="auto">
              <a:xfrm>
                <a:off x="3106" y="3274"/>
                <a:ext cx="136" cy="103"/>
              </a:xfrm>
              <a:prstGeom prst="rect">
                <a:avLst/>
              </a:prstGeom>
              <a:solidFill>
                <a:srgbClr val="F3F5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sp>
          <p:nvSpPr>
            <p:cNvPr id="682136" name="Rectangle 152"/>
            <p:cNvSpPr>
              <a:spLocks noChangeArrowheads="1"/>
            </p:cNvSpPr>
            <p:nvPr/>
          </p:nvSpPr>
          <p:spPr bwMode="auto">
            <a:xfrm>
              <a:off x="2051050" y="6007100"/>
              <a:ext cx="5616575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/>
                <a:t>GRÁFICO 4b: PREVALENCIA PUNTUAL EN DC EN ARGENTINA</a:t>
              </a:r>
            </a:p>
            <a:p>
              <a:pPr algn="ctr"/>
              <a:r>
                <a:rPr lang="es-AR" sz="1400"/>
                <a:t>TASAS AJUSTADAS POR EDAD Y SEXO</a:t>
              </a:r>
            </a:p>
          </p:txBody>
        </p:sp>
        <p:grpSp>
          <p:nvGrpSpPr>
            <p:cNvPr id="125" name="Group 113"/>
            <p:cNvGrpSpPr>
              <a:grpSpLocks noChangeAspect="1"/>
            </p:cNvGrpSpPr>
            <p:nvPr/>
          </p:nvGrpSpPr>
          <p:grpSpPr bwMode="auto">
            <a:xfrm>
              <a:off x="4788024" y="460454"/>
              <a:ext cx="2552400" cy="5776858"/>
              <a:chOff x="612" y="255"/>
              <a:chExt cx="1561" cy="3533"/>
            </a:xfrm>
          </p:grpSpPr>
          <p:sp>
            <p:nvSpPr>
              <p:cNvPr id="126" name="Freeform 37">
                <a:hlinkClick r:id="rId15" action="ppaction://hlinkfile" tooltip="Jujuy"/>
              </p:cNvPr>
              <p:cNvSpPr>
                <a:spLocks/>
              </p:cNvSpPr>
              <p:nvPr/>
            </p:nvSpPr>
            <p:spPr bwMode="auto">
              <a:xfrm>
                <a:off x="967" y="255"/>
                <a:ext cx="278" cy="269"/>
              </a:xfrm>
              <a:custGeom>
                <a:avLst/>
                <a:gdLst>
                  <a:gd name="T0" fmla="*/ 0 w 282"/>
                  <a:gd name="T1" fmla="*/ 192 h 276"/>
                  <a:gd name="T2" fmla="*/ 24 w 282"/>
                  <a:gd name="T3" fmla="*/ 120 h 276"/>
                  <a:gd name="T4" fmla="*/ 6 w 282"/>
                  <a:gd name="T5" fmla="*/ 102 h 276"/>
                  <a:gd name="T6" fmla="*/ 48 w 282"/>
                  <a:gd name="T7" fmla="*/ 48 h 276"/>
                  <a:gd name="T8" fmla="*/ 90 w 282"/>
                  <a:gd name="T9" fmla="*/ 36 h 276"/>
                  <a:gd name="T10" fmla="*/ 90 w 282"/>
                  <a:gd name="T11" fmla="*/ 0 h 276"/>
                  <a:gd name="T12" fmla="*/ 126 w 282"/>
                  <a:gd name="T13" fmla="*/ 36 h 276"/>
                  <a:gd name="T14" fmla="*/ 192 w 282"/>
                  <a:gd name="T15" fmla="*/ 30 h 276"/>
                  <a:gd name="T16" fmla="*/ 174 w 282"/>
                  <a:gd name="T17" fmla="*/ 78 h 276"/>
                  <a:gd name="T18" fmla="*/ 210 w 282"/>
                  <a:gd name="T19" fmla="*/ 156 h 276"/>
                  <a:gd name="T20" fmla="*/ 282 w 282"/>
                  <a:gd name="T21" fmla="*/ 168 h 276"/>
                  <a:gd name="T22" fmla="*/ 282 w 282"/>
                  <a:gd name="T23" fmla="*/ 240 h 276"/>
                  <a:gd name="T24" fmla="*/ 234 w 282"/>
                  <a:gd name="T25" fmla="*/ 276 h 276"/>
                  <a:gd name="T26" fmla="*/ 144 w 282"/>
                  <a:gd name="T27" fmla="*/ 258 h 276"/>
                  <a:gd name="T28" fmla="*/ 102 w 282"/>
                  <a:gd name="T29" fmla="*/ 168 h 276"/>
                  <a:gd name="T30" fmla="*/ 78 w 282"/>
                  <a:gd name="T31" fmla="*/ 156 h 276"/>
                  <a:gd name="T32" fmla="*/ 60 w 282"/>
                  <a:gd name="T33" fmla="*/ 240 h 276"/>
                  <a:gd name="T34" fmla="*/ 0 w 282"/>
                  <a:gd name="T35" fmla="*/ 19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2" h="276">
                    <a:moveTo>
                      <a:pt x="0" y="192"/>
                    </a:moveTo>
                    <a:lnTo>
                      <a:pt x="24" y="120"/>
                    </a:lnTo>
                    <a:lnTo>
                      <a:pt x="6" y="102"/>
                    </a:lnTo>
                    <a:lnTo>
                      <a:pt x="48" y="48"/>
                    </a:lnTo>
                    <a:lnTo>
                      <a:pt x="90" y="36"/>
                    </a:lnTo>
                    <a:lnTo>
                      <a:pt x="90" y="0"/>
                    </a:lnTo>
                    <a:lnTo>
                      <a:pt x="126" y="36"/>
                    </a:lnTo>
                    <a:lnTo>
                      <a:pt x="192" y="30"/>
                    </a:lnTo>
                    <a:lnTo>
                      <a:pt x="174" y="78"/>
                    </a:lnTo>
                    <a:lnTo>
                      <a:pt x="210" y="156"/>
                    </a:lnTo>
                    <a:lnTo>
                      <a:pt x="282" y="168"/>
                    </a:lnTo>
                    <a:lnTo>
                      <a:pt x="282" y="240"/>
                    </a:lnTo>
                    <a:lnTo>
                      <a:pt x="234" y="276"/>
                    </a:lnTo>
                    <a:lnTo>
                      <a:pt x="144" y="258"/>
                    </a:lnTo>
                    <a:lnTo>
                      <a:pt x="102" y="168"/>
                    </a:lnTo>
                    <a:lnTo>
                      <a:pt x="78" y="156"/>
                    </a:lnTo>
                    <a:lnTo>
                      <a:pt x="60" y="24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104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7" name="Freeform 38">
                <a:hlinkClick r:id="rId16" action="ppaction://hlinkfile" tooltip="Salta"/>
              </p:cNvPr>
              <p:cNvSpPr>
                <a:spLocks/>
              </p:cNvSpPr>
              <p:nvPr/>
            </p:nvSpPr>
            <p:spPr bwMode="auto">
              <a:xfrm>
                <a:off x="849" y="273"/>
                <a:ext cx="567" cy="420"/>
              </a:xfrm>
              <a:custGeom>
                <a:avLst/>
                <a:gdLst>
                  <a:gd name="T0" fmla="*/ 12 w 576"/>
                  <a:gd name="T1" fmla="*/ 312 h 432"/>
                  <a:gd name="T2" fmla="*/ 18 w 576"/>
                  <a:gd name="T3" fmla="*/ 294 h 432"/>
                  <a:gd name="T4" fmla="*/ 0 w 576"/>
                  <a:gd name="T5" fmla="*/ 270 h 432"/>
                  <a:gd name="T6" fmla="*/ 108 w 576"/>
                  <a:gd name="T7" fmla="*/ 204 h 432"/>
                  <a:gd name="T8" fmla="*/ 114 w 576"/>
                  <a:gd name="T9" fmla="*/ 186 h 432"/>
                  <a:gd name="T10" fmla="*/ 180 w 576"/>
                  <a:gd name="T11" fmla="*/ 228 h 432"/>
                  <a:gd name="T12" fmla="*/ 198 w 576"/>
                  <a:gd name="T13" fmla="*/ 144 h 432"/>
                  <a:gd name="T14" fmla="*/ 252 w 576"/>
                  <a:gd name="T15" fmla="*/ 240 h 432"/>
                  <a:gd name="T16" fmla="*/ 360 w 576"/>
                  <a:gd name="T17" fmla="*/ 264 h 432"/>
                  <a:gd name="T18" fmla="*/ 402 w 576"/>
                  <a:gd name="T19" fmla="*/ 234 h 432"/>
                  <a:gd name="T20" fmla="*/ 402 w 576"/>
                  <a:gd name="T21" fmla="*/ 144 h 432"/>
                  <a:gd name="T22" fmla="*/ 342 w 576"/>
                  <a:gd name="T23" fmla="*/ 138 h 432"/>
                  <a:gd name="T24" fmla="*/ 300 w 576"/>
                  <a:gd name="T25" fmla="*/ 60 h 432"/>
                  <a:gd name="T26" fmla="*/ 318 w 576"/>
                  <a:gd name="T27" fmla="*/ 18 h 432"/>
                  <a:gd name="T28" fmla="*/ 390 w 576"/>
                  <a:gd name="T29" fmla="*/ 84 h 432"/>
                  <a:gd name="T30" fmla="*/ 426 w 576"/>
                  <a:gd name="T31" fmla="*/ 0 h 432"/>
                  <a:gd name="T32" fmla="*/ 528 w 576"/>
                  <a:gd name="T33" fmla="*/ 6 h 432"/>
                  <a:gd name="T34" fmla="*/ 570 w 576"/>
                  <a:gd name="T35" fmla="*/ 60 h 432"/>
                  <a:gd name="T36" fmla="*/ 576 w 576"/>
                  <a:gd name="T37" fmla="*/ 240 h 432"/>
                  <a:gd name="T38" fmla="*/ 474 w 576"/>
                  <a:gd name="T39" fmla="*/ 360 h 432"/>
                  <a:gd name="T40" fmla="*/ 384 w 576"/>
                  <a:gd name="T41" fmla="*/ 366 h 432"/>
                  <a:gd name="T42" fmla="*/ 354 w 576"/>
                  <a:gd name="T43" fmla="*/ 414 h 432"/>
                  <a:gd name="T44" fmla="*/ 294 w 576"/>
                  <a:gd name="T45" fmla="*/ 402 h 432"/>
                  <a:gd name="T46" fmla="*/ 252 w 576"/>
                  <a:gd name="T47" fmla="*/ 402 h 432"/>
                  <a:gd name="T48" fmla="*/ 186 w 576"/>
                  <a:gd name="T49" fmla="*/ 432 h 432"/>
                  <a:gd name="T50" fmla="*/ 156 w 576"/>
                  <a:gd name="T51" fmla="*/ 378 h 432"/>
                  <a:gd name="T52" fmla="*/ 174 w 576"/>
                  <a:gd name="T53" fmla="*/ 330 h 432"/>
                  <a:gd name="T54" fmla="*/ 12 w 576"/>
                  <a:gd name="T55" fmla="*/ 31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6" h="432">
                    <a:moveTo>
                      <a:pt x="12" y="312"/>
                    </a:moveTo>
                    <a:lnTo>
                      <a:pt x="18" y="294"/>
                    </a:lnTo>
                    <a:lnTo>
                      <a:pt x="0" y="270"/>
                    </a:lnTo>
                    <a:lnTo>
                      <a:pt x="108" y="204"/>
                    </a:lnTo>
                    <a:lnTo>
                      <a:pt x="114" y="186"/>
                    </a:lnTo>
                    <a:lnTo>
                      <a:pt x="180" y="228"/>
                    </a:lnTo>
                    <a:lnTo>
                      <a:pt x="198" y="144"/>
                    </a:lnTo>
                    <a:lnTo>
                      <a:pt x="252" y="240"/>
                    </a:lnTo>
                    <a:lnTo>
                      <a:pt x="360" y="264"/>
                    </a:lnTo>
                    <a:lnTo>
                      <a:pt x="402" y="234"/>
                    </a:lnTo>
                    <a:lnTo>
                      <a:pt x="402" y="144"/>
                    </a:lnTo>
                    <a:lnTo>
                      <a:pt x="342" y="138"/>
                    </a:lnTo>
                    <a:lnTo>
                      <a:pt x="300" y="60"/>
                    </a:lnTo>
                    <a:lnTo>
                      <a:pt x="318" y="18"/>
                    </a:lnTo>
                    <a:lnTo>
                      <a:pt x="390" y="84"/>
                    </a:lnTo>
                    <a:lnTo>
                      <a:pt x="426" y="0"/>
                    </a:lnTo>
                    <a:lnTo>
                      <a:pt x="528" y="6"/>
                    </a:lnTo>
                    <a:lnTo>
                      <a:pt x="570" y="60"/>
                    </a:lnTo>
                    <a:lnTo>
                      <a:pt x="576" y="240"/>
                    </a:lnTo>
                    <a:lnTo>
                      <a:pt x="474" y="360"/>
                    </a:lnTo>
                    <a:lnTo>
                      <a:pt x="384" y="366"/>
                    </a:lnTo>
                    <a:lnTo>
                      <a:pt x="354" y="414"/>
                    </a:lnTo>
                    <a:lnTo>
                      <a:pt x="294" y="402"/>
                    </a:lnTo>
                    <a:lnTo>
                      <a:pt x="252" y="402"/>
                    </a:lnTo>
                    <a:lnTo>
                      <a:pt x="186" y="432"/>
                    </a:lnTo>
                    <a:lnTo>
                      <a:pt x="156" y="378"/>
                    </a:lnTo>
                    <a:lnTo>
                      <a:pt x="174" y="330"/>
                    </a:lnTo>
                    <a:lnTo>
                      <a:pt x="12" y="312"/>
                    </a:lnTo>
                    <a:close/>
                  </a:path>
                </a:pathLst>
              </a:custGeom>
              <a:solidFill>
                <a:srgbClr val="104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8" name="Freeform 39">
                <a:hlinkClick r:id="rId5" action="ppaction://hlinkfile" tooltip="Formosa"/>
              </p:cNvPr>
              <p:cNvSpPr>
                <a:spLocks/>
              </p:cNvSpPr>
              <p:nvPr/>
            </p:nvSpPr>
            <p:spPr bwMode="auto">
              <a:xfrm>
                <a:off x="1422" y="331"/>
                <a:ext cx="408" cy="427"/>
              </a:xfrm>
              <a:custGeom>
                <a:avLst/>
                <a:gdLst>
                  <a:gd name="T0" fmla="*/ 0 w 414"/>
                  <a:gd name="T1" fmla="*/ 168 h 438"/>
                  <a:gd name="T2" fmla="*/ 0 w 414"/>
                  <a:gd name="T3" fmla="*/ 0 h 438"/>
                  <a:gd name="T4" fmla="*/ 174 w 414"/>
                  <a:gd name="T5" fmla="*/ 162 h 438"/>
                  <a:gd name="T6" fmla="*/ 204 w 414"/>
                  <a:gd name="T7" fmla="*/ 156 h 438"/>
                  <a:gd name="T8" fmla="*/ 414 w 414"/>
                  <a:gd name="T9" fmla="*/ 306 h 438"/>
                  <a:gd name="T10" fmla="*/ 330 w 414"/>
                  <a:gd name="T11" fmla="*/ 438 h 438"/>
                  <a:gd name="T12" fmla="*/ 156 w 414"/>
                  <a:gd name="T13" fmla="*/ 276 h 438"/>
                  <a:gd name="T14" fmla="*/ 0 w 414"/>
                  <a:gd name="T15" fmla="*/ 16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38">
                    <a:moveTo>
                      <a:pt x="0" y="168"/>
                    </a:moveTo>
                    <a:lnTo>
                      <a:pt x="0" y="0"/>
                    </a:lnTo>
                    <a:lnTo>
                      <a:pt x="174" y="162"/>
                    </a:lnTo>
                    <a:lnTo>
                      <a:pt x="204" y="156"/>
                    </a:lnTo>
                    <a:lnTo>
                      <a:pt x="414" y="306"/>
                    </a:lnTo>
                    <a:lnTo>
                      <a:pt x="330" y="438"/>
                    </a:lnTo>
                    <a:lnTo>
                      <a:pt x="156" y="27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BCCC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29" name="Freeform 40">
                <a:hlinkClick r:id="rId6" action="ppaction://hlinkfile" tooltip="Chaco"/>
              </p:cNvPr>
              <p:cNvSpPr>
                <a:spLocks/>
              </p:cNvSpPr>
              <p:nvPr/>
            </p:nvSpPr>
            <p:spPr bwMode="auto">
              <a:xfrm>
                <a:off x="1327" y="500"/>
                <a:ext cx="414" cy="369"/>
              </a:xfrm>
              <a:custGeom>
                <a:avLst/>
                <a:gdLst>
                  <a:gd name="T0" fmla="*/ 0 w 420"/>
                  <a:gd name="T1" fmla="*/ 132 h 378"/>
                  <a:gd name="T2" fmla="*/ 96 w 420"/>
                  <a:gd name="T3" fmla="*/ 0 h 378"/>
                  <a:gd name="T4" fmla="*/ 420 w 420"/>
                  <a:gd name="T5" fmla="*/ 270 h 378"/>
                  <a:gd name="T6" fmla="*/ 378 w 420"/>
                  <a:gd name="T7" fmla="*/ 372 h 378"/>
                  <a:gd name="T8" fmla="*/ 138 w 420"/>
                  <a:gd name="T9" fmla="*/ 378 h 378"/>
                  <a:gd name="T10" fmla="*/ 144 w 420"/>
                  <a:gd name="T11" fmla="*/ 138 h 378"/>
                  <a:gd name="T12" fmla="*/ 0 w 420"/>
                  <a:gd name="T13" fmla="*/ 132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378">
                    <a:moveTo>
                      <a:pt x="0" y="132"/>
                    </a:moveTo>
                    <a:lnTo>
                      <a:pt x="96" y="0"/>
                    </a:lnTo>
                    <a:lnTo>
                      <a:pt x="420" y="270"/>
                    </a:lnTo>
                    <a:lnTo>
                      <a:pt x="378" y="372"/>
                    </a:lnTo>
                    <a:lnTo>
                      <a:pt x="138" y="378"/>
                    </a:lnTo>
                    <a:lnTo>
                      <a:pt x="144" y="138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EA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0" name="Freeform 41">
                <a:hlinkClick r:id="rId17" action="ppaction://hlinkfile" tooltip="Tucumán"/>
              </p:cNvPr>
              <p:cNvSpPr>
                <a:spLocks/>
              </p:cNvSpPr>
              <p:nvPr/>
            </p:nvSpPr>
            <p:spPr bwMode="auto">
              <a:xfrm>
                <a:off x="1055" y="670"/>
                <a:ext cx="154" cy="199"/>
              </a:xfrm>
              <a:custGeom>
                <a:avLst/>
                <a:gdLst>
                  <a:gd name="T0" fmla="*/ 0 w 156"/>
                  <a:gd name="T1" fmla="*/ 24 h 204"/>
                  <a:gd name="T2" fmla="*/ 60 w 156"/>
                  <a:gd name="T3" fmla="*/ 0 h 204"/>
                  <a:gd name="T4" fmla="*/ 150 w 156"/>
                  <a:gd name="T5" fmla="*/ 12 h 204"/>
                  <a:gd name="T6" fmla="*/ 156 w 156"/>
                  <a:gd name="T7" fmla="*/ 60 h 204"/>
                  <a:gd name="T8" fmla="*/ 102 w 156"/>
                  <a:gd name="T9" fmla="*/ 180 h 204"/>
                  <a:gd name="T10" fmla="*/ 54 w 156"/>
                  <a:gd name="T11" fmla="*/ 204 h 204"/>
                  <a:gd name="T12" fmla="*/ 12 w 156"/>
                  <a:gd name="T13" fmla="*/ 114 h 204"/>
                  <a:gd name="T14" fmla="*/ 36 w 156"/>
                  <a:gd name="T15" fmla="*/ 72 h 204"/>
                  <a:gd name="T16" fmla="*/ 0 w 156"/>
                  <a:gd name="T17" fmla="*/ 48 h 204"/>
                  <a:gd name="T18" fmla="*/ 0 w 156"/>
                  <a:gd name="T19" fmla="*/ 2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204">
                    <a:moveTo>
                      <a:pt x="0" y="24"/>
                    </a:moveTo>
                    <a:lnTo>
                      <a:pt x="60" y="0"/>
                    </a:lnTo>
                    <a:lnTo>
                      <a:pt x="150" y="12"/>
                    </a:lnTo>
                    <a:lnTo>
                      <a:pt x="156" y="60"/>
                    </a:lnTo>
                    <a:lnTo>
                      <a:pt x="102" y="180"/>
                    </a:lnTo>
                    <a:lnTo>
                      <a:pt x="54" y="204"/>
                    </a:lnTo>
                    <a:lnTo>
                      <a:pt x="12" y="114"/>
                    </a:lnTo>
                    <a:lnTo>
                      <a:pt x="36" y="72"/>
                    </a:lnTo>
                    <a:lnTo>
                      <a:pt x="0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27A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1" name="Freeform 42">
                <a:hlinkClick r:id="rId18" action="ppaction://hlinkfile" tooltip="Catamarca"/>
              </p:cNvPr>
              <p:cNvSpPr>
                <a:spLocks/>
              </p:cNvSpPr>
              <p:nvPr/>
            </p:nvSpPr>
            <p:spPr bwMode="auto">
              <a:xfrm>
                <a:off x="813" y="582"/>
                <a:ext cx="355" cy="474"/>
              </a:xfrm>
              <a:custGeom>
                <a:avLst/>
                <a:gdLst>
                  <a:gd name="T0" fmla="*/ 42 w 360"/>
                  <a:gd name="T1" fmla="*/ 0 h 486"/>
                  <a:gd name="T2" fmla="*/ 198 w 360"/>
                  <a:gd name="T3" fmla="*/ 18 h 486"/>
                  <a:gd name="T4" fmla="*/ 180 w 360"/>
                  <a:gd name="T5" fmla="*/ 60 h 486"/>
                  <a:gd name="T6" fmla="*/ 216 w 360"/>
                  <a:gd name="T7" fmla="*/ 120 h 486"/>
                  <a:gd name="T8" fmla="*/ 246 w 360"/>
                  <a:gd name="T9" fmla="*/ 120 h 486"/>
                  <a:gd name="T10" fmla="*/ 246 w 360"/>
                  <a:gd name="T11" fmla="*/ 150 h 486"/>
                  <a:gd name="T12" fmla="*/ 276 w 360"/>
                  <a:gd name="T13" fmla="*/ 162 h 486"/>
                  <a:gd name="T14" fmla="*/ 240 w 360"/>
                  <a:gd name="T15" fmla="*/ 204 h 486"/>
                  <a:gd name="T16" fmla="*/ 294 w 360"/>
                  <a:gd name="T17" fmla="*/ 294 h 486"/>
                  <a:gd name="T18" fmla="*/ 336 w 360"/>
                  <a:gd name="T19" fmla="*/ 288 h 486"/>
                  <a:gd name="T20" fmla="*/ 330 w 360"/>
                  <a:gd name="T21" fmla="*/ 348 h 486"/>
                  <a:gd name="T22" fmla="*/ 360 w 360"/>
                  <a:gd name="T23" fmla="*/ 462 h 486"/>
                  <a:gd name="T24" fmla="*/ 324 w 360"/>
                  <a:gd name="T25" fmla="*/ 486 h 486"/>
                  <a:gd name="T26" fmla="*/ 294 w 360"/>
                  <a:gd name="T27" fmla="*/ 402 h 486"/>
                  <a:gd name="T28" fmla="*/ 240 w 360"/>
                  <a:gd name="T29" fmla="*/ 360 h 486"/>
                  <a:gd name="T30" fmla="*/ 216 w 360"/>
                  <a:gd name="T31" fmla="*/ 306 h 486"/>
                  <a:gd name="T32" fmla="*/ 168 w 360"/>
                  <a:gd name="T33" fmla="*/ 300 h 486"/>
                  <a:gd name="T34" fmla="*/ 102 w 360"/>
                  <a:gd name="T35" fmla="*/ 306 h 486"/>
                  <a:gd name="T36" fmla="*/ 48 w 360"/>
                  <a:gd name="T37" fmla="*/ 252 h 486"/>
                  <a:gd name="T38" fmla="*/ 0 w 360"/>
                  <a:gd name="T39" fmla="*/ 252 h 486"/>
                  <a:gd name="T40" fmla="*/ 12 w 360"/>
                  <a:gd name="T41" fmla="*/ 204 h 486"/>
                  <a:gd name="T42" fmla="*/ 66 w 360"/>
                  <a:gd name="T43" fmla="*/ 186 h 486"/>
                  <a:gd name="T44" fmla="*/ 36 w 360"/>
                  <a:gd name="T45" fmla="*/ 120 h 486"/>
                  <a:gd name="T46" fmla="*/ 60 w 360"/>
                  <a:gd name="T47" fmla="*/ 102 h 486"/>
                  <a:gd name="T48" fmla="*/ 42 w 360"/>
                  <a:gd name="T4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0" h="486">
                    <a:moveTo>
                      <a:pt x="42" y="0"/>
                    </a:moveTo>
                    <a:lnTo>
                      <a:pt x="198" y="18"/>
                    </a:lnTo>
                    <a:lnTo>
                      <a:pt x="180" y="60"/>
                    </a:lnTo>
                    <a:lnTo>
                      <a:pt x="216" y="120"/>
                    </a:lnTo>
                    <a:lnTo>
                      <a:pt x="246" y="120"/>
                    </a:lnTo>
                    <a:lnTo>
                      <a:pt x="246" y="150"/>
                    </a:lnTo>
                    <a:lnTo>
                      <a:pt x="276" y="162"/>
                    </a:lnTo>
                    <a:lnTo>
                      <a:pt x="240" y="204"/>
                    </a:lnTo>
                    <a:lnTo>
                      <a:pt x="294" y="294"/>
                    </a:lnTo>
                    <a:lnTo>
                      <a:pt x="336" y="288"/>
                    </a:lnTo>
                    <a:lnTo>
                      <a:pt x="330" y="348"/>
                    </a:lnTo>
                    <a:lnTo>
                      <a:pt x="360" y="462"/>
                    </a:lnTo>
                    <a:lnTo>
                      <a:pt x="324" y="486"/>
                    </a:lnTo>
                    <a:lnTo>
                      <a:pt x="294" y="402"/>
                    </a:lnTo>
                    <a:lnTo>
                      <a:pt x="240" y="360"/>
                    </a:lnTo>
                    <a:lnTo>
                      <a:pt x="216" y="306"/>
                    </a:lnTo>
                    <a:lnTo>
                      <a:pt x="168" y="300"/>
                    </a:lnTo>
                    <a:lnTo>
                      <a:pt x="102" y="306"/>
                    </a:lnTo>
                    <a:lnTo>
                      <a:pt x="48" y="252"/>
                    </a:lnTo>
                    <a:lnTo>
                      <a:pt x="0" y="252"/>
                    </a:lnTo>
                    <a:lnTo>
                      <a:pt x="12" y="204"/>
                    </a:lnTo>
                    <a:lnTo>
                      <a:pt x="66" y="186"/>
                    </a:lnTo>
                    <a:lnTo>
                      <a:pt x="36" y="120"/>
                    </a:lnTo>
                    <a:lnTo>
                      <a:pt x="60" y="10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104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2" name="Freeform 43">
                <a:hlinkClick r:id="rId19" action="ppaction://hlinkfile" tooltip="Santiago del Estero"/>
              </p:cNvPr>
              <p:cNvSpPr>
                <a:spLocks/>
              </p:cNvSpPr>
              <p:nvPr/>
            </p:nvSpPr>
            <p:spPr bwMode="auto">
              <a:xfrm>
                <a:off x="1150" y="635"/>
                <a:ext cx="313" cy="456"/>
              </a:xfrm>
              <a:custGeom>
                <a:avLst/>
                <a:gdLst>
                  <a:gd name="T0" fmla="*/ 18 w 318"/>
                  <a:gd name="T1" fmla="*/ 378 h 468"/>
                  <a:gd name="T2" fmla="*/ 0 w 318"/>
                  <a:gd name="T3" fmla="*/ 294 h 468"/>
                  <a:gd name="T4" fmla="*/ 0 w 318"/>
                  <a:gd name="T5" fmla="*/ 228 h 468"/>
                  <a:gd name="T6" fmla="*/ 66 w 318"/>
                  <a:gd name="T7" fmla="*/ 96 h 468"/>
                  <a:gd name="T8" fmla="*/ 60 w 318"/>
                  <a:gd name="T9" fmla="*/ 42 h 468"/>
                  <a:gd name="T10" fmla="*/ 78 w 318"/>
                  <a:gd name="T11" fmla="*/ 6 h 468"/>
                  <a:gd name="T12" fmla="*/ 318 w 318"/>
                  <a:gd name="T13" fmla="*/ 0 h 468"/>
                  <a:gd name="T14" fmla="*/ 312 w 318"/>
                  <a:gd name="T15" fmla="*/ 240 h 468"/>
                  <a:gd name="T16" fmla="*/ 264 w 318"/>
                  <a:gd name="T17" fmla="*/ 468 h 468"/>
                  <a:gd name="T18" fmla="*/ 228 w 318"/>
                  <a:gd name="T19" fmla="*/ 462 h 468"/>
                  <a:gd name="T20" fmla="*/ 210 w 318"/>
                  <a:gd name="T21" fmla="*/ 408 h 468"/>
                  <a:gd name="T22" fmla="*/ 72 w 318"/>
                  <a:gd name="T23" fmla="*/ 372 h 468"/>
                  <a:gd name="T24" fmla="*/ 18 w 318"/>
                  <a:gd name="T25" fmla="*/ 37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468">
                    <a:moveTo>
                      <a:pt x="18" y="378"/>
                    </a:moveTo>
                    <a:lnTo>
                      <a:pt x="0" y="294"/>
                    </a:lnTo>
                    <a:lnTo>
                      <a:pt x="0" y="228"/>
                    </a:lnTo>
                    <a:lnTo>
                      <a:pt x="66" y="96"/>
                    </a:lnTo>
                    <a:lnTo>
                      <a:pt x="60" y="42"/>
                    </a:lnTo>
                    <a:lnTo>
                      <a:pt x="78" y="6"/>
                    </a:lnTo>
                    <a:lnTo>
                      <a:pt x="318" y="0"/>
                    </a:lnTo>
                    <a:lnTo>
                      <a:pt x="312" y="240"/>
                    </a:lnTo>
                    <a:lnTo>
                      <a:pt x="264" y="468"/>
                    </a:lnTo>
                    <a:lnTo>
                      <a:pt x="228" y="462"/>
                    </a:lnTo>
                    <a:lnTo>
                      <a:pt x="210" y="408"/>
                    </a:lnTo>
                    <a:lnTo>
                      <a:pt x="72" y="372"/>
                    </a:lnTo>
                    <a:lnTo>
                      <a:pt x="18" y="378"/>
                    </a:lnTo>
                    <a:close/>
                  </a:path>
                </a:pathLst>
              </a:custGeom>
              <a:solidFill>
                <a:srgbClr val="0027A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3" name="Freeform 44">
                <a:hlinkClick r:id="rId20" action="ppaction://hlinkfile" tooltip="La Rioja"/>
              </p:cNvPr>
              <p:cNvSpPr>
                <a:spLocks/>
              </p:cNvSpPr>
              <p:nvPr/>
            </p:nvSpPr>
            <p:spPr bwMode="auto">
              <a:xfrm>
                <a:off x="772" y="834"/>
                <a:ext cx="354" cy="409"/>
              </a:xfrm>
              <a:custGeom>
                <a:avLst/>
                <a:gdLst>
                  <a:gd name="T0" fmla="*/ 0 w 360"/>
                  <a:gd name="T1" fmla="*/ 66 h 420"/>
                  <a:gd name="T2" fmla="*/ 42 w 360"/>
                  <a:gd name="T3" fmla="*/ 0 h 420"/>
                  <a:gd name="T4" fmla="*/ 84 w 360"/>
                  <a:gd name="T5" fmla="*/ 0 h 420"/>
                  <a:gd name="T6" fmla="*/ 144 w 360"/>
                  <a:gd name="T7" fmla="*/ 54 h 420"/>
                  <a:gd name="T8" fmla="*/ 234 w 360"/>
                  <a:gd name="T9" fmla="*/ 42 h 420"/>
                  <a:gd name="T10" fmla="*/ 282 w 360"/>
                  <a:gd name="T11" fmla="*/ 108 h 420"/>
                  <a:gd name="T12" fmla="*/ 342 w 360"/>
                  <a:gd name="T13" fmla="*/ 156 h 420"/>
                  <a:gd name="T14" fmla="*/ 360 w 360"/>
                  <a:gd name="T15" fmla="*/ 234 h 420"/>
                  <a:gd name="T16" fmla="*/ 330 w 360"/>
                  <a:gd name="T17" fmla="*/ 312 h 420"/>
                  <a:gd name="T18" fmla="*/ 330 w 360"/>
                  <a:gd name="T19" fmla="*/ 396 h 420"/>
                  <a:gd name="T20" fmla="*/ 258 w 360"/>
                  <a:gd name="T21" fmla="*/ 420 h 420"/>
                  <a:gd name="T22" fmla="*/ 210 w 360"/>
                  <a:gd name="T23" fmla="*/ 366 h 420"/>
                  <a:gd name="T24" fmla="*/ 210 w 360"/>
                  <a:gd name="T25" fmla="*/ 306 h 420"/>
                  <a:gd name="T26" fmla="*/ 96 w 360"/>
                  <a:gd name="T27" fmla="*/ 192 h 420"/>
                  <a:gd name="T28" fmla="*/ 42 w 360"/>
                  <a:gd name="T29" fmla="*/ 186 h 420"/>
                  <a:gd name="T30" fmla="*/ 48 w 360"/>
                  <a:gd name="T31" fmla="*/ 126 h 420"/>
                  <a:gd name="T32" fmla="*/ 0 w 360"/>
                  <a:gd name="T33" fmla="*/ 66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0" h="420">
                    <a:moveTo>
                      <a:pt x="0" y="66"/>
                    </a:moveTo>
                    <a:lnTo>
                      <a:pt x="42" y="0"/>
                    </a:lnTo>
                    <a:lnTo>
                      <a:pt x="84" y="0"/>
                    </a:lnTo>
                    <a:lnTo>
                      <a:pt x="144" y="54"/>
                    </a:lnTo>
                    <a:lnTo>
                      <a:pt x="234" y="42"/>
                    </a:lnTo>
                    <a:lnTo>
                      <a:pt x="282" y="108"/>
                    </a:lnTo>
                    <a:lnTo>
                      <a:pt x="342" y="156"/>
                    </a:lnTo>
                    <a:lnTo>
                      <a:pt x="360" y="234"/>
                    </a:lnTo>
                    <a:lnTo>
                      <a:pt x="330" y="312"/>
                    </a:lnTo>
                    <a:lnTo>
                      <a:pt x="330" y="396"/>
                    </a:lnTo>
                    <a:lnTo>
                      <a:pt x="258" y="420"/>
                    </a:lnTo>
                    <a:lnTo>
                      <a:pt x="210" y="366"/>
                    </a:lnTo>
                    <a:lnTo>
                      <a:pt x="210" y="306"/>
                    </a:lnTo>
                    <a:lnTo>
                      <a:pt x="96" y="192"/>
                    </a:lnTo>
                    <a:lnTo>
                      <a:pt x="42" y="186"/>
                    </a:lnTo>
                    <a:lnTo>
                      <a:pt x="48" y="12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104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4" name="Freeform 45">
                <a:hlinkClick r:id="rId21" action="ppaction://hlinkfile" tooltip="San Juan"/>
              </p:cNvPr>
              <p:cNvSpPr>
                <a:spLocks/>
              </p:cNvSpPr>
              <p:nvPr/>
            </p:nvSpPr>
            <p:spPr bwMode="auto">
              <a:xfrm>
                <a:off x="695" y="904"/>
                <a:ext cx="319" cy="391"/>
              </a:xfrm>
              <a:custGeom>
                <a:avLst/>
                <a:gdLst>
                  <a:gd name="T0" fmla="*/ 72 w 324"/>
                  <a:gd name="T1" fmla="*/ 0 h 402"/>
                  <a:gd name="T2" fmla="*/ 120 w 324"/>
                  <a:gd name="T3" fmla="*/ 54 h 402"/>
                  <a:gd name="T4" fmla="*/ 114 w 324"/>
                  <a:gd name="T5" fmla="*/ 114 h 402"/>
                  <a:gd name="T6" fmla="*/ 174 w 324"/>
                  <a:gd name="T7" fmla="*/ 126 h 402"/>
                  <a:gd name="T8" fmla="*/ 282 w 324"/>
                  <a:gd name="T9" fmla="*/ 234 h 402"/>
                  <a:gd name="T10" fmla="*/ 282 w 324"/>
                  <a:gd name="T11" fmla="*/ 300 h 402"/>
                  <a:gd name="T12" fmla="*/ 324 w 324"/>
                  <a:gd name="T13" fmla="*/ 342 h 402"/>
                  <a:gd name="T14" fmla="*/ 270 w 324"/>
                  <a:gd name="T15" fmla="*/ 336 h 402"/>
                  <a:gd name="T16" fmla="*/ 270 w 324"/>
                  <a:gd name="T17" fmla="*/ 378 h 402"/>
                  <a:gd name="T18" fmla="*/ 228 w 324"/>
                  <a:gd name="T19" fmla="*/ 378 h 402"/>
                  <a:gd name="T20" fmla="*/ 210 w 324"/>
                  <a:gd name="T21" fmla="*/ 360 h 402"/>
                  <a:gd name="T22" fmla="*/ 180 w 324"/>
                  <a:gd name="T23" fmla="*/ 360 h 402"/>
                  <a:gd name="T24" fmla="*/ 150 w 324"/>
                  <a:gd name="T25" fmla="*/ 384 h 402"/>
                  <a:gd name="T26" fmla="*/ 114 w 324"/>
                  <a:gd name="T27" fmla="*/ 354 h 402"/>
                  <a:gd name="T28" fmla="*/ 78 w 324"/>
                  <a:gd name="T29" fmla="*/ 366 h 402"/>
                  <a:gd name="T30" fmla="*/ 78 w 324"/>
                  <a:gd name="T31" fmla="*/ 402 h 402"/>
                  <a:gd name="T32" fmla="*/ 42 w 324"/>
                  <a:gd name="T33" fmla="*/ 402 h 402"/>
                  <a:gd name="T34" fmla="*/ 30 w 324"/>
                  <a:gd name="T35" fmla="*/ 360 h 402"/>
                  <a:gd name="T36" fmla="*/ 30 w 324"/>
                  <a:gd name="T37" fmla="*/ 342 h 402"/>
                  <a:gd name="T38" fmla="*/ 0 w 324"/>
                  <a:gd name="T39" fmla="*/ 288 h 402"/>
                  <a:gd name="T40" fmla="*/ 24 w 324"/>
                  <a:gd name="T41" fmla="*/ 264 h 402"/>
                  <a:gd name="T42" fmla="*/ 24 w 324"/>
                  <a:gd name="T43" fmla="*/ 216 h 402"/>
                  <a:gd name="T44" fmla="*/ 60 w 324"/>
                  <a:gd name="T45" fmla="*/ 186 h 402"/>
                  <a:gd name="T46" fmla="*/ 48 w 324"/>
                  <a:gd name="T47" fmla="*/ 150 h 402"/>
                  <a:gd name="T48" fmla="*/ 36 w 324"/>
                  <a:gd name="T49" fmla="*/ 90 h 402"/>
                  <a:gd name="T50" fmla="*/ 54 w 324"/>
                  <a:gd name="T51" fmla="*/ 84 h 402"/>
                  <a:gd name="T52" fmla="*/ 72 w 324"/>
                  <a:gd name="T5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4" h="402">
                    <a:moveTo>
                      <a:pt x="72" y="0"/>
                    </a:moveTo>
                    <a:lnTo>
                      <a:pt x="120" y="54"/>
                    </a:lnTo>
                    <a:lnTo>
                      <a:pt x="114" y="114"/>
                    </a:lnTo>
                    <a:lnTo>
                      <a:pt x="174" y="126"/>
                    </a:lnTo>
                    <a:lnTo>
                      <a:pt x="282" y="234"/>
                    </a:lnTo>
                    <a:lnTo>
                      <a:pt x="282" y="300"/>
                    </a:lnTo>
                    <a:lnTo>
                      <a:pt x="324" y="342"/>
                    </a:lnTo>
                    <a:lnTo>
                      <a:pt x="270" y="336"/>
                    </a:lnTo>
                    <a:lnTo>
                      <a:pt x="270" y="378"/>
                    </a:lnTo>
                    <a:lnTo>
                      <a:pt x="228" y="378"/>
                    </a:lnTo>
                    <a:lnTo>
                      <a:pt x="210" y="360"/>
                    </a:lnTo>
                    <a:lnTo>
                      <a:pt x="180" y="360"/>
                    </a:lnTo>
                    <a:lnTo>
                      <a:pt x="150" y="384"/>
                    </a:lnTo>
                    <a:lnTo>
                      <a:pt x="114" y="354"/>
                    </a:lnTo>
                    <a:lnTo>
                      <a:pt x="78" y="366"/>
                    </a:lnTo>
                    <a:lnTo>
                      <a:pt x="78" y="402"/>
                    </a:lnTo>
                    <a:lnTo>
                      <a:pt x="42" y="402"/>
                    </a:lnTo>
                    <a:lnTo>
                      <a:pt x="30" y="360"/>
                    </a:lnTo>
                    <a:lnTo>
                      <a:pt x="30" y="342"/>
                    </a:lnTo>
                    <a:lnTo>
                      <a:pt x="0" y="288"/>
                    </a:lnTo>
                    <a:lnTo>
                      <a:pt x="24" y="264"/>
                    </a:lnTo>
                    <a:lnTo>
                      <a:pt x="24" y="216"/>
                    </a:lnTo>
                    <a:lnTo>
                      <a:pt x="60" y="186"/>
                    </a:lnTo>
                    <a:lnTo>
                      <a:pt x="48" y="150"/>
                    </a:lnTo>
                    <a:lnTo>
                      <a:pt x="36" y="90"/>
                    </a:lnTo>
                    <a:lnTo>
                      <a:pt x="54" y="8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27A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5" name="Freeform 46">
                <a:hlinkClick r:id="rId22" action="ppaction://hlinkfile" tooltip="San Luis"/>
              </p:cNvPr>
              <p:cNvSpPr>
                <a:spLocks/>
              </p:cNvSpPr>
              <p:nvPr/>
            </p:nvSpPr>
            <p:spPr bwMode="auto">
              <a:xfrm>
                <a:off x="961" y="1225"/>
                <a:ext cx="207" cy="403"/>
              </a:xfrm>
              <a:custGeom>
                <a:avLst/>
                <a:gdLst>
                  <a:gd name="T0" fmla="*/ 6 w 210"/>
                  <a:gd name="T1" fmla="*/ 12 h 414"/>
                  <a:gd name="T2" fmla="*/ 72 w 210"/>
                  <a:gd name="T3" fmla="*/ 24 h 414"/>
                  <a:gd name="T4" fmla="*/ 144 w 210"/>
                  <a:gd name="T5" fmla="*/ 0 h 414"/>
                  <a:gd name="T6" fmla="*/ 186 w 210"/>
                  <a:gd name="T7" fmla="*/ 42 h 414"/>
                  <a:gd name="T8" fmla="*/ 210 w 210"/>
                  <a:gd name="T9" fmla="*/ 42 h 414"/>
                  <a:gd name="T10" fmla="*/ 198 w 210"/>
                  <a:gd name="T11" fmla="*/ 132 h 414"/>
                  <a:gd name="T12" fmla="*/ 192 w 210"/>
                  <a:gd name="T13" fmla="*/ 414 h 414"/>
                  <a:gd name="T14" fmla="*/ 72 w 210"/>
                  <a:gd name="T15" fmla="*/ 408 h 414"/>
                  <a:gd name="T16" fmla="*/ 90 w 210"/>
                  <a:gd name="T17" fmla="*/ 306 h 414"/>
                  <a:gd name="T18" fmla="*/ 54 w 210"/>
                  <a:gd name="T19" fmla="*/ 252 h 414"/>
                  <a:gd name="T20" fmla="*/ 60 w 210"/>
                  <a:gd name="T21" fmla="*/ 216 h 414"/>
                  <a:gd name="T22" fmla="*/ 24 w 210"/>
                  <a:gd name="T23" fmla="*/ 150 h 414"/>
                  <a:gd name="T24" fmla="*/ 24 w 210"/>
                  <a:gd name="T25" fmla="*/ 84 h 414"/>
                  <a:gd name="T26" fmla="*/ 0 w 210"/>
                  <a:gd name="T27" fmla="*/ 54 h 414"/>
                  <a:gd name="T28" fmla="*/ 6 w 210"/>
                  <a:gd name="T29" fmla="*/ 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414">
                    <a:moveTo>
                      <a:pt x="6" y="12"/>
                    </a:moveTo>
                    <a:lnTo>
                      <a:pt x="72" y="24"/>
                    </a:lnTo>
                    <a:lnTo>
                      <a:pt x="144" y="0"/>
                    </a:lnTo>
                    <a:lnTo>
                      <a:pt x="186" y="42"/>
                    </a:lnTo>
                    <a:lnTo>
                      <a:pt x="210" y="42"/>
                    </a:lnTo>
                    <a:lnTo>
                      <a:pt x="198" y="132"/>
                    </a:lnTo>
                    <a:lnTo>
                      <a:pt x="192" y="414"/>
                    </a:lnTo>
                    <a:lnTo>
                      <a:pt x="72" y="408"/>
                    </a:lnTo>
                    <a:lnTo>
                      <a:pt x="90" y="306"/>
                    </a:lnTo>
                    <a:lnTo>
                      <a:pt x="54" y="252"/>
                    </a:lnTo>
                    <a:lnTo>
                      <a:pt x="60" y="216"/>
                    </a:lnTo>
                    <a:lnTo>
                      <a:pt x="24" y="150"/>
                    </a:lnTo>
                    <a:lnTo>
                      <a:pt x="24" y="84"/>
                    </a:lnTo>
                    <a:lnTo>
                      <a:pt x="0" y="54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27A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6" name="Freeform 47">
                <a:hlinkClick r:id="rId7" action="ppaction://hlinkfile" tooltip="Córdoba"/>
              </p:cNvPr>
              <p:cNvSpPr>
                <a:spLocks/>
              </p:cNvSpPr>
              <p:nvPr/>
            </p:nvSpPr>
            <p:spPr bwMode="auto">
              <a:xfrm>
                <a:off x="1103" y="1003"/>
                <a:ext cx="331" cy="526"/>
              </a:xfrm>
              <a:custGeom>
                <a:avLst/>
                <a:gdLst>
                  <a:gd name="T0" fmla="*/ 0 w 336"/>
                  <a:gd name="T1" fmla="*/ 222 h 540"/>
                  <a:gd name="T2" fmla="*/ 0 w 336"/>
                  <a:gd name="T3" fmla="*/ 138 h 540"/>
                  <a:gd name="T4" fmla="*/ 30 w 336"/>
                  <a:gd name="T5" fmla="*/ 66 h 540"/>
                  <a:gd name="T6" fmla="*/ 66 w 336"/>
                  <a:gd name="T7" fmla="*/ 30 h 540"/>
                  <a:gd name="T8" fmla="*/ 72 w 336"/>
                  <a:gd name="T9" fmla="*/ 12 h 540"/>
                  <a:gd name="T10" fmla="*/ 90 w 336"/>
                  <a:gd name="T11" fmla="*/ 0 h 540"/>
                  <a:gd name="T12" fmla="*/ 246 w 336"/>
                  <a:gd name="T13" fmla="*/ 36 h 540"/>
                  <a:gd name="T14" fmla="*/ 282 w 336"/>
                  <a:gd name="T15" fmla="*/ 84 h 540"/>
                  <a:gd name="T16" fmla="*/ 312 w 336"/>
                  <a:gd name="T17" fmla="*/ 96 h 540"/>
                  <a:gd name="T18" fmla="*/ 336 w 336"/>
                  <a:gd name="T19" fmla="*/ 126 h 540"/>
                  <a:gd name="T20" fmla="*/ 306 w 336"/>
                  <a:gd name="T21" fmla="*/ 222 h 540"/>
                  <a:gd name="T22" fmla="*/ 306 w 336"/>
                  <a:gd name="T23" fmla="*/ 258 h 540"/>
                  <a:gd name="T24" fmla="*/ 336 w 336"/>
                  <a:gd name="T25" fmla="*/ 342 h 540"/>
                  <a:gd name="T26" fmla="*/ 240 w 336"/>
                  <a:gd name="T27" fmla="*/ 480 h 540"/>
                  <a:gd name="T28" fmla="*/ 204 w 336"/>
                  <a:gd name="T29" fmla="*/ 486 h 540"/>
                  <a:gd name="T30" fmla="*/ 198 w 336"/>
                  <a:gd name="T31" fmla="*/ 540 h 540"/>
                  <a:gd name="T32" fmla="*/ 54 w 336"/>
                  <a:gd name="T33" fmla="*/ 534 h 540"/>
                  <a:gd name="T34" fmla="*/ 72 w 336"/>
                  <a:gd name="T35" fmla="*/ 276 h 540"/>
                  <a:gd name="T36" fmla="*/ 48 w 336"/>
                  <a:gd name="T37" fmla="*/ 264 h 540"/>
                  <a:gd name="T38" fmla="*/ 0 w 336"/>
                  <a:gd name="T39" fmla="*/ 222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6" h="540">
                    <a:moveTo>
                      <a:pt x="0" y="222"/>
                    </a:moveTo>
                    <a:lnTo>
                      <a:pt x="0" y="138"/>
                    </a:lnTo>
                    <a:lnTo>
                      <a:pt x="30" y="66"/>
                    </a:lnTo>
                    <a:lnTo>
                      <a:pt x="66" y="30"/>
                    </a:lnTo>
                    <a:lnTo>
                      <a:pt x="72" y="12"/>
                    </a:lnTo>
                    <a:lnTo>
                      <a:pt x="90" y="0"/>
                    </a:lnTo>
                    <a:lnTo>
                      <a:pt x="246" y="36"/>
                    </a:lnTo>
                    <a:lnTo>
                      <a:pt x="282" y="84"/>
                    </a:lnTo>
                    <a:lnTo>
                      <a:pt x="312" y="96"/>
                    </a:lnTo>
                    <a:lnTo>
                      <a:pt x="336" y="126"/>
                    </a:lnTo>
                    <a:lnTo>
                      <a:pt x="306" y="222"/>
                    </a:lnTo>
                    <a:lnTo>
                      <a:pt x="306" y="258"/>
                    </a:lnTo>
                    <a:lnTo>
                      <a:pt x="336" y="342"/>
                    </a:lnTo>
                    <a:lnTo>
                      <a:pt x="240" y="480"/>
                    </a:lnTo>
                    <a:lnTo>
                      <a:pt x="204" y="486"/>
                    </a:lnTo>
                    <a:lnTo>
                      <a:pt x="198" y="540"/>
                    </a:lnTo>
                    <a:lnTo>
                      <a:pt x="54" y="534"/>
                    </a:lnTo>
                    <a:lnTo>
                      <a:pt x="72" y="276"/>
                    </a:lnTo>
                    <a:lnTo>
                      <a:pt x="48" y="264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8EA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7" name="Freeform 48">
                <a:hlinkClick r:id="rId8" action="ppaction://hlinkfile" tooltip="Santa Fe"/>
              </p:cNvPr>
              <p:cNvSpPr>
                <a:spLocks/>
              </p:cNvSpPr>
              <p:nvPr/>
            </p:nvSpPr>
            <p:spPr bwMode="auto">
              <a:xfrm>
                <a:off x="1351" y="869"/>
                <a:ext cx="343" cy="602"/>
              </a:xfrm>
              <a:custGeom>
                <a:avLst/>
                <a:gdLst>
                  <a:gd name="T0" fmla="*/ 0 w 348"/>
                  <a:gd name="T1" fmla="*/ 618 h 618"/>
                  <a:gd name="T2" fmla="*/ 90 w 348"/>
                  <a:gd name="T3" fmla="*/ 492 h 618"/>
                  <a:gd name="T4" fmla="*/ 60 w 348"/>
                  <a:gd name="T5" fmla="*/ 396 h 618"/>
                  <a:gd name="T6" fmla="*/ 60 w 348"/>
                  <a:gd name="T7" fmla="*/ 378 h 618"/>
                  <a:gd name="T8" fmla="*/ 90 w 348"/>
                  <a:gd name="T9" fmla="*/ 264 h 618"/>
                  <a:gd name="T10" fmla="*/ 72 w 348"/>
                  <a:gd name="T11" fmla="*/ 234 h 618"/>
                  <a:gd name="T12" fmla="*/ 114 w 348"/>
                  <a:gd name="T13" fmla="*/ 12 h 618"/>
                  <a:gd name="T14" fmla="*/ 348 w 348"/>
                  <a:gd name="T15" fmla="*/ 0 h 618"/>
                  <a:gd name="T16" fmla="*/ 324 w 348"/>
                  <a:gd name="T17" fmla="*/ 90 h 618"/>
                  <a:gd name="T18" fmla="*/ 276 w 348"/>
                  <a:gd name="T19" fmla="*/ 138 h 618"/>
                  <a:gd name="T20" fmla="*/ 270 w 348"/>
                  <a:gd name="T21" fmla="*/ 228 h 618"/>
                  <a:gd name="T22" fmla="*/ 270 w 348"/>
                  <a:gd name="T23" fmla="*/ 264 h 618"/>
                  <a:gd name="T24" fmla="*/ 174 w 348"/>
                  <a:gd name="T25" fmla="*/ 360 h 618"/>
                  <a:gd name="T26" fmla="*/ 162 w 348"/>
                  <a:gd name="T27" fmla="*/ 444 h 618"/>
                  <a:gd name="T28" fmla="*/ 210 w 348"/>
                  <a:gd name="T29" fmla="*/ 516 h 618"/>
                  <a:gd name="T30" fmla="*/ 186 w 348"/>
                  <a:gd name="T31" fmla="*/ 552 h 618"/>
                  <a:gd name="T32" fmla="*/ 162 w 348"/>
                  <a:gd name="T33" fmla="*/ 540 h 618"/>
                  <a:gd name="T34" fmla="*/ 90 w 348"/>
                  <a:gd name="T35" fmla="*/ 618 h 618"/>
                  <a:gd name="T36" fmla="*/ 0 w 348"/>
                  <a:gd name="T37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8" h="618">
                    <a:moveTo>
                      <a:pt x="0" y="618"/>
                    </a:moveTo>
                    <a:lnTo>
                      <a:pt x="90" y="492"/>
                    </a:lnTo>
                    <a:lnTo>
                      <a:pt x="60" y="396"/>
                    </a:lnTo>
                    <a:lnTo>
                      <a:pt x="60" y="378"/>
                    </a:lnTo>
                    <a:lnTo>
                      <a:pt x="90" y="264"/>
                    </a:lnTo>
                    <a:lnTo>
                      <a:pt x="72" y="234"/>
                    </a:lnTo>
                    <a:lnTo>
                      <a:pt x="114" y="12"/>
                    </a:lnTo>
                    <a:lnTo>
                      <a:pt x="348" y="0"/>
                    </a:lnTo>
                    <a:lnTo>
                      <a:pt x="324" y="90"/>
                    </a:lnTo>
                    <a:lnTo>
                      <a:pt x="276" y="138"/>
                    </a:lnTo>
                    <a:lnTo>
                      <a:pt x="270" y="228"/>
                    </a:lnTo>
                    <a:lnTo>
                      <a:pt x="270" y="264"/>
                    </a:lnTo>
                    <a:lnTo>
                      <a:pt x="174" y="360"/>
                    </a:lnTo>
                    <a:lnTo>
                      <a:pt x="162" y="444"/>
                    </a:lnTo>
                    <a:lnTo>
                      <a:pt x="210" y="516"/>
                    </a:lnTo>
                    <a:lnTo>
                      <a:pt x="186" y="552"/>
                    </a:lnTo>
                    <a:lnTo>
                      <a:pt x="162" y="540"/>
                    </a:lnTo>
                    <a:lnTo>
                      <a:pt x="90" y="618"/>
                    </a:lnTo>
                    <a:lnTo>
                      <a:pt x="0" y="618"/>
                    </a:lnTo>
                    <a:close/>
                  </a:path>
                </a:pathLst>
              </a:custGeom>
              <a:solidFill>
                <a:srgbClr val="BCCC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8" name="Freeform 49">
                <a:hlinkClick r:id="rId9" action="ppaction://hlinkfile" tooltip="Corrientes"/>
              </p:cNvPr>
              <p:cNvSpPr>
                <a:spLocks/>
              </p:cNvSpPr>
              <p:nvPr/>
            </p:nvSpPr>
            <p:spPr bwMode="auto">
              <a:xfrm>
                <a:off x="1629" y="810"/>
                <a:ext cx="355" cy="298"/>
              </a:xfrm>
              <a:custGeom>
                <a:avLst/>
                <a:gdLst>
                  <a:gd name="T0" fmla="*/ 0 w 360"/>
                  <a:gd name="T1" fmla="*/ 288 h 306"/>
                  <a:gd name="T2" fmla="*/ 0 w 360"/>
                  <a:gd name="T3" fmla="*/ 198 h 306"/>
                  <a:gd name="T4" fmla="*/ 42 w 360"/>
                  <a:gd name="T5" fmla="*/ 162 h 306"/>
                  <a:gd name="T6" fmla="*/ 78 w 360"/>
                  <a:gd name="T7" fmla="*/ 60 h 306"/>
                  <a:gd name="T8" fmla="*/ 96 w 360"/>
                  <a:gd name="T9" fmla="*/ 0 h 306"/>
                  <a:gd name="T10" fmla="*/ 264 w 360"/>
                  <a:gd name="T11" fmla="*/ 36 h 306"/>
                  <a:gd name="T12" fmla="*/ 294 w 360"/>
                  <a:gd name="T13" fmla="*/ 36 h 306"/>
                  <a:gd name="T14" fmla="*/ 312 w 360"/>
                  <a:gd name="T15" fmla="*/ 24 h 306"/>
                  <a:gd name="T16" fmla="*/ 360 w 360"/>
                  <a:gd name="T17" fmla="*/ 90 h 306"/>
                  <a:gd name="T18" fmla="*/ 138 w 360"/>
                  <a:gd name="T19" fmla="*/ 306 h 306"/>
                  <a:gd name="T20" fmla="*/ 90 w 360"/>
                  <a:gd name="T21" fmla="*/ 276 h 306"/>
                  <a:gd name="T22" fmla="*/ 0 w 360"/>
                  <a:gd name="T23" fmla="*/ 28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0" h="306">
                    <a:moveTo>
                      <a:pt x="0" y="288"/>
                    </a:moveTo>
                    <a:lnTo>
                      <a:pt x="0" y="198"/>
                    </a:lnTo>
                    <a:lnTo>
                      <a:pt x="42" y="162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264" y="36"/>
                    </a:lnTo>
                    <a:lnTo>
                      <a:pt x="294" y="36"/>
                    </a:lnTo>
                    <a:lnTo>
                      <a:pt x="312" y="24"/>
                    </a:lnTo>
                    <a:lnTo>
                      <a:pt x="360" y="90"/>
                    </a:lnTo>
                    <a:lnTo>
                      <a:pt x="138" y="306"/>
                    </a:lnTo>
                    <a:lnTo>
                      <a:pt x="90" y="27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BCCC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39" name="Freeform 50">
                <a:hlinkClick r:id="rId10" action="ppaction://hlinkfile" tooltip="Misiones"/>
              </p:cNvPr>
              <p:cNvSpPr>
                <a:spLocks/>
              </p:cNvSpPr>
              <p:nvPr/>
            </p:nvSpPr>
            <p:spPr bwMode="auto">
              <a:xfrm>
                <a:off x="1948" y="670"/>
                <a:ext cx="225" cy="228"/>
              </a:xfrm>
              <a:custGeom>
                <a:avLst/>
                <a:gdLst>
                  <a:gd name="T0" fmla="*/ 0 w 228"/>
                  <a:gd name="T1" fmla="*/ 162 h 234"/>
                  <a:gd name="T2" fmla="*/ 36 w 228"/>
                  <a:gd name="T3" fmla="*/ 174 h 234"/>
                  <a:gd name="T4" fmla="*/ 66 w 228"/>
                  <a:gd name="T5" fmla="*/ 132 h 234"/>
                  <a:gd name="T6" fmla="*/ 96 w 228"/>
                  <a:gd name="T7" fmla="*/ 126 h 234"/>
                  <a:gd name="T8" fmla="*/ 138 w 228"/>
                  <a:gd name="T9" fmla="*/ 90 h 234"/>
                  <a:gd name="T10" fmla="*/ 156 w 228"/>
                  <a:gd name="T11" fmla="*/ 6 h 234"/>
                  <a:gd name="T12" fmla="*/ 216 w 228"/>
                  <a:gd name="T13" fmla="*/ 0 h 234"/>
                  <a:gd name="T14" fmla="*/ 228 w 228"/>
                  <a:gd name="T15" fmla="*/ 60 h 234"/>
                  <a:gd name="T16" fmla="*/ 210 w 228"/>
                  <a:gd name="T17" fmla="*/ 102 h 234"/>
                  <a:gd name="T18" fmla="*/ 210 w 228"/>
                  <a:gd name="T19" fmla="*/ 138 h 234"/>
                  <a:gd name="T20" fmla="*/ 108 w 228"/>
                  <a:gd name="T21" fmla="*/ 186 h 234"/>
                  <a:gd name="T22" fmla="*/ 42 w 228"/>
                  <a:gd name="T23" fmla="*/ 234 h 234"/>
                  <a:gd name="T24" fmla="*/ 0 w 228"/>
                  <a:gd name="T25" fmla="*/ 16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34">
                    <a:moveTo>
                      <a:pt x="0" y="162"/>
                    </a:moveTo>
                    <a:lnTo>
                      <a:pt x="36" y="174"/>
                    </a:lnTo>
                    <a:lnTo>
                      <a:pt x="66" y="132"/>
                    </a:lnTo>
                    <a:lnTo>
                      <a:pt x="96" y="126"/>
                    </a:lnTo>
                    <a:lnTo>
                      <a:pt x="138" y="90"/>
                    </a:lnTo>
                    <a:lnTo>
                      <a:pt x="156" y="6"/>
                    </a:lnTo>
                    <a:lnTo>
                      <a:pt x="216" y="0"/>
                    </a:lnTo>
                    <a:lnTo>
                      <a:pt x="228" y="60"/>
                    </a:lnTo>
                    <a:lnTo>
                      <a:pt x="210" y="102"/>
                    </a:lnTo>
                    <a:lnTo>
                      <a:pt x="210" y="138"/>
                    </a:lnTo>
                    <a:lnTo>
                      <a:pt x="108" y="186"/>
                    </a:lnTo>
                    <a:lnTo>
                      <a:pt x="42" y="23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EA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0" name="Freeform 51">
                <a:hlinkClick r:id="rId11" action="ppaction://hlinkfile" tooltip="Entre Ríos"/>
              </p:cNvPr>
              <p:cNvSpPr>
                <a:spLocks/>
              </p:cNvSpPr>
              <p:nvPr/>
            </p:nvSpPr>
            <p:spPr bwMode="auto">
              <a:xfrm>
                <a:off x="1517" y="1091"/>
                <a:ext cx="248" cy="268"/>
              </a:xfrm>
              <a:custGeom>
                <a:avLst/>
                <a:gdLst>
                  <a:gd name="T0" fmla="*/ 186 w 252"/>
                  <a:gd name="T1" fmla="*/ 384 h 276"/>
                  <a:gd name="T2" fmla="*/ 114 w 252"/>
                  <a:gd name="T3" fmla="*/ 336 h 276"/>
                  <a:gd name="T4" fmla="*/ 48 w 252"/>
                  <a:gd name="T5" fmla="*/ 288 h 276"/>
                  <a:gd name="T6" fmla="*/ 0 w 252"/>
                  <a:gd name="T7" fmla="*/ 210 h 276"/>
                  <a:gd name="T8" fmla="*/ 6 w 252"/>
                  <a:gd name="T9" fmla="*/ 138 h 276"/>
                  <a:gd name="T10" fmla="*/ 102 w 252"/>
                  <a:gd name="T11" fmla="*/ 48 h 276"/>
                  <a:gd name="T12" fmla="*/ 108 w 252"/>
                  <a:gd name="T13" fmla="*/ 12 h 276"/>
                  <a:gd name="T14" fmla="*/ 192 w 252"/>
                  <a:gd name="T15" fmla="*/ 0 h 276"/>
                  <a:gd name="T16" fmla="*/ 252 w 252"/>
                  <a:gd name="T17" fmla="*/ 24 h 276"/>
                  <a:gd name="T18" fmla="*/ 246 w 252"/>
                  <a:gd name="T19" fmla="*/ 102 h 276"/>
                  <a:gd name="T20" fmla="*/ 222 w 252"/>
                  <a:gd name="T21" fmla="*/ 174 h 276"/>
                  <a:gd name="T22" fmla="*/ 216 w 252"/>
                  <a:gd name="T23" fmla="*/ 264 h 276"/>
                  <a:gd name="T24" fmla="*/ 192 w 252"/>
                  <a:gd name="T25" fmla="*/ 276 h 276"/>
                  <a:gd name="T26" fmla="*/ 186 w 252"/>
                  <a:gd name="T27" fmla="*/ 38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76">
                    <a:moveTo>
                      <a:pt x="186" y="384"/>
                    </a:moveTo>
                    <a:lnTo>
                      <a:pt x="114" y="336"/>
                    </a:lnTo>
                    <a:lnTo>
                      <a:pt x="48" y="288"/>
                    </a:lnTo>
                    <a:lnTo>
                      <a:pt x="0" y="210"/>
                    </a:lnTo>
                    <a:lnTo>
                      <a:pt x="6" y="138"/>
                    </a:lnTo>
                    <a:lnTo>
                      <a:pt x="102" y="48"/>
                    </a:lnTo>
                    <a:lnTo>
                      <a:pt x="108" y="12"/>
                    </a:lnTo>
                    <a:lnTo>
                      <a:pt x="192" y="0"/>
                    </a:lnTo>
                    <a:lnTo>
                      <a:pt x="252" y="24"/>
                    </a:lnTo>
                    <a:lnTo>
                      <a:pt x="246" y="102"/>
                    </a:lnTo>
                    <a:lnTo>
                      <a:pt x="222" y="174"/>
                    </a:lnTo>
                    <a:lnTo>
                      <a:pt x="216" y="264"/>
                    </a:lnTo>
                    <a:lnTo>
                      <a:pt x="192" y="276"/>
                    </a:lnTo>
                    <a:lnTo>
                      <a:pt x="186" y="384"/>
                    </a:lnTo>
                    <a:close/>
                  </a:path>
                </a:pathLst>
              </a:custGeom>
              <a:solidFill>
                <a:srgbClr val="BCCC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1" name="Freeform 52">
                <a:hlinkClick r:id="rId12" action="ppaction://hlinkfile" tooltip="Buenos Aires"/>
              </p:cNvPr>
              <p:cNvSpPr>
                <a:spLocks/>
              </p:cNvSpPr>
              <p:nvPr/>
            </p:nvSpPr>
            <p:spPr bwMode="auto">
              <a:xfrm>
                <a:off x="1304" y="1383"/>
                <a:ext cx="526" cy="695"/>
              </a:xfrm>
              <a:custGeom>
                <a:avLst/>
                <a:gdLst>
                  <a:gd name="T0" fmla="*/ 24 w 534"/>
                  <a:gd name="T1" fmla="*/ 726 h 714"/>
                  <a:gd name="T2" fmla="*/ 0 w 534"/>
                  <a:gd name="T3" fmla="*/ 714 h 714"/>
                  <a:gd name="T4" fmla="*/ 0 w 534"/>
                  <a:gd name="T5" fmla="*/ 102 h 714"/>
                  <a:gd name="T6" fmla="*/ 138 w 534"/>
                  <a:gd name="T7" fmla="*/ 96 h 714"/>
                  <a:gd name="T8" fmla="*/ 210 w 534"/>
                  <a:gd name="T9" fmla="*/ 18 h 714"/>
                  <a:gd name="T10" fmla="*/ 240 w 534"/>
                  <a:gd name="T11" fmla="*/ 30 h 714"/>
                  <a:gd name="T12" fmla="*/ 258 w 534"/>
                  <a:gd name="T13" fmla="*/ 0 h 714"/>
                  <a:gd name="T14" fmla="*/ 372 w 534"/>
                  <a:gd name="T15" fmla="*/ 78 h 714"/>
                  <a:gd name="T16" fmla="*/ 318 w 534"/>
                  <a:gd name="T17" fmla="*/ 138 h 714"/>
                  <a:gd name="T18" fmla="*/ 366 w 534"/>
                  <a:gd name="T19" fmla="*/ 210 h 714"/>
                  <a:gd name="T20" fmla="*/ 444 w 534"/>
                  <a:gd name="T21" fmla="*/ 156 h 714"/>
                  <a:gd name="T22" fmla="*/ 498 w 534"/>
                  <a:gd name="T23" fmla="*/ 204 h 714"/>
                  <a:gd name="T24" fmla="*/ 468 w 534"/>
                  <a:gd name="T25" fmla="*/ 270 h 714"/>
                  <a:gd name="T26" fmla="*/ 534 w 534"/>
                  <a:gd name="T27" fmla="*/ 312 h 714"/>
                  <a:gd name="T28" fmla="*/ 450 w 534"/>
                  <a:gd name="T29" fmla="*/ 474 h 714"/>
                  <a:gd name="T30" fmla="*/ 330 w 534"/>
                  <a:gd name="T31" fmla="*/ 516 h 714"/>
                  <a:gd name="T32" fmla="*/ 210 w 534"/>
                  <a:gd name="T33" fmla="*/ 534 h 714"/>
                  <a:gd name="T34" fmla="*/ 102 w 534"/>
                  <a:gd name="T35" fmla="*/ 534 h 714"/>
                  <a:gd name="T36" fmla="*/ 60 w 534"/>
                  <a:gd name="T37" fmla="*/ 522 h 714"/>
                  <a:gd name="T38" fmla="*/ 72 w 534"/>
                  <a:gd name="T39" fmla="*/ 594 h 714"/>
                  <a:gd name="T40" fmla="*/ 54 w 534"/>
                  <a:gd name="T41" fmla="*/ 624 h 714"/>
                  <a:gd name="T42" fmla="*/ 54 w 534"/>
                  <a:gd name="T43" fmla="*/ 714 h 714"/>
                  <a:gd name="T44" fmla="*/ 24 w 534"/>
                  <a:gd name="T45" fmla="*/ 726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4" h="714">
                    <a:moveTo>
                      <a:pt x="24" y="726"/>
                    </a:moveTo>
                    <a:lnTo>
                      <a:pt x="0" y="714"/>
                    </a:lnTo>
                    <a:lnTo>
                      <a:pt x="0" y="102"/>
                    </a:lnTo>
                    <a:lnTo>
                      <a:pt x="138" y="96"/>
                    </a:lnTo>
                    <a:lnTo>
                      <a:pt x="210" y="18"/>
                    </a:lnTo>
                    <a:lnTo>
                      <a:pt x="240" y="30"/>
                    </a:lnTo>
                    <a:lnTo>
                      <a:pt x="258" y="0"/>
                    </a:lnTo>
                    <a:lnTo>
                      <a:pt x="372" y="78"/>
                    </a:lnTo>
                    <a:lnTo>
                      <a:pt x="318" y="138"/>
                    </a:lnTo>
                    <a:lnTo>
                      <a:pt x="366" y="210"/>
                    </a:lnTo>
                    <a:lnTo>
                      <a:pt x="444" y="156"/>
                    </a:lnTo>
                    <a:lnTo>
                      <a:pt x="498" y="204"/>
                    </a:lnTo>
                    <a:lnTo>
                      <a:pt x="468" y="270"/>
                    </a:lnTo>
                    <a:lnTo>
                      <a:pt x="534" y="312"/>
                    </a:lnTo>
                    <a:lnTo>
                      <a:pt x="450" y="474"/>
                    </a:lnTo>
                    <a:lnTo>
                      <a:pt x="330" y="516"/>
                    </a:lnTo>
                    <a:lnTo>
                      <a:pt x="210" y="534"/>
                    </a:lnTo>
                    <a:lnTo>
                      <a:pt x="102" y="534"/>
                    </a:lnTo>
                    <a:lnTo>
                      <a:pt x="60" y="522"/>
                    </a:lnTo>
                    <a:lnTo>
                      <a:pt x="72" y="594"/>
                    </a:lnTo>
                    <a:lnTo>
                      <a:pt x="54" y="624"/>
                    </a:lnTo>
                    <a:lnTo>
                      <a:pt x="54" y="714"/>
                    </a:lnTo>
                    <a:lnTo>
                      <a:pt x="24" y="726"/>
                    </a:lnTo>
                    <a:close/>
                  </a:path>
                </a:pathLst>
              </a:custGeom>
              <a:solidFill>
                <a:srgbClr val="8EA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2" name="Freeform 53">
                <a:hlinkClick r:id="rId23" action="ppaction://hlinkfile" tooltip="La Pampa"/>
              </p:cNvPr>
              <p:cNvSpPr>
                <a:spLocks/>
              </p:cNvSpPr>
              <p:nvPr/>
            </p:nvSpPr>
            <p:spPr bwMode="auto">
              <a:xfrm>
                <a:off x="902" y="1529"/>
                <a:ext cx="396" cy="397"/>
              </a:xfrm>
              <a:custGeom>
                <a:avLst/>
                <a:gdLst>
                  <a:gd name="T0" fmla="*/ 6 w 402"/>
                  <a:gd name="T1" fmla="*/ 246 h 408"/>
                  <a:gd name="T2" fmla="*/ 0 w 402"/>
                  <a:gd name="T3" fmla="*/ 102 h 408"/>
                  <a:gd name="T4" fmla="*/ 252 w 402"/>
                  <a:gd name="T5" fmla="*/ 108 h 408"/>
                  <a:gd name="T6" fmla="*/ 258 w 402"/>
                  <a:gd name="T7" fmla="*/ 0 h 408"/>
                  <a:gd name="T8" fmla="*/ 402 w 402"/>
                  <a:gd name="T9" fmla="*/ 0 h 408"/>
                  <a:gd name="T10" fmla="*/ 396 w 402"/>
                  <a:gd name="T11" fmla="*/ 408 h 408"/>
                  <a:gd name="T12" fmla="*/ 300 w 402"/>
                  <a:gd name="T13" fmla="*/ 372 h 408"/>
                  <a:gd name="T14" fmla="*/ 144 w 402"/>
                  <a:gd name="T15" fmla="*/ 366 h 408"/>
                  <a:gd name="T16" fmla="*/ 84 w 402"/>
                  <a:gd name="T17" fmla="*/ 312 h 408"/>
                  <a:gd name="T18" fmla="*/ 42 w 402"/>
                  <a:gd name="T19" fmla="*/ 300 h 408"/>
                  <a:gd name="T20" fmla="*/ 42 w 402"/>
                  <a:gd name="T21" fmla="*/ 258 h 408"/>
                  <a:gd name="T22" fmla="*/ 6 w 402"/>
                  <a:gd name="T23" fmla="*/ 246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2" h="408">
                    <a:moveTo>
                      <a:pt x="6" y="246"/>
                    </a:moveTo>
                    <a:lnTo>
                      <a:pt x="0" y="102"/>
                    </a:lnTo>
                    <a:lnTo>
                      <a:pt x="252" y="108"/>
                    </a:lnTo>
                    <a:lnTo>
                      <a:pt x="258" y="0"/>
                    </a:lnTo>
                    <a:lnTo>
                      <a:pt x="402" y="0"/>
                    </a:lnTo>
                    <a:lnTo>
                      <a:pt x="396" y="408"/>
                    </a:lnTo>
                    <a:lnTo>
                      <a:pt x="300" y="372"/>
                    </a:lnTo>
                    <a:lnTo>
                      <a:pt x="144" y="366"/>
                    </a:lnTo>
                    <a:lnTo>
                      <a:pt x="84" y="312"/>
                    </a:lnTo>
                    <a:lnTo>
                      <a:pt x="42" y="300"/>
                    </a:lnTo>
                    <a:lnTo>
                      <a:pt x="42" y="258"/>
                    </a:lnTo>
                    <a:lnTo>
                      <a:pt x="6" y="246"/>
                    </a:lnTo>
                    <a:close/>
                  </a:path>
                </a:pathLst>
              </a:custGeom>
              <a:solidFill>
                <a:srgbClr val="BCCC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3" name="Freeform 54">
                <a:hlinkClick r:id="rId24" action="ppaction://hlinkfile" tooltip="Mendoza"/>
              </p:cNvPr>
              <p:cNvSpPr>
                <a:spLocks/>
              </p:cNvSpPr>
              <p:nvPr/>
            </p:nvSpPr>
            <p:spPr bwMode="auto">
              <a:xfrm>
                <a:off x="718" y="1254"/>
                <a:ext cx="332" cy="485"/>
              </a:xfrm>
              <a:custGeom>
                <a:avLst/>
                <a:gdLst>
                  <a:gd name="T0" fmla="*/ 186 w 336"/>
                  <a:gd name="T1" fmla="*/ 534 h 498"/>
                  <a:gd name="T2" fmla="*/ 108 w 336"/>
                  <a:gd name="T3" fmla="*/ 492 h 498"/>
                  <a:gd name="T4" fmla="*/ 72 w 336"/>
                  <a:gd name="T5" fmla="*/ 498 h 498"/>
                  <a:gd name="T6" fmla="*/ 6 w 336"/>
                  <a:gd name="T7" fmla="*/ 408 h 498"/>
                  <a:gd name="T8" fmla="*/ 0 w 336"/>
                  <a:gd name="T9" fmla="*/ 318 h 498"/>
                  <a:gd name="T10" fmla="*/ 42 w 336"/>
                  <a:gd name="T11" fmla="*/ 210 h 498"/>
                  <a:gd name="T12" fmla="*/ 36 w 336"/>
                  <a:gd name="T13" fmla="*/ 138 h 498"/>
                  <a:gd name="T14" fmla="*/ 54 w 336"/>
                  <a:gd name="T15" fmla="*/ 126 h 498"/>
                  <a:gd name="T16" fmla="*/ 18 w 336"/>
                  <a:gd name="T17" fmla="*/ 102 h 498"/>
                  <a:gd name="T18" fmla="*/ 24 w 336"/>
                  <a:gd name="T19" fmla="*/ 78 h 498"/>
                  <a:gd name="T20" fmla="*/ 12 w 336"/>
                  <a:gd name="T21" fmla="*/ 48 h 498"/>
                  <a:gd name="T22" fmla="*/ 54 w 336"/>
                  <a:gd name="T23" fmla="*/ 42 h 498"/>
                  <a:gd name="T24" fmla="*/ 60 w 336"/>
                  <a:gd name="T25" fmla="*/ 6 h 498"/>
                  <a:gd name="T26" fmla="*/ 90 w 336"/>
                  <a:gd name="T27" fmla="*/ 0 h 498"/>
                  <a:gd name="T28" fmla="*/ 126 w 336"/>
                  <a:gd name="T29" fmla="*/ 24 h 498"/>
                  <a:gd name="T30" fmla="*/ 156 w 336"/>
                  <a:gd name="T31" fmla="*/ 0 h 498"/>
                  <a:gd name="T32" fmla="*/ 186 w 336"/>
                  <a:gd name="T33" fmla="*/ 6 h 498"/>
                  <a:gd name="T34" fmla="*/ 198 w 336"/>
                  <a:gd name="T35" fmla="*/ 24 h 498"/>
                  <a:gd name="T36" fmla="*/ 240 w 336"/>
                  <a:gd name="T37" fmla="*/ 18 h 498"/>
                  <a:gd name="T38" fmla="*/ 264 w 336"/>
                  <a:gd name="T39" fmla="*/ 54 h 498"/>
                  <a:gd name="T40" fmla="*/ 258 w 336"/>
                  <a:gd name="T41" fmla="*/ 120 h 498"/>
                  <a:gd name="T42" fmla="*/ 300 w 336"/>
                  <a:gd name="T43" fmla="*/ 186 h 498"/>
                  <a:gd name="T44" fmla="*/ 294 w 336"/>
                  <a:gd name="T45" fmla="*/ 222 h 498"/>
                  <a:gd name="T46" fmla="*/ 336 w 336"/>
                  <a:gd name="T47" fmla="*/ 282 h 498"/>
                  <a:gd name="T48" fmla="*/ 306 w 336"/>
                  <a:gd name="T49" fmla="*/ 378 h 498"/>
                  <a:gd name="T50" fmla="*/ 186 w 336"/>
                  <a:gd name="T51" fmla="*/ 384 h 498"/>
                  <a:gd name="T52" fmla="*/ 186 w 336"/>
                  <a:gd name="T53" fmla="*/ 53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6" h="498">
                    <a:moveTo>
                      <a:pt x="186" y="534"/>
                    </a:moveTo>
                    <a:lnTo>
                      <a:pt x="108" y="492"/>
                    </a:lnTo>
                    <a:lnTo>
                      <a:pt x="72" y="498"/>
                    </a:lnTo>
                    <a:lnTo>
                      <a:pt x="6" y="408"/>
                    </a:lnTo>
                    <a:lnTo>
                      <a:pt x="0" y="318"/>
                    </a:lnTo>
                    <a:lnTo>
                      <a:pt x="42" y="210"/>
                    </a:lnTo>
                    <a:lnTo>
                      <a:pt x="36" y="138"/>
                    </a:lnTo>
                    <a:lnTo>
                      <a:pt x="54" y="126"/>
                    </a:lnTo>
                    <a:lnTo>
                      <a:pt x="18" y="102"/>
                    </a:lnTo>
                    <a:lnTo>
                      <a:pt x="24" y="78"/>
                    </a:lnTo>
                    <a:lnTo>
                      <a:pt x="12" y="48"/>
                    </a:lnTo>
                    <a:lnTo>
                      <a:pt x="54" y="42"/>
                    </a:lnTo>
                    <a:lnTo>
                      <a:pt x="60" y="6"/>
                    </a:lnTo>
                    <a:lnTo>
                      <a:pt x="90" y="0"/>
                    </a:lnTo>
                    <a:lnTo>
                      <a:pt x="126" y="24"/>
                    </a:lnTo>
                    <a:lnTo>
                      <a:pt x="156" y="0"/>
                    </a:lnTo>
                    <a:lnTo>
                      <a:pt x="186" y="6"/>
                    </a:lnTo>
                    <a:lnTo>
                      <a:pt x="198" y="24"/>
                    </a:lnTo>
                    <a:lnTo>
                      <a:pt x="240" y="18"/>
                    </a:lnTo>
                    <a:lnTo>
                      <a:pt x="264" y="54"/>
                    </a:lnTo>
                    <a:lnTo>
                      <a:pt x="258" y="120"/>
                    </a:lnTo>
                    <a:lnTo>
                      <a:pt x="300" y="186"/>
                    </a:lnTo>
                    <a:lnTo>
                      <a:pt x="294" y="222"/>
                    </a:lnTo>
                    <a:lnTo>
                      <a:pt x="336" y="282"/>
                    </a:lnTo>
                    <a:lnTo>
                      <a:pt x="306" y="378"/>
                    </a:lnTo>
                    <a:lnTo>
                      <a:pt x="186" y="384"/>
                    </a:lnTo>
                    <a:lnTo>
                      <a:pt x="186" y="534"/>
                    </a:lnTo>
                    <a:close/>
                  </a:path>
                </a:pathLst>
              </a:custGeom>
              <a:solidFill>
                <a:srgbClr val="104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4" name="Freeform 55">
                <a:hlinkClick r:id="rId25" action="ppaction://hlinkfile" tooltip="Neuquén"/>
              </p:cNvPr>
              <p:cNvSpPr>
                <a:spLocks/>
              </p:cNvSpPr>
              <p:nvPr/>
            </p:nvSpPr>
            <p:spPr bwMode="auto">
              <a:xfrm>
                <a:off x="642" y="1658"/>
                <a:ext cx="283" cy="467"/>
              </a:xfrm>
              <a:custGeom>
                <a:avLst/>
                <a:gdLst>
                  <a:gd name="T0" fmla="*/ 6 w 288"/>
                  <a:gd name="T1" fmla="*/ 480 h 480"/>
                  <a:gd name="T2" fmla="*/ 0 w 288"/>
                  <a:gd name="T3" fmla="*/ 450 h 480"/>
                  <a:gd name="T4" fmla="*/ 0 w 288"/>
                  <a:gd name="T5" fmla="*/ 426 h 480"/>
                  <a:gd name="T6" fmla="*/ 12 w 288"/>
                  <a:gd name="T7" fmla="*/ 408 h 480"/>
                  <a:gd name="T8" fmla="*/ 0 w 288"/>
                  <a:gd name="T9" fmla="*/ 390 h 480"/>
                  <a:gd name="T10" fmla="*/ 6 w 288"/>
                  <a:gd name="T11" fmla="*/ 378 h 480"/>
                  <a:gd name="T12" fmla="*/ 0 w 288"/>
                  <a:gd name="T13" fmla="*/ 342 h 480"/>
                  <a:gd name="T14" fmla="*/ 24 w 288"/>
                  <a:gd name="T15" fmla="*/ 270 h 480"/>
                  <a:gd name="T16" fmla="*/ 60 w 288"/>
                  <a:gd name="T17" fmla="*/ 246 h 480"/>
                  <a:gd name="T18" fmla="*/ 60 w 288"/>
                  <a:gd name="T19" fmla="*/ 234 h 480"/>
                  <a:gd name="T20" fmla="*/ 54 w 288"/>
                  <a:gd name="T21" fmla="*/ 180 h 480"/>
                  <a:gd name="T22" fmla="*/ 36 w 288"/>
                  <a:gd name="T23" fmla="*/ 54 h 480"/>
                  <a:gd name="T24" fmla="*/ 78 w 288"/>
                  <a:gd name="T25" fmla="*/ 0 h 480"/>
                  <a:gd name="T26" fmla="*/ 144 w 288"/>
                  <a:gd name="T27" fmla="*/ 90 h 480"/>
                  <a:gd name="T28" fmla="*/ 198 w 288"/>
                  <a:gd name="T29" fmla="*/ 84 h 480"/>
                  <a:gd name="T30" fmla="*/ 264 w 288"/>
                  <a:gd name="T31" fmla="*/ 126 h 480"/>
                  <a:gd name="T32" fmla="*/ 270 w 288"/>
                  <a:gd name="T33" fmla="*/ 228 h 480"/>
                  <a:gd name="T34" fmla="*/ 288 w 288"/>
                  <a:gd name="T35" fmla="*/ 252 h 480"/>
                  <a:gd name="T36" fmla="*/ 234 w 288"/>
                  <a:gd name="T37" fmla="*/ 276 h 480"/>
                  <a:gd name="T38" fmla="*/ 144 w 288"/>
                  <a:gd name="T39" fmla="*/ 360 h 480"/>
                  <a:gd name="T40" fmla="*/ 126 w 288"/>
                  <a:gd name="T41" fmla="*/ 414 h 480"/>
                  <a:gd name="T42" fmla="*/ 66 w 288"/>
                  <a:gd name="T43" fmla="*/ 438 h 480"/>
                  <a:gd name="T44" fmla="*/ 54 w 288"/>
                  <a:gd name="T45" fmla="*/ 480 h 480"/>
                  <a:gd name="T46" fmla="*/ 6 w 288"/>
                  <a:gd name="T4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480">
                    <a:moveTo>
                      <a:pt x="6" y="480"/>
                    </a:moveTo>
                    <a:lnTo>
                      <a:pt x="0" y="450"/>
                    </a:lnTo>
                    <a:lnTo>
                      <a:pt x="0" y="426"/>
                    </a:lnTo>
                    <a:lnTo>
                      <a:pt x="12" y="408"/>
                    </a:lnTo>
                    <a:lnTo>
                      <a:pt x="0" y="390"/>
                    </a:lnTo>
                    <a:lnTo>
                      <a:pt x="6" y="378"/>
                    </a:lnTo>
                    <a:lnTo>
                      <a:pt x="0" y="342"/>
                    </a:lnTo>
                    <a:lnTo>
                      <a:pt x="24" y="270"/>
                    </a:lnTo>
                    <a:lnTo>
                      <a:pt x="60" y="246"/>
                    </a:lnTo>
                    <a:lnTo>
                      <a:pt x="60" y="234"/>
                    </a:lnTo>
                    <a:lnTo>
                      <a:pt x="54" y="180"/>
                    </a:lnTo>
                    <a:lnTo>
                      <a:pt x="36" y="54"/>
                    </a:lnTo>
                    <a:lnTo>
                      <a:pt x="78" y="0"/>
                    </a:lnTo>
                    <a:lnTo>
                      <a:pt x="144" y="90"/>
                    </a:lnTo>
                    <a:lnTo>
                      <a:pt x="198" y="84"/>
                    </a:lnTo>
                    <a:lnTo>
                      <a:pt x="264" y="126"/>
                    </a:lnTo>
                    <a:lnTo>
                      <a:pt x="270" y="228"/>
                    </a:lnTo>
                    <a:lnTo>
                      <a:pt x="288" y="252"/>
                    </a:lnTo>
                    <a:lnTo>
                      <a:pt x="234" y="276"/>
                    </a:lnTo>
                    <a:lnTo>
                      <a:pt x="144" y="360"/>
                    </a:lnTo>
                    <a:lnTo>
                      <a:pt x="126" y="414"/>
                    </a:lnTo>
                    <a:lnTo>
                      <a:pt x="66" y="438"/>
                    </a:lnTo>
                    <a:lnTo>
                      <a:pt x="54" y="480"/>
                    </a:lnTo>
                    <a:lnTo>
                      <a:pt x="6" y="480"/>
                    </a:lnTo>
                    <a:close/>
                  </a:path>
                </a:pathLst>
              </a:custGeom>
              <a:solidFill>
                <a:srgbClr val="0027A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5" name="Freeform 56">
                <a:hlinkClick r:id="rId2" action="ppaction://hlinkfile" tooltip="Rio Negro"/>
              </p:cNvPr>
              <p:cNvSpPr>
                <a:spLocks/>
              </p:cNvSpPr>
              <p:nvPr/>
            </p:nvSpPr>
            <p:spPr bwMode="auto">
              <a:xfrm>
                <a:off x="647" y="1780"/>
                <a:ext cx="663" cy="421"/>
              </a:xfrm>
              <a:custGeom>
                <a:avLst/>
                <a:gdLst>
                  <a:gd name="T0" fmla="*/ 18 w 672"/>
                  <a:gd name="T1" fmla="*/ 438 h 432"/>
                  <a:gd name="T2" fmla="*/ 0 w 672"/>
                  <a:gd name="T3" fmla="*/ 360 h 432"/>
                  <a:gd name="T4" fmla="*/ 54 w 672"/>
                  <a:gd name="T5" fmla="*/ 360 h 432"/>
                  <a:gd name="T6" fmla="*/ 54 w 672"/>
                  <a:gd name="T7" fmla="*/ 330 h 432"/>
                  <a:gd name="T8" fmla="*/ 120 w 672"/>
                  <a:gd name="T9" fmla="*/ 294 h 432"/>
                  <a:gd name="T10" fmla="*/ 144 w 672"/>
                  <a:gd name="T11" fmla="*/ 240 h 432"/>
                  <a:gd name="T12" fmla="*/ 234 w 672"/>
                  <a:gd name="T13" fmla="*/ 150 h 432"/>
                  <a:gd name="T14" fmla="*/ 282 w 672"/>
                  <a:gd name="T15" fmla="*/ 138 h 432"/>
                  <a:gd name="T16" fmla="*/ 270 w 672"/>
                  <a:gd name="T17" fmla="*/ 96 h 432"/>
                  <a:gd name="T18" fmla="*/ 264 w 672"/>
                  <a:gd name="T19" fmla="*/ 0 h 432"/>
                  <a:gd name="T20" fmla="*/ 294 w 672"/>
                  <a:gd name="T21" fmla="*/ 6 h 432"/>
                  <a:gd name="T22" fmla="*/ 300 w 672"/>
                  <a:gd name="T23" fmla="*/ 48 h 432"/>
                  <a:gd name="T24" fmla="*/ 342 w 672"/>
                  <a:gd name="T25" fmla="*/ 60 h 432"/>
                  <a:gd name="T26" fmla="*/ 396 w 672"/>
                  <a:gd name="T27" fmla="*/ 108 h 432"/>
                  <a:gd name="T28" fmla="*/ 522 w 672"/>
                  <a:gd name="T29" fmla="*/ 120 h 432"/>
                  <a:gd name="T30" fmla="*/ 660 w 672"/>
                  <a:gd name="T31" fmla="*/ 156 h 432"/>
                  <a:gd name="T32" fmla="*/ 660 w 672"/>
                  <a:gd name="T33" fmla="*/ 312 h 432"/>
                  <a:gd name="T34" fmla="*/ 672 w 672"/>
                  <a:gd name="T35" fmla="*/ 330 h 432"/>
                  <a:gd name="T36" fmla="*/ 600 w 672"/>
                  <a:gd name="T37" fmla="*/ 324 h 432"/>
                  <a:gd name="T38" fmla="*/ 528 w 672"/>
                  <a:gd name="T39" fmla="*/ 288 h 432"/>
                  <a:gd name="T40" fmla="*/ 510 w 672"/>
                  <a:gd name="T41" fmla="*/ 432 h 432"/>
                  <a:gd name="T42" fmla="*/ 18 w 672"/>
                  <a:gd name="T43" fmla="*/ 43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2" h="432">
                    <a:moveTo>
                      <a:pt x="18" y="438"/>
                    </a:moveTo>
                    <a:lnTo>
                      <a:pt x="0" y="360"/>
                    </a:lnTo>
                    <a:lnTo>
                      <a:pt x="54" y="360"/>
                    </a:lnTo>
                    <a:lnTo>
                      <a:pt x="54" y="330"/>
                    </a:lnTo>
                    <a:lnTo>
                      <a:pt x="120" y="294"/>
                    </a:lnTo>
                    <a:lnTo>
                      <a:pt x="144" y="240"/>
                    </a:lnTo>
                    <a:lnTo>
                      <a:pt x="234" y="150"/>
                    </a:lnTo>
                    <a:lnTo>
                      <a:pt x="282" y="138"/>
                    </a:lnTo>
                    <a:lnTo>
                      <a:pt x="270" y="96"/>
                    </a:lnTo>
                    <a:lnTo>
                      <a:pt x="264" y="0"/>
                    </a:lnTo>
                    <a:lnTo>
                      <a:pt x="294" y="6"/>
                    </a:lnTo>
                    <a:lnTo>
                      <a:pt x="300" y="48"/>
                    </a:lnTo>
                    <a:lnTo>
                      <a:pt x="342" y="60"/>
                    </a:lnTo>
                    <a:lnTo>
                      <a:pt x="396" y="108"/>
                    </a:lnTo>
                    <a:lnTo>
                      <a:pt x="522" y="120"/>
                    </a:lnTo>
                    <a:lnTo>
                      <a:pt x="660" y="156"/>
                    </a:lnTo>
                    <a:lnTo>
                      <a:pt x="660" y="312"/>
                    </a:lnTo>
                    <a:lnTo>
                      <a:pt x="672" y="330"/>
                    </a:lnTo>
                    <a:lnTo>
                      <a:pt x="600" y="324"/>
                    </a:lnTo>
                    <a:lnTo>
                      <a:pt x="528" y="288"/>
                    </a:lnTo>
                    <a:lnTo>
                      <a:pt x="510" y="432"/>
                    </a:lnTo>
                    <a:lnTo>
                      <a:pt x="18" y="438"/>
                    </a:lnTo>
                    <a:close/>
                  </a:path>
                </a:pathLst>
              </a:custGeom>
              <a:solidFill>
                <a:srgbClr val="0027A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6" name="Freeform 57">
                <a:hlinkClick r:id="rId3" action="ppaction://hlinkfile" tooltip="Chubut"/>
              </p:cNvPr>
              <p:cNvSpPr>
                <a:spLocks/>
              </p:cNvSpPr>
              <p:nvPr/>
            </p:nvSpPr>
            <p:spPr bwMode="auto">
              <a:xfrm>
                <a:off x="636" y="2213"/>
                <a:ext cx="609" cy="391"/>
              </a:xfrm>
              <a:custGeom>
                <a:avLst/>
                <a:gdLst>
                  <a:gd name="T0" fmla="*/ 72 w 618"/>
                  <a:gd name="T1" fmla="*/ 402 h 402"/>
                  <a:gd name="T2" fmla="*/ 54 w 618"/>
                  <a:gd name="T3" fmla="*/ 360 h 402"/>
                  <a:gd name="T4" fmla="*/ 90 w 618"/>
                  <a:gd name="T5" fmla="*/ 324 h 402"/>
                  <a:gd name="T6" fmla="*/ 66 w 618"/>
                  <a:gd name="T7" fmla="*/ 288 h 402"/>
                  <a:gd name="T8" fmla="*/ 90 w 618"/>
                  <a:gd name="T9" fmla="*/ 246 h 402"/>
                  <a:gd name="T10" fmla="*/ 42 w 618"/>
                  <a:gd name="T11" fmla="*/ 228 h 402"/>
                  <a:gd name="T12" fmla="*/ 30 w 618"/>
                  <a:gd name="T13" fmla="*/ 138 h 402"/>
                  <a:gd name="T14" fmla="*/ 42 w 618"/>
                  <a:gd name="T15" fmla="*/ 114 h 402"/>
                  <a:gd name="T16" fmla="*/ 6 w 618"/>
                  <a:gd name="T17" fmla="*/ 48 h 402"/>
                  <a:gd name="T18" fmla="*/ 0 w 618"/>
                  <a:gd name="T19" fmla="*/ 12 h 402"/>
                  <a:gd name="T20" fmla="*/ 30 w 618"/>
                  <a:gd name="T21" fmla="*/ 0 h 402"/>
                  <a:gd name="T22" fmla="*/ 510 w 618"/>
                  <a:gd name="T23" fmla="*/ 0 h 402"/>
                  <a:gd name="T24" fmla="*/ 552 w 618"/>
                  <a:gd name="T25" fmla="*/ 24 h 402"/>
                  <a:gd name="T26" fmla="*/ 618 w 618"/>
                  <a:gd name="T27" fmla="*/ 0 h 402"/>
                  <a:gd name="T28" fmla="*/ 612 w 618"/>
                  <a:gd name="T29" fmla="*/ 66 h 402"/>
                  <a:gd name="T30" fmla="*/ 552 w 618"/>
                  <a:gd name="T31" fmla="*/ 30 h 402"/>
                  <a:gd name="T32" fmla="*/ 522 w 618"/>
                  <a:gd name="T33" fmla="*/ 54 h 402"/>
                  <a:gd name="T34" fmla="*/ 570 w 618"/>
                  <a:gd name="T35" fmla="*/ 90 h 402"/>
                  <a:gd name="T36" fmla="*/ 504 w 618"/>
                  <a:gd name="T37" fmla="*/ 162 h 402"/>
                  <a:gd name="T38" fmla="*/ 480 w 618"/>
                  <a:gd name="T39" fmla="*/ 276 h 402"/>
                  <a:gd name="T40" fmla="*/ 414 w 618"/>
                  <a:gd name="T41" fmla="*/ 294 h 402"/>
                  <a:gd name="T42" fmla="*/ 360 w 618"/>
                  <a:gd name="T43" fmla="*/ 348 h 402"/>
                  <a:gd name="T44" fmla="*/ 342 w 618"/>
                  <a:gd name="T45" fmla="*/ 402 h 402"/>
                  <a:gd name="T46" fmla="*/ 72 w 618"/>
                  <a:gd name="T4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8" h="402">
                    <a:moveTo>
                      <a:pt x="72" y="402"/>
                    </a:moveTo>
                    <a:lnTo>
                      <a:pt x="54" y="360"/>
                    </a:lnTo>
                    <a:lnTo>
                      <a:pt x="90" y="324"/>
                    </a:lnTo>
                    <a:lnTo>
                      <a:pt x="66" y="288"/>
                    </a:lnTo>
                    <a:lnTo>
                      <a:pt x="90" y="246"/>
                    </a:lnTo>
                    <a:lnTo>
                      <a:pt x="42" y="228"/>
                    </a:lnTo>
                    <a:lnTo>
                      <a:pt x="30" y="138"/>
                    </a:lnTo>
                    <a:lnTo>
                      <a:pt x="42" y="114"/>
                    </a:lnTo>
                    <a:lnTo>
                      <a:pt x="6" y="48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510" y="0"/>
                    </a:lnTo>
                    <a:lnTo>
                      <a:pt x="552" y="24"/>
                    </a:lnTo>
                    <a:lnTo>
                      <a:pt x="618" y="0"/>
                    </a:lnTo>
                    <a:lnTo>
                      <a:pt x="612" y="66"/>
                    </a:lnTo>
                    <a:lnTo>
                      <a:pt x="552" y="30"/>
                    </a:lnTo>
                    <a:lnTo>
                      <a:pt x="522" y="54"/>
                    </a:lnTo>
                    <a:lnTo>
                      <a:pt x="570" y="90"/>
                    </a:lnTo>
                    <a:lnTo>
                      <a:pt x="504" y="162"/>
                    </a:lnTo>
                    <a:lnTo>
                      <a:pt x="480" y="276"/>
                    </a:lnTo>
                    <a:lnTo>
                      <a:pt x="414" y="294"/>
                    </a:lnTo>
                    <a:lnTo>
                      <a:pt x="360" y="348"/>
                    </a:lnTo>
                    <a:lnTo>
                      <a:pt x="342" y="402"/>
                    </a:lnTo>
                    <a:lnTo>
                      <a:pt x="72" y="402"/>
                    </a:lnTo>
                    <a:close/>
                  </a:path>
                </a:pathLst>
              </a:custGeom>
              <a:solidFill>
                <a:srgbClr val="8EA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7" name="Freeform 58">
                <a:hlinkClick r:id="rId4" action="ppaction://hlinkfile" tooltip="Santa Cruz"/>
              </p:cNvPr>
              <p:cNvSpPr>
                <a:spLocks/>
              </p:cNvSpPr>
              <p:nvPr/>
            </p:nvSpPr>
            <p:spPr bwMode="auto">
              <a:xfrm>
                <a:off x="612" y="2610"/>
                <a:ext cx="485" cy="573"/>
              </a:xfrm>
              <a:custGeom>
                <a:avLst/>
                <a:gdLst>
                  <a:gd name="T0" fmla="*/ 366 w 492"/>
                  <a:gd name="T1" fmla="*/ 0 h 588"/>
                  <a:gd name="T2" fmla="*/ 90 w 492"/>
                  <a:gd name="T3" fmla="*/ 0 h 588"/>
                  <a:gd name="T4" fmla="*/ 96 w 492"/>
                  <a:gd name="T5" fmla="*/ 54 h 588"/>
                  <a:gd name="T6" fmla="*/ 78 w 492"/>
                  <a:gd name="T7" fmla="*/ 78 h 588"/>
                  <a:gd name="T8" fmla="*/ 90 w 492"/>
                  <a:gd name="T9" fmla="*/ 114 h 588"/>
                  <a:gd name="T10" fmla="*/ 42 w 492"/>
                  <a:gd name="T11" fmla="*/ 174 h 588"/>
                  <a:gd name="T12" fmla="*/ 72 w 492"/>
                  <a:gd name="T13" fmla="*/ 228 h 588"/>
                  <a:gd name="T14" fmla="*/ 48 w 492"/>
                  <a:gd name="T15" fmla="*/ 252 h 588"/>
                  <a:gd name="T16" fmla="*/ 48 w 492"/>
                  <a:gd name="T17" fmla="*/ 288 h 588"/>
                  <a:gd name="T18" fmla="*/ 18 w 492"/>
                  <a:gd name="T19" fmla="*/ 300 h 588"/>
                  <a:gd name="T20" fmla="*/ 0 w 492"/>
                  <a:gd name="T21" fmla="*/ 336 h 588"/>
                  <a:gd name="T22" fmla="*/ 6 w 492"/>
                  <a:gd name="T23" fmla="*/ 426 h 588"/>
                  <a:gd name="T24" fmla="*/ 30 w 492"/>
                  <a:gd name="T25" fmla="*/ 468 h 588"/>
                  <a:gd name="T26" fmla="*/ 84 w 492"/>
                  <a:gd name="T27" fmla="*/ 450 h 588"/>
                  <a:gd name="T28" fmla="*/ 102 w 492"/>
                  <a:gd name="T29" fmla="*/ 540 h 588"/>
                  <a:gd name="T30" fmla="*/ 126 w 492"/>
                  <a:gd name="T31" fmla="*/ 576 h 588"/>
                  <a:gd name="T32" fmla="*/ 330 w 492"/>
                  <a:gd name="T33" fmla="*/ 588 h 588"/>
                  <a:gd name="T34" fmla="*/ 282 w 492"/>
                  <a:gd name="T35" fmla="*/ 462 h 588"/>
                  <a:gd name="T36" fmla="*/ 318 w 492"/>
                  <a:gd name="T37" fmla="*/ 384 h 588"/>
                  <a:gd name="T38" fmla="*/ 366 w 492"/>
                  <a:gd name="T39" fmla="*/ 348 h 588"/>
                  <a:gd name="T40" fmla="*/ 354 w 492"/>
                  <a:gd name="T41" fmla="*/ 306 h 588"/>
                  <a:gd name="T42" fmla="*/ 486 w 492"/>
                  <a:gd name="T43" fmla="*/ 162 h 588"/>
                  <a:gd name="T44" fmla="*/ 492 w 492"/>
                  <a:gd name="T45" fmla="*/ 90 h 588"/>
                  <a:gd name="T46" fmla="*/ 426 w 492"/>
                  <a:gd name="T47" fmla="*/ 84 h 588"/>
                  <a:gd name="T48" fmla="*/ 384 w 492"/>
                  <a:gd name="T49" fmla="*/ 42 h 588"/>
                  <a:gd name="T50" fmla="*/ 366 w 492"/>
                  <a:gd name="T5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2" h="588">
                    <a:moveTo>
                      <a:pt x="366" y="0"/>
                    </a:moveTo>
                    <a:lnTo>
                      <a:pt x="90" y="0"/>
                    </a:lnTo>
                    <a:lnTo>
                      <a:pt x="96" y="54"/>
                    </a:lnTo>
                    <a:lnTo>
                      <a:pt x="78" y="78"/>
                    </a:lnTo>
                    <a:lnTo>
                      <a:pt x="90" y="114"/>
                    </a:lnTo>
                    <a:lnTo>
                      <a:pt x="42" y="174"/>
                    </a:lnTo>
                    <a:lnTo>
                      <a:pt x="72" y="228"/>
                    </a:lnTo>
                    <a:lnTo>
                      <a:pt x="48" y="252"/>
                    </a:lnTo>
                    <a:lnTo>
                      <a:pt x="48" y="288"/>
                    </a:lnTo>
                    <a:lnTo>
                      <a:pt x="18" y="300"/>
                    </a:lnTo>
                    <a:lnTo>
                      <a:pt x="0" y="336"/>
                    </a:lnTo>
                    <a:lnTo>
                      <a:pt x="6" y="426"/>
                    </a:lnTo>
                    <a:lnTo>
                      <a:pt x="30" y="468"/>
                    </a:lnTo>
                    <a:lnTo>
                      <a:pt x="84" y="450"/>
                    </a:lnTo>
                    <a:lnTo>
                      <a:pt x="102" y="540"/>
                    </a:lnTo>
                    <a:lnTo>
                      <a:pt x="126" y="576"/>
                    </a:lnTo>
                    <a:lnTo>
                      <a:pt x="330" y="588"/>
                    </a:lnTo>
                    <a:lnTo>
                      <a:pt x="282" y="462"/>
                    </a:lnTo>
                    <a:lnTo>
                      <a:pt x="318" y="384"/>
                    </a:lnTo>
                    <a:lnTo>
                      <a:pt x="366" y="348"/>
                    </a:lnTo>
                    <a:lnTo>
                      <a:pt x="354" y="306"/>
                    </a:lnTo>
                    <a:lnTo>
                      <a:pt x="486" y="162"/>
                    </a:lnTo>
                    <a:lnTo>
                      <a:pt x="492" y="90"/>
                    </a:lnTo>
                    <a:lnTo>
                      <a:pt x="426" y="84"/>
                    </a:lnTo>
                    <a:lnTo>
                      <a:pt x="384" y="4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8EA9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8" name="Freeform 59">
                <a:hlinkClick r:id="rId26" action="ppaction://hlinkfile" tooltip="Tierra del Fuego"/>
              </p:cNvPr>
              <p:cNvSpPr>
                <a:spLocks/>
              </p:cNvSpPr>
              <p:nvPr/>
            </p:nvSpPr>
            <p:spPr bwMode="auto">
              <a:xfrm>
                <a:off x="949" y="3229"/>
                <a:ext cx="201" cy="211"/>
              </a:xfrm>
              <a:custGeom>
                <a:avLst/>
                <a:gdLst>
                  <a:gd name="T0" fmla="*/ 0 w 204"/>
                  <a:gd name="T1" fmla="*/ 192 h 216"/>
                  <a:gd name="T2" fmla="*/ 6 w 204"/>
                  <a:gd name="T3" fmla="*/ 0 h 216"/>
                  <a:gd name="T4" fmla="*/ 54 w 204"/>
                  <a:gd name="T5" fmla="*/ 102 h 216"/>
                  <a:gd name="T6" fmla="*/ 96 w 204"/>
                  <a:gd name="T7" fmla="*/ 144 h 216"/>
                  <a:gd name="T8" fmla="*/ 156 w 204"/>
                  <a:gd name="T9" fmla="*/ 186 h 216"/>
                  <a:gd name="T10" fmla="*/ 204 w 204"/>
                  <a:gd name="T11" fmla="*/ 192 h 216"/>
                  <a:gd name="T12" fmla="*/ 192 w 204"/>
                  <a:gd name="T13" fmla="*/ 216 h 216"/>
                  <a:gd name="T14" fmla="*/ 150 w 204"/>
                  <a:gd name="T15" fmla="*/ 216 h 216"/>
                  <a:gd name="T16" fmla="*/ 84 w 204"/>
                  <a:gd name="T17" fmla="*/ 204 h 216"/>
                  <a:gd name="T18" fmla="*/ 0 w 204"/>
                  <a:gd name="T19" fmla="*/ 19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16">
                    <a:moveTo>
                      <a:pt x="0" y="192"/>
                    </a:moveTo>
                    <a:lnTo>
                      <a:pt x="6" y="0"/>
                    </a:lnTo>
                    <a:lnTo>
                      <a:pt x="54" y="102"/>
                    </a:lnTo>
                    <a:lnTo>
                      <a:pt x="96" y="144"/>
                    </a:lnTo>
                    <a:lnTo>
                      <a:pt x="156" y="186"/>
                    </a:lnTo>
                    <a:lnTo>
                      <a:pt x="204" y="192"/>
                    </a:lnTo>
                    <a:lnTo>
                      <a:pt x="192" y="216"/>
                    </a:lnTo>
                    <a:lnTo>
                      <a:pt x="150" y="216"/>
                    </a:lnTo>
                    <a:lnTo>
                      <a:pt x="84" y="20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5B7A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49" name="Freeform 60">
                <a:hlinkClick r:id="rId13" action="ppaction://hlinkfile" tooltip="Ciudad Autónoma de Buenos Aires"/>
              </p:cNvPr>
              <p:cNvSpPr>
                <a:spLocks/>
              </p:cNvSpPr>
              <p:nvPr/>
            </p:nvSpPr>
            <p:spPr bwMode="auto">
              <a:xfrm>
                <a:off x="1623" y="1453"/>
                <a:ext cx="118" cy="129"/>
              </a:xfrm>
              <a:custGeom>
                <a:avLst/>
                <a:gdLst>
                  <a:gd name="T0" fmla="*/ 6 w 120"/>
                  <a:gd name="T1" fmla="*/ 60 h 132"/>
                  <a:gd name="T2" fmla="*/ 54 w 120"/>
                  <a:gd name="T3" fmla="*/ 0 h 132"/>
                  <a:gd name="T4" fmla="*/ 120 w 120"/>
                  <a:gd name="T5" fmla="*/ 84 h 132"/>
                  <a:gd name="T6" fmla="*/ 42 w 120"/>
                  <a:gd name="T7" fmla="*/ 132 h 132"/>
                  <a:gd name="T8" fmla="*/ 0 w 120"/>
                  <a:gd name="T9" fmla="*/ 60 h 132"/>
                  <a:gd name="T10" fmla="*/ 6 w 120"/>
                  <a:gd name="T11" fmla="*/ 6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32">
                    <a:moveTo>
                      <a:pt x="6" y="60"/>
                    </a:moveTo>
                    <a:lnTo>
                      <a:pt x="54" y="0"/>
                    </a:lnTo>
                    <a:lnTo>
                      <a:pt x="120" y="84"/>
                    </a:lnTo>
                    <a:lnTo>
                      <a:pt x="42" y="132"/>
                    </a:lnTo>
                    <a:lnTo>
                      <a:pt x="0" y="60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rgbClr val="D5D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0" name="Rectangle 61">
                <a:hlinkClick r:id="rId27" action="ppaction://hlinkfile" tooltip="Otros Países"/>
              </p:cNvPr>
              <p:cNvSpPr>
                <a:spLocks noChangeArrowheads="1"/>
              </p:cNvSpPr>
              <p:nvPr/>
            </p:nvSpPr>
            <p:spPr bwMode="auto">
              <a:xfrm>
                <a:off x="1588" y="2359"/>
                <a:ext cx="112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51" name="Text Box 62"/>
              <p:cNvSpPr txBox="1">
                <a:spLocks noChangeArrowheads="1"/>
              </p:cNvSpPr>
              <p:nvPr/>
            </p:nvSpPr>
            <p:spPr bwMode="auto">
              <a:xfrm>
                <a:off x="795" y="3447"/>
                <a:ext cx="645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1600" dirty="0" smtClean="0"/>
                  <a:t>2016</a:t>
                </a:r>
                <a:endParaRPr lang="es-MX" sz="16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22" name="Group 2"/>
          <p:cNvGrpSpPr>
            <a:grpSpLocks/>
          </p:cNvGrpSpPr>
          <p:nvPr/>
        </p:nvGrpSpPr>
        <p:grpSpPr bwMode="auto">
          <a:xfrm>
            <a:off x="520700" y="325438"/>
            <a:ext cx="8154988" cy="6207124"/>
            <a:chOff x="328" y="205"/>
            <a:chExt cx="5137" cy="3910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308230"/>
                </p:ext>
              </p:extLst>
            </p:nvPr>
          </p:nvGraphicFramePr>
          <p:xfrm>
            <a:off x="328" y="205"/>
            <a:ext cx="5137" cy="34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59524" name="Text Box 4"/>
            <p:cNvSpPr txBox="1">
              <a:spLocks noChangeArrowheads="1"/>
            </p:cNvSpPr>
            <p:nvPr/>
          </p:nvSpPr>
          <p:spPr bwMode="auto">
            <a:xfrm>
              <a:off x="1130" y="3169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s-AR" b="0"/>
            </a:p>
          </p:txBody>
        </p:sp>
        <p:sp>
          <p:nvSpPr>
            <p:cNvPr id="1259525" name="Text Box 5"/>
            <p:cNvSpPr txBox="1">
              <a:spLocks noChangeArrowheads="1"/>
            </p:cNvSpPr>
            <p:nvPr/>
          </p:nvSpPr>
          <p:spPr bwMode="auto">
            <a:xfrm>
              <a:off x="561" y="3650"/>
              <a:ext cx="4859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 dirty="0"/>
                <a:t>GRÁFICO </a:t>
              </a:r>
              <a:r>
                <a:rPr lang="es-AR" sz="1400" dirty="0" smtClean="0"/>
                <a:t>8: </a:t>
              </a:r>
              <a:r>
                <a:rPr lang="es-AR" sz="1400" dirty="0"/>
                <a:t>CORRELACIÓN ENTRE TASAS AJUSTADAS DE INCIDENCIA Y TASAS AJUSTADAS DE PREVALENCIA EN DC.  PROVINCIAS ARGENTINAS </a:t>
              </a:r>
            </a:p>
            <a:p>
              <a:pPr algn="ctr"/>
              <a:r>
                <a:rPr lang="es-MX" sz="1400" u="sng" dirty="0"/>
                <a:t>TRIENIO </a:t>
              </a:r>
              <a:r>
                <a:rPr lang="es-MX" sz="1400" u="sng" dirty="0" smtClean="0"/>
                <a:t>2014- 2016</a:t>
              </a:r>
              <a:endParaRPr lang="es-MX" sz="1400" u="sng" dirty="0"/>
            </a:p>
          </p:txBody>
        </p:sp>
        <p:sp>
          <p:nvSpPr>
            <p:cNvPr id="1259526" name="Text Box 6"/>
            <p:cNvSpPr txBox="1">
              <a:spLocks noChangeArrowheads="1"/>
            </p:cNvSpPr>
            <p:nvPr/>
          </p:nvSpPr>
          <p:spPr bwMode="auto">
            <a:xfrm>
              <a:off x="1277" y="540"/>
              <a:ext cx="713" cy="4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AR" sz="1400" dirty="0"/>
                <a:t>r = </a:t>
              </a:r>
              <a:r>
                <a:rPr lang="es-AR" sz="1400" dirty="0" smtClean="0"/>
                <a:t>0.7941</a:t>
              </a:r>
              <a:endParaRPr lang="es-AR" sz="1400" dirty="0"/>
            </a:p>
            <a:p>
              <a:r>
                <a:rPr lang="es-AR" sz="1400" dirty="0"/>
                <a:t>r</a:t>
              </a:r>
              <a:r>
                <a:rPr lang="es-AR" sz="1400" baseline="30000" dirty="0"/>
                <a:t>2 </a:t>
              </a:r>
              <a:r>
                <a:rPr lang="es-AR" sz="1400" dirty="0"/>
                <a:t>= </a:t>
              </a:r>
              <a:r>
                <a:rPr lang="es-AR" sz="1400" dirty="0" smtClean="0"/>
                <a:t>0.6306</a:t>
              </a:r>
              <a:endParaRPr lang="es-AR" sz="1400" dirty="0"/>
            </a:p>
            <a:p>
              <a:r>
                <a:rPr lang="es-AR" sz="1400" dirty="0"/>
                <a:t>p = 0.000 </a:t>
              </a:r>
              <a:endParaRPr lang="es-MX" sz="1400" dirty="0"/>
            </a:p>
          </p:txBody>
        </p:sp>
      </p:grpSp>
      <p:sp>
        <p:nvSpPr>
          <p:cNvPr id="3" name="2 Flecha derecha"/>
          <p:cNvSpPr/>
          <p:nvPr/>
        </p:nvSpPr>
        <p:spPr bwMode="auto">
          <a:xfrm rot="3314963">
            <a:off x="4195186" y="851322"/>
            <a:ext cx="1716429" cy="156324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936104"/>
          </a:xfrm>
        </p:spPr>
        <p:txBody>
          <a:bodyPr/>
          <a:lstStyle/>
          <a:p>
            <a:pPr lvl="0">
              <a:tabLst>
                <a:tab pos="5372100" algn="l"/>
              </a:tabLst>
            </a:pP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Evolución 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 las variables </a:t>
            </a: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principales del </a:t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Registro Argentino de Diálisis Crónica 2004-2016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3965"/>
            <a:ext cx="9001000" cy="3129211"/>
          </a:xfrm>
        </p:spPr>
        <p:txBody>
          <a:bodyPr/>
          <a:lstStyle/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Incidencia y Prevalencia</a:t>
            </a:r>
          </a:p>
          <a:p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Características de los Incidentes 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Parámetros Clínicos y Bioquímicos de los Incidentes</a:t>
            </a:r>
          </a:p>
          <a:p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Características de los </a:t>
            </a:r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Parámetros Clínicos y Bioquímicos de los </a:t>
            </a:r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Mortalidad y Supervivencia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Trasplante renal</a:t>
            </a:r>
            <a:endParaRPr lang="es-AR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681463"/>
              </p:ext>
            </p:extLst>
          </p:nvPr>
        </p:nvGraphicFramePr>
        <p:xfrm>
          <a:off x="157627" y="741214"/>
          <a:ext cx="8763201" cy="592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16261" name="Text Box 101"/>
          <p:cNvSpPr txBox="1">
            <a:spLocks noChangeArrowheads="1"/>
          </p:cNvSpPr>
          <p:nvPr/>
        </p:nvSpPr>
        <p:spPr bwMode="auto">
          <a:xfrm>
            <a:off x="1907704" y="404664"/>
            <a:ext cx="57599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CCF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1600" dirty="0"/>
              <a:t>Edad promedio en Incidentes </a:t>
            </a:r>
            <a:r>
              <a:rPr lang="es-AR" sz="1600" dirty="0" smtClean="0"/>
              <a:t>en DC (en </a:t>
            </a:r>
            <a:r>
              <a:rPr lang="es-AR" sz="1600" dirty="0"/>
              <a:t>años) con IC95%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50824" y="116632"/>
            <a:ext cx="8569325" cy="6294434"/>
            <a:chOff x="250824" y="116632"/>
            <a:chExt cx="8569325" cy="6294434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8043933"/>
                </p:ext>
              </p:extLst>
            </p:nvPr>
          </p:nvGraphicFramePr>
          <p:xfrm>
            <a:off x="303212" y="116632"/>
            <a:ext cx="8429625" cy="58033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61572" name="Text Box 4"/>
            <p:cNvSpPr txBox="1">
              <a:spLocks noChangeArrowheads="1"/>
            </p:cNvSpPr>
            <p:nvPr/>
          </p:nvSpPr>
          <p:spPr bwMode="auto">
            <a:xfrm>
              <a:off x="250824" y="5556529"/>
              <a:ext cx="8569325" cy="3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s-ES" sz="1400" b="0"/>
            </a:p>
          </p:txBody>
        </p:sp>
        <p:sp>
          <p:nvSpPr>
            <p:cNvPr id="1261573" name="Text Box 5"/>
            <p:cNvSpPr txBox="1">
              <a:spLocks noChangeArrowheads="1"/>
            </p:cNvSpPr>
            <p:nvPr/>
          </p:nvSpPr>
          <p:spPr bwMode="auto">
            <a:xfrm>
              <a:off x="1468107" y="5870841"/>
              <a:ext cx="6489700" cy="54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AR" sz="1400" dirty="0"/>
                <a:t>GRAFICO </a:t>
              </a:r>
              <a:r>
                <a:rPr lang="es-AR" sz="1400" dirty="0" smtClean="0"/>
                <a:t>13. </a:t>
              </a:r>
              <a:r>
                <a:rPr lang="es-AR" sz="1400" dirty="0"/>
                <a:t>EDAD PROMEDIO DE INCIDENTES </a:t>
              </a:r>
              <a:r>
                <a:rPr lang="es-AR" sz="1400" dirty="0" smtClean="0"/>
                <a:t>2016 </a:t>
              </a:r>
              <a:r>
                <a:rPr lang="es-AR" sz="1400" dirty="0"/>
                <a:t>POR PROVINCIAS</a:t>
              </a:r>
            </a:p>
            <a:p>
              <a:pPr algn="ctr"/>
              <a:r>
                <a:rPr lang="es-AR" sz="1400" dirty="0"/>
                <a:t>      </a:t>
              </a:r>
              <a:r>
                <a:rPr lang="es-AR" sz="1200" dirty="0"/>
                <a:t>CON INTERVALO DE CONFIANZA DEL 95%</a:t>
              </a:r>
              <a:endParaRPr lang="es-MX" sz="1200" dirty="0"/>
            </a:p>
          </p:txBody>
        </p:sp>
        <p:sp>
          <p:nvSpPr>
            <p:cNvPr id="1261574" name="Text Box 6"/>
            <p:cNvSpPr txBox="1">
              <a:spLocks noChangeArrowheads="1"/>
            </p:cNvSpPr>
            <p:nvPr/>
          </p:nvSpPr>
          <p:spPr bwMode="auto">
            <a:xfrm>
              <a:off x="725487" y="136277"/>
              <a:ext cx="2190750" cy="283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EDAD AL INGRESO (AÑOS)</a:t>
              </a:r>
              <a:endParaRPr lang="es-MX" sz="1200" dirty="0"/>
            </a:p>
          </p:txBody>
        </p:sp>
        <p:cxnSp>
          <p:nvCxnSpPr>
            <p:cNvPr id="6" name="5 Conector recto"/>
            <p:cNvCxnSpPr/>
            <p:nvPr/>
          </p:nvCxnSpPr>
          <p:spPr bwMode="auto">
            <a:xfrm flipH="1">
              <a:off x="725487" y="2106000"/>
              <a:ext cx="77349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7 Flecha abajo"/>
          <p:cNvSpPr/>
          <p:nvPr/>
        </p:nvSpPr>
        <p:spPr bwMode="auto">
          <a:xfrm>
            <a:off x="6228184" y="277881"/>
            <a:ext cx="121158" cy="1537239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Flecha abajo"/>
          <p:cNvSpPr/>
          <p:nvPr/>
        </p:nvSpPr>
        <p:spPr bwMode="auto">
          <a:xfrm>
            <a:off x="4018794" y="277881"/>
            <a:ext cx="121158" cy="1465231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716519" y="404664"/>
            <a:ext cx="7887929" cy="5222550"/>
            <a:chOff x="716519" y="404664"/>
            <a:chExt cx="7887929" cy="5222550"/>
          </a:xfrm>
        </p:grpSpPr>
        <p:graphicFrame>
          <p:nvGraphicFramePr>
            <p:cNvPr id="12" name="Objec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20368567"/>
                </p:ext>
              </p:extLst>
            </p:nvPr>
          </p:nvGraphicFramePr>
          <p:xfrm>
            <a:off x="765738" y="404664"/>
            <a:ext cx="7760503" cy="48445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00420" name="Text Box 4"/>
            <p:cNvSpPr txBox="1">
              <a:spLocks noChangeArrowheads="1"/>
            </p:cNvSpPr>
            <p:nvPr/>
          </p:nvSpPr>
          <p:spPr bwMode="auto">
            <a:xfrm>
              <a:off x="716519" y="5319437"/>
              <a:ext cx="788792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 dirty="0"/>
                <a:t>GRÁFICO </a:t>
              </a:r>
              <a:r>
                <a:rPr lang="es-AR" sz="1400" dirty="0" smtClean="0"/>
                <a:t>9a </a:t>
              </a:r>
              <a:r>
                <a:rPr lang="es-AR" sz="1400" dirty="0"/>
                <a:t>:  TASAS DE INCIDENCIA  EN  DC  POR GRUPOS QUINQUENALES DE EDAD </a:t>
              </a:r>
              <a:endParaRPr lang="es-MX" sz="1400" dirty="0"/>
            </a:p>
          </p:txBody>
        </p:sp>
        <p:sp>
          <p:nvSpPr>
            <p:cNvPr id="700424" name="Text Box 8"/>
            <p:cNvSpPr txBox="1">
              <a:spLocks noChangeArrowheads="1"/>
            </p:cNvSpPr>
            <p:nvPr/>
          </p:nvSpPr>
          <p:spPr bwMode="auto">
            <a:xfrm>
              <a:off x="4788024" y="1268760"/>
              <a:ext cx="582211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 smtClean="0"/>
                <a:t>2016</a:t>
              </a:r>
              <a:endParaRPr lang="es-MX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1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07504" y="548680"/>
            <a:ext cx="8928993" cy="5904508"/>
            <a:chOff x="107504" y="548680"/>
            <a:chExt cx="8928993" cy="5904508"/>
          </a:xfrm>
        </p:grpSpPr>
        <p:graphicFrame>
          <p:nvGraphicFramePr>
            <p:cNvPr id="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012696"/>
                </p:ext>
              </p:extLst>
            </p:nvPr>
          </p:nvGraphicFramePr>
          <p:xfrm>
            <a:off x="107505" y="595313"/>
            <a:ext cx="8928992" cy="5429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2444692"/>
                </p:ext>
              </p:extLst>
            </p:nvPr>
          </p:nvGraphicFramePr>
          <p:xfrm>
            <a:off x="107504" y="548680"/>
            <a:ext cx="8856984" cy="546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35629" name="Text Box 13"/>
            <p:cNvSpPr txBox="1">
              <a:spLocks noChangeArrowheads="1"/>
            </p:cNvSpPr>
            <p:nvPr/>
          </p:nvSpPr>
          <p:spPr bwMode="auto">
            <a:xfrm>
              <a:off x="1085850" y="5872163"/>
              <a:ext cx="734377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600" dirty="0"/>
                <a:t>GRÁFICO </a:t>
              </a:r>
              <a:r>
                <a:rPr lang="es-AR" sz="1600" dirty="0" smtClean="0"/>
                <a:t>11: </a:t>
              </a:r>
              <a:r>
                <a:rPr lang="es-AR" sz="1600" dirty="0"/>
                <a:t>TASAS INCIDENCIA  EN DC EN ARGENTINA CON INTERVALOS DE CONFIDENCIA DEL 95% EN LOS DIFERENTES SEXOS </a:t>
              </a:r>
              <a:endParaRPr lang="es-MX" sz="1600" dirty="0"/>
            </a:p>
          </p:txBody>
        </p:sp>
        <p:sp>
          <p:nvSpPr>
            <p:cNvPr id="1135630" name="Text Box 14"/>
            <p:cNvSpPr txBox="1">
              <a:spLocks noChangeArrowheads="1"/>
            </p:cNvSpPr>
            <p:nvPr/>
          </p:nvSpPr>
          <p:spPr bwMode="auto">
            <a:xfrm>
              <a:off x="7232650" y="4910138"/>
              <a:ext cx="1054100" cy="314325"/>
            </a:xfrm>
            <a:prstGeom prst="rect">
              <a:avLst/>
            </a:prstGeom>
            <a:solidFill>
              <a:srgbClr val="EFC3C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/>
                <a:t>MUJERES</a:t>
              </a:r>
            </a:p>
          </p:txBody>
        </p:sp>
        <p:sp>
          <p:nvSpPr>
            <p:cNvPr id="1135631" name="Text Box 15"/>
            <p:cNvSpPr txBox="1">
              <a:spLocks noChangeArrowheads="1"/>
            </p:cNvSpPr>
            <p:nvPr/>
          </p:nvSpPr>
          <p:spPr bwMode="auto">
            <a:xfrm>
              <a:off x="1949450" y="1022350"/>
              <a:ext cx="1079500" cy="314325"/>
            </a:xfrm>
            <a:prstGeom prst="rect">
              <a:avLst/>
            </a:prstGeom>
            <a:solidFill>
              <a:srgbClr val="D6FF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/>
                <a:t>VARONES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82806" y="260648"/>
            <a:ext cx="8712097" cy="6353175"/>
            <a:chOff x="369888" y="333375"/>
            <a:chExt cx="8712097" cy="6353175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5671542"/>
                </p:ext>
              </p:extLst>
            </p:nvPr>
          </p:nvGraphicFramePr>
          <p:xfrm>
            <a:off x="369888" y="530225"/>
            <a:ext cx="4791075" cy="5775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40740" name="Text Box 4"/>
            <p:cNvSpPr txBox="1">
              <a:spLocks noChangeArrowheads="1"/>
            </p:cNvSpPr>
            <p:nvPr/>
          </p:nvSpPr>
          <p:spPr bwMode="auto">
            <a:xfrm>
              <a:off x="1687612" y="6381750"/>
              <a:ext cx="62880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 dirty="0"/>
                <a:t>GRÁFICO 15: INCIDENCIA  EN  DC.  PRINCIPALES  ETIOLOGÍAS DE IRD</a:t>
              </a:r>
              <a:endParaRPr lang="es-MX" sz="1400" dirty="0"/>
            </a:p>
          </p:txBody>
        </p:sp>
        <p:graphicFrame>
          <p:nvGraphicFramePr>
            <p:cNvPr id="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2124426"/>
                </p:ext>
              </p:extLst>
            </p:nvPr>
          </p:nvGraphicFramePr>
          <p:xfrm>
            <a:off x="4412167" y="510836"/>
            <a:ext cx="4410967" cy="5775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40742" name="Text Box 6"/>
            <p:cNvSpPr txBox="1">
              <a:spLocks noChangeArrowheads="1"/>
            </p:cNvSpPr>
            <p:nvPr/>
          </p:nvSpPr>
          <p:spPr bwMode="auto">
            <a:xfrm>
              <a:off x="3323432" y="4547441"/>
              <a:ext cx="153590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s-AR" sz="900" dirty="0"/>
                <a:t>GLOMERULONEFRITIS</a:t>
              </a:r>
              <a:endParaRPr lang="es-MX" sz="900" dirty="0"/>
            </a:p>
          </p:txBody>
        </p:sp>
        <p:sp>
          <p:nvSpPr>
            <p:cNvPr id="1140743" name="Text Box 7"/>
            <p:cNvSpPr txBox="1">
              <a:spLocks noChangeArrowheads="1"/>
            </p:cNvSpPr>
            <p:nvPr/>
          </p:nvSpPr>
          <p:spPr bwMode="auto">
            <a:xfrm>
              <a:off x="1164181" y="333375"/>
              <a:ext cx="3009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 dirty="0"/>
                <a:t>TASA (Pacientes/millón hab./año)</a:t>
              </a:r>
              <a:endParaRPr lang="es-MX" sz="1400" dirty="0"/>
            </a:p>
          </p:txBody>
        </p:sp>
        <p:sp>
          <p:nvSpPr>
            <p:cNvPr id="1140744" name="Text Box 8"/>
            <p:cNvSpPr txBox="1">
              <a:spLocks noChangeArrowheads="1"/>
            </p:cNvSpPr>
            <p:nvPr/>
          </p:nvSpPr>
          <p:spPr bwMode="auto">
            <a:xfrm>
              <a:off x="5219700" y="333375"/>
              <a:ext cx="35607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/>
                <a:t>F. RELATIVA (% del Total de Incidentes)</a:t>
              </a:r>
              <a:endParaRPr lang="es-MX" sz="1400"/>
            </a:p>
          </p:txBody>
        </p:sp>
        <p:sp>
          <p:nvSpPr>
            <p:cNvPr id="1140745" name="Text Box 9"/>
            <p:cNvSpPr txBox="1">
              <a:spLocks noChangeArrowheads="1"/>
            </p:cNvSpPr>
            <p:nvPr/>
          </p:nvSpPr>
          <p:spPr bwMode="auto">
            <a:xfrm>
              <a:off x="3763963" y="1320241"/>
              <a:ext cx="9525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900" dirty="0"/>
                <a:t>N. DIABÉTICA</a:t>
              </a:r>
              <a:endParaRPr lang="es-MX" sz="900" dirty="0"/>
            </a:p>
          </p:txBody>
        </p:sp>
        <p:sp>
          <p:nvSpPr>
            <p:cNvPr id="1140746" name="Text Box 10"/>
            <p:cNvSpPr txBox="1">
              <a:spLocks noChangeArrowheads="1"/>
            </p:cNvSpPr>
            <p:nvPr/>
          </p:nvSpPr>
          <p:spPr bwMode="auto">
            <a:xfrm>
              <a:off x="2916238" y="2525432"/>
              <a:ext cx="16954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900" dirty="0"/>
                <a:t>NEFROANGIOESCLEROSIS</a:t>
              </a:r>
              <a:endParaRPr lang="es-MX" sz="900" dirty="0"/>
            </a:p>
          </p:txBody>
        </p:sp>
        <p:sp>
          <p:nvSpPr>
            <p:cNvPr id="1140747" name="Text Box 11"/>
            <p:cNvSpPr txBox="1">
              <a:spLocks noChangeArrowheads="1"/>
            </p:cNvSpPr>
            <p:nvPr/>
          </p:nvSpPr>
          <p:spPr bwMode="auto">
            <a:xfrm>
              <a:off x="3677511" y="3259138"/>
              <a:ext cx="113499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s-AR" sz="900" dirty="0"/>
                <a:t>DESCONOCIDA</a:t>
              </a:r>
              <a:endParaRPr lang="es-MX" sz="900" dirty="0"/>
            </a:p>
          </p:txBody>
        </p:sp>
        <p:sp>
          <p:nvSpPr>
            <p:cNvPr id="1140748" name="Text Box 12"/>
            <p:cNvSpPr txBox="1">
              <a:spLocks noChangeArrowheads="1"/>
            </p:cNvSpPr>
            <p:nvPr/>
          </p:nvSpPr>
          <p:spPr bwMode="auto">
            <a:xfrm>
              <a:off x="4011613" y="4838326"/>
              <a:ext cx="10096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900" dirty="0"/>
                <a:t>OBSTRUCTIVA</a:t>
              </a:r>
              <a:endParaRPr lang="es-MX" sz="900" dirty="0"/>
            </a:p>
          </p:txBody>
        </p:sp>
        <p:sp>
          <p:nvSpPr>
            <p:cNvPr id="1140749" name="Text Box 13"/>
            <p:cNvSpPr txBox="1">
              <a:spLocks noChangeArrowheads="1"/>
            </p:cNvSpPr>
            <p:nvPr/>
          </p:nvSpPr>
          <p:spPr bwMode="auto">
            <a:xfrm>
              <a:off x="3643313" y="5330825"/>
              <a:ext cx="10731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900" dirty="0"/>
                <a:t>POLIQUISTOSIS</a:t>
              </a:r>
              <a:endParaRPr lang="es-MX" sz="900" dirty="0"/>
            </a:p>
          </p:txBody>
        </p:sp>
        <p:sp>
          <p:nvSpPr>
            <p:cNvPr id="1140750" name="Text Box 14"/>
            <p:cNvSpPr txBox="1">
              <a:spLocks noChangeArrowheads="1"/>
            </p:cNvSpPr>
            <p:nvPr/>
          </p:nvSpPr>
          <p:spPr bwMode="auto">
            <a:xfrm>
              <a:off x="7682460" y="867523"/>
              <a:ext cx="9525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900" dirty="0"/>
                <a:t>N. DIABÉTICA</a:t>
              </a:r>
              <a:endParaRPr lang="es-MX" sz="900" dirty="0"/>
            </a:p>
          </p:txBody>
        </p:sp>
        <p:sp>
          <p:nvSpPr>
            <p:cNvPr id="1140751" name="Text Box 15"/>
            <p:cNvSpPr txBox="1">
              <a:spLocks noChangeArrowheads="1"/>
            </p:cNvSpPr>
            <p:nvPr/>
          </p:nvSpPr>
          <p:spPr bwMode="auto">
            <a:xfrm>
              <a:off x="7092950" y="2640666"/>
              <a:ext cx="16954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900" dirty="0"/>
                <a:t>NEFROANGIOESCLEROSIS</a:t>
              </a:r>
              <a:endParaRPr lang="es-MX" sz="900" dirty="0"/>
            </a:p>
          </p:txBody>
        </p:sp>
        <p:sp>
          <p:nvSpPr>
            <p:cNvPr id="1140752" name="Text Box 16"/>
            <p:cNvSpPr txBox="1">
              <a:spLocks noChangeArrowheads="1"/>
            </p:cNvSpPr>
            <p:nvPr/>
          </p:nvSpPr>
          <p:spPr bwMode="auto">
            <a:xfrm>
              <a:off x="7376179" y="3373438"/>
              <a:ext cx="12954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AR" sz="900" dirty="0"/>
                <a:t>DESCONOCIDA</a:t>
              </a:r>
              <a:endParaRPr lang="es-MX" sz="900" dirty="0"/>
            </a:p>
          </p:txBody>
        </p:sp>
        <p:sp>
          <p:nvSpPr>
            <p:cNvPr id="1140753" name="Text Box 17"/>
            <p:cNvSpPr txBox="1">
              <a:spLocks noChangeArrowheads="1"/>
            </p:cNvSpPr>
            <p:nvPr/>
          </p:nvSpPr>
          <p:spPr bwMode="auto">
            <a:xfrm>
              <a:off x="7315891" y="4547441"/>
              <a:ext cx="1512887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AR" sz="900" dirty="0"/>
                <a:t>GLOMERULONEFRITIS</a:t>
              </a:r>
              <a:endParaRPr lang="es-MX" sz="900" dirty="0"/>
            </a:p>
          </p:txBody>
        </p:sp>
        <p:sp>
          <p:nvSpPr>
            <p:cNvPr id="1140754" name="Text Box 18"/>
            <p:cNvSpPr txBox="1">
              <a:spLocks noChangeArrowheads="1"/>
            </p:cNvSpPr>
            <p:nvPr/>
          </p:nvSpPr>
          <p:spPr bwMode="auto">
            <a:xfrm>
              <a:off x="8072335" y="4856629"/>
              <a:ext cx="10096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900" dirty="0"/>
                <a:t>OBSTRUCTIVA</a:t>
              </a:r>
              <a:endParaRPr lang="es-MX" sz="900" dirty="0"/>
            </a:p>
          </p:txBody>
        </p:sp>
        <p:sp>
          <p:nvSpPr>
            <p:cNvPr id="1140755" name="Text Box 19"/>
            <p:cNvSpPr txBox="1">
              <a:spLocks noChangeArrowheads="1"/>
            </p:cNvSpPr>
            <p:nvPr/>
          </p:nvSpPr>
          <p:spPr bwMode="auto">
            <a:xfrm>
              <a:off x="7672985" y="5330825"/>
              <a:ext cx="10731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900"/>
                <a:t>POLIQUISTOSIS</a:t>
              </a:r>
              <a:endParaRPr lang="es-MX" sz="900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4295720" y="847745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/>
              <a:t>58.7</a:t>
            </a:r>
            <a:endParaRPr lang="es-AR" sz="12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8553672" y="1000145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/>
              <a:t>36.0</a:t>
            </a:r>
            <a:endParaRPr lang="es-A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96888" y="239713"/>
            <a:ext cx="8128000" cy="6178550"/>
            <a:chOff x="496888" y="239713"/>
            <a:chExt cx="8128000" cy="6178550"/>
          </a:xfrm>
        </p:grpSpPr>
        <p:sp>
          <p:nvSpPr>
            <p:cNvPr id="748547" name="Line 3"/>
            <p:cNvSpPr>
              <a:spLocks noChangeShapeType="1"/>
            </p:cNvSpPr>
            <p:nvPr/>
          </p:nvSpPr>
          <p:spPr bwMode="auto">
            <a:xfrm flipH="1">
              <a:off x="1042988" y="2707200"/>
              <a:ext cx="74168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9765088"/>
                </p:ext>
              </p:extLst>
            </p:nvPr>
          </p:nvGraphicFramePr>
          <p:xfrm>
            <a:off x="496888" y="239713"/>
            <a:ext cx="8128000" cy="6178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48549" name="Text Box 5"/>
            <p:cNvSpPr txBox="1">
              <a:spLocks noChangeArrowheads="1"/>
            </p:cNvSpPr>
            <p:nvPr/>
          </p:nvSpPr>
          <p:spPr bwMode="auto">
            <a:xfrm>
              <a:off x="4140201" y="981076"/>
              <a:ext cx="2366963" cy="5270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AR" sz="1400" dirty="0"/>
                <a:t>NEFROPATÍA DIABETICA</a:t>
              </a:r>
            </a:p>
            <a:p>
              <a:pPr algn="ctr"/>
              <a:r>
                <a:rPr lang="es-AR" sz="1400" dirty="0" smtClean="0"/>
                <a:t>2014-2016</a:t>
              </a:r>
              <a:endParaRPr lang="es-MX" sz="1400" dirty="0"/>
            </a:p>
          </p:txBody>
        </p:sp>
      </p:grpSp>
      <p:sp>
        <p:nvSpPr>
          <p:cNvPr id="6" name="5 Flecha abajo"/>
          <p:cNvSpPr/>
          <p:nvPr/>
        </p:nvSpPr>
        <p:spPr bwMode="auto">
          <a:xfrm>
            <a:off x="2362610" y="548680"/>
            <a:ext cx="121158" cy="126644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 bwMode="auto">
          <a:xfrm>
            <a:off x="2938674" y="692696"/>
            <a:ext cx="121158" cy="126644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3" name="Rectangle 5"/>
          <p:cNvSpPr>
            <a:spLocks noChangeArrowheads="1"/>
          </p:cNvSpPr>
          <p:nvPr/>
        </p:nvSpPr>
        <p:spPr bwMode="auto">
          <a:xfrm>
            <a:off x="179388" y="585659"/>
            <a:ext cx="885666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5372100" algn="l"/>
              </a:tabLst>
            </a:pPr>
            <a:r>
              <a:rPr lang="es-AR" sz="2400" dirty="0"/>
              <a:t>Registro Argentino de Diálisis Crónica </a:t>
            </a:r>
            <a:r>
              <a:rPr lang="es-AR" sz="2400" dirty="0" smtClean="0"/>
              <a:t>2016</a:t>
            </a:r>
            <a:endParaRPr lang="es-AR" sz="2400" dirty="0"/>
          </a:p>
          <a:p>
            <a:pPr algn="ctr">
              <a:tabLst>
                <a:tab pos="5372100" algn="l"/>
              </a:tabLst>
            </a:pPr>
            <a:r>
              <a:rPr lang="es-MX" sz="2400" dirty="0"/>
              <a:t>Informe </a:t>
            </a:r>
            <a:r>
              <a:rPr lang="es-MX" sz="2400" dirty="0" smtClean="0"/>
              <a:t>2017 </a:t>
            </a:r>
          </a:p>
          <a:p>
            <a:pPr algn="ctr">
              <a:tabLst>
                <a:tab pos="5372100" algn="l"/>
              </a:tabLst>
            </a:pPr>
            <a:endParaRPr lang="es-MX" sz="2400" dirty="0"/>
          </a:p>
          <a:p>
            <a:pPr algn="ctr">
              <a:tabLst>
                <a:tab pos="5372100" algn="l"/>
              </a:tabLst>
            </a:pPr>
            <a:r>
              <a:rPr lang="es-MX" dirty="0"/>
              <a:t>Instituto Nacional Central Único Coordinador de Ablación e Implante (INCUCAI)</a:t>
            </a:r>
            <a:endParaRPr lang="es-AR" dirty="0"/>
          </a:p>
          <a:p>
            <a:pPr algn="ctr">
              <a:tabLst>
                <a:tab pos="5372100" algn="l"/>
              </a:tabLst>
            </a:pPr>
            <a:r>
              <a:rPr lang="es-MX" dirty="0"/>
              <a:t>Sociedad Argentina de Nefrología (SAN)</a:t>
            </a:r>
            <a:endParaRPr lang="es-AR" dirty="0"/>
          </a:p>
          <a:p>
            <a:pPr algn="ctr">
              <a:tabLst>
                <a:tab pos="5372100" algn="l"/>
              </a:tabLst>
            </a:pPr>
            <a:endParaRPr lang="es-MX" sz="1400" dirty="0"/>
          </a:p>
          <a:p>
            <a:pPr algn="ctr">
              <a:tabLst>
                <a:tab pos="5372100" algn="l"/>
              </a:tabLst>
            </a:pPr>
            <a:r>
              <a:rPr lang="es-MX" sz="1400" dirty="0"/>
              <a:t>Autores: </a:t>
            </a:r>
            <a:endParaRPr lang="es-AR" sz="1400" dirty="0"/>
          </a:p>
          <a:p>
            <a:pPr algn="ctr">
              <a:tabLst>
                <a:tab pos="5372100" algn="l"/>
              </a:tabLst>
            </a:pPr>
            <a:r>
              <a:rPr lang="es-MX" sz="1400" dirty="0"/>
              <a:t>Sergio </a:t>
            </a:r>
            <a:r>
              <a:rPr lang="es-MX" sz="1400" dirty="0" err="1"/>
              <a:t>Marinovich</a:t>
            </a:r>
            <a:r>
              <a:rPr lang="es-MX" sz="1400" dirty="0"/>
              <a:t> (SAN)</a:t>
            </a:r>
            <a:endParaRPr lang="es-AR" sz="1400" dirty="0"/>
          </a:p>
          <a:p>
            <a:pPr algn="ctr">
              <a:tabLst>
                <a:tab pos="5372100" algn="l"/>
              </a:tabLst>
            </a:pPr>
            <a:r>
              <a:rPr lang="pt-BR" sz="1400" dirty="0" smtClean="0"/>
              <a:t>Liliana </a:t>
            </a:r>
            <a:r>
              <a:rPr lang="pt-BR" sz="1400" dirty="0"/>
              <a:t>Bisigniano (INCUCAI</a:t>
            </a:r>
            <a:r>
              <a:rPr lang="pt-BR" sz="1400" dirty="0" smtClean="0"/>
              <a:t>)</a:t>
            </a:r>
          </a:p>
          <a:p>
            <a:pPr algn="ctr">
              <a:tabLst>
                <a:tab pos="5372100" algn="l"/>
              </a:tabLst>
            </a:pPr>
            <a:r>
              <a:rPr lang="es-MX" sz="1400" dirty="0"/>
              <a:t>Carlos Lavorato (SAN</a:t>
            </a:r>
            <a:r>
              <a:rPr lang="es-MX" sz="1400" dirty="0" smtClean="0"/>
              <a:t>)</a:t>
            </a:r>
            <a:endParaRPr lang="es-AR" sz="1400" dirty="0"/>
          </a:p>
          <a:p>
            <a:pPr algn="ctr">
              <a:tabLst>
                <a:tab pos="5372100" algn="l"/>
              </a:tabLst>
            </a:pPr>
            <a:r>
              <a:rPr lang="pt-BR" sz="1400" dirty="0" smtClean="0"/>
              <a:t>Daniela </a:t>
            </a:r>
            <a:r>
              <a:rPr lang="pt-BR" sz="1400" dirty="0"/>
              <a:t>Hansen </a:t>
            </a:r>
            <a:r>
              <a:rPr lang="pt-BR" sz="1400" dirty="0" err="1"/>
              <a:t>Krogh</a:t>
            </a:r>
            <a:r>
              <a:rPr lang="pt-BR" sz="1400" dirty="0"/>
              <a:t> (INCUCAI)</a:t>
            </a:r>
            <a:endParaRPr lang="es-AR" sz="1400" dirty="0"/>
          </a:p>
          <a:p>
            <a:pPr algn="ctr">
              <a:tabLst>
                <a:tab pos="5372100" algn="l"/>
              </a:tabLst>
            </a:pPr>
            <a:r>
              <a:rPr lang="es-MX" sz="1400" dirty="0"/>
              <a:t>Eduardo Celia (SAN)</a:t>
            </a:r>
            <a:endParaRPr lang="es-AR" sz="1400" dirty="0"/>
          </a:p>
          <a:p>
            <a:pPr algn="ctr">
              <a:tabLst>
                <a:tab pos="5372100" algn="l"/>
              </a:tabLst>
            </a:pPr>
            <a:r>
              <a:rPr lang="pt-BR" sz="1400" dirty="0" smtClean="0"/>
              <a:t>Viviana </a:t>
            </a:r>
            <a:r>
              <a:rPr lang="pt-BR" sz="1400" dirty="0" err="1"/>
              <a:t>Tagliafichi</a:t>
            </a:r>
            <a:r>
              <a:rPr lang="pt-BR" sz="1400" dirty="0"/>
              <a:t> (INCUCAI)</a:t>
            </a:r>
            <a:endParaRPr lang="es-AR" sz="1400" dirty="0"/>
          </a:p>
          <a:p>
            <a:pPr algn="ctr">
              <a:tabLst>
                <a:tab pos="5372100" algn="l"/>
              </a:tabLst>
            </a:pPr>
            <a:r>
              <a:rPr lang="es-MX" sz="1400" dirty="0"/>
              <a:t>Guillermo Rosa Diez (SAN)</a:t>
            </a:r>
          </a:p>
          <a:p>
            <a:pPr algn="ctr">
              <a:tabLst>
                <a:tab pos="5372100" algn="l"/>
              </a:tabLst>
            </a:pPr>
            <a:r>
              <a:rPr lang="es-MX" sz="1400" dirty="0"/>
              <a:t>Alicia </a:t>
            </a:r>
            <a:r>
              <a:rPr lang="es-MX" sz="1400" dirty="0" err="1"/>
              <a:t>Fayad</a:t>
            </a:r>
            <a:r>
              <a:rPr lang="es-MX" sz="1400" dirty="0"/>
              <a:t> (SAN)</a:t>
            </a:r>
            <a:endParaRPr lang="es-AR" sz="1400" dirty="0"/>
          </a:p>
          <a:p>
            <a:pPr algn="ctr">
              <a:tabLst>
                <a:tab pos="5372100" algn="l"/>
              </a:tabLst>
            </a:pPr>
            <a:r>
              <a:rPr lang="es-MX" sz="1400" dirty="0"/>
              <a:t>Verónica Haber (INCUCAI)</a:t>
            </a:r>
            <a:endParaRPr lang="es-AR" sz="1400" dirty="0"/>
          </a:p>
          <a:p>
            <a:pPr>
              <a:tabLst>
                <a:tab pos="5372100" algn="l"/>
              </a:tabLst>
            </a:pPr>
            <a:endParaRPr lang="pt-BR" sz="1000" b="0" dirty="0"/>
          </a:p>
          <a:p>
            <a:pPr>
              <a:tabLst>
                <a:tab pos="5372100" algn="l"/>
              </a:tabLst>
            </a:pPr>
            <a:r>
              <a:rPr lang="pt-BR" sz="1200" b="0" dirty="0"/>
              <a:t>Referencia sugerida para este Informe: </a:t>
            </a:r>
            <a:endParaRPr lang="es-AR" sz="1200" b="0" dirty="0"/>
          </a:p>
          <a:p>
            <a:pPr>
              <a:tabLst>
                <a:tab pos="5372100" algn="l"/>
              </a:tabLst>
            </a:pPr>
            <a:r>
              <a:rPr lang="pt-BR" sz="1200" b="0" dirty="0"/>
              <a:t>Marinovich S, Lavorato C, Bisigniano L, </a:t>
            </a:r>
            <a:r>
              <a:rPr lang="pt-BR" sz="1200" b="0" dirty="0" smtClean="0"/>
              <a:t>Hansen </a:t>
            </a:r>
            <a:r>
              <a:rPr lang="pt-BR" sz="1200" b="0" dirty="0"/>
              <a:t>Krogh D, Celia E</a:t>
            </a:r>
            <a:r>
              <a:rPr lang="pt-BR" sz="1200" b="0" dirty="0" smtClean="0"/>
              <a:t>, </a:t>
            </a:r>
            <a:r>
              <a:rPr lang="pt-BR" sz="1200" b="0" dirty="0"/>
              <a:t>Tagliafichi V, Rosa </a:t>
            </a:r>
            <a:r>
              <a:rPr lang="pt-BR" sz="1200" b="0" dirty="0" err="1"/>
              <a:t>Diez</a:t>
            </a:r>
            <a:r>
              <a:rPr lang="pt-BR" sz="1200" b="0" dirty="0"/>
              <a:t> G, Fayad A, Haber V : Registro Argentino de Diálisis Crónica SAN-INCUCAI </a:t>
            </a:r>
            <a:r>
              <a:rPr lang="pt-BR" sz="1200" b="0" dirty="0" smtClean="0"/>
              <a:t>2016. </a:t>
            </a:r>
            <a:r>
              <a:rPr lang="pt-BR" sz="1200" b="0" dirty="0" err="1"/>
              <a:t>Sociedad</a:t>
            </a:r>
            <a:r>
              <a:rPr lang="pt-BR" sz="1200" b="0" dirty="0"/>
              <a:t> Argentina de </a:t>
            </a:r>
            <a:r>
              <a:rPr lang="pt-BR" sz="1200" b="0" dirty="0" err="1"/>
              <a:t>Nefrología</a:t>
            </a:r>
            <a:r>
              <a:rPr lang="pt-BR" sz="1200" b="0" dirty="0"/>
              <a:t> e Instituto Nacional Central Único </a:t>
            </a:r>
            <a:r>
              <a:rPr lang="pt-BR" sz="1200" b="0" dirty="0" err="1"/>
              <a:t>Coordinador</a:t>
            </a:r>
            <a:r>
              <a:rPr lang="pt-BR" sz="1200" b="0" dirty="0"/>
              <a:t> de </a:t>
            </a:r>
            <a:r>
              <a:rPr lang="pt-BR" sz="1200" b="0" dirty="0" err="1"/>
              <a:t>Ablación</a:t>
            </a:r>
            <a:r>
              <a:rPr lang="pt-BR" sz="1200" b="0" dirty="0"/>
              <a:t> e Implante. </a:t>
            </a:r>
            <a:r>
              <a:rPr lang="es-MX" sz="1200" b="0" dirty="0"/>
              <a:t>Buenos Aires, Argentina. </a:t>
            </a:r>
            <a:r>
              <a:rPr lang="es-MX" sz="1200" b="0" dirty="0" smtClean="0"/>
              <a:t>2017.</a:t>
            </a:r>
            <a:endParaRPr lang="es-MX" sz="1200" b="0" dirty="0"/>
          </a:p>
        </p:txBody>
      </p:sp>
      <p:sp>
        <p:nvSpPr>
          <p:cNvPr id="2" name="1 CuadroTexto"/>
          <p:cNvSpPr txBox="1"/>
          <p:nvPr/>
        </p:nvSpPr>
        <p:spPr>
          <a:xfrm>
            <a:off x="645472" y="5661248"/>
            <a:ext cx="781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Disponible en </a:t>
            </a:r>
          </a:p>
          <a:p>
            <a:pPr algn="ctr"/>
            <a:r>
              <a:rPr lang="es-AR" dirty="0" smtClean="0">
                <a:solidFill>
                  <a:schemeClr val="accent5">
                    <a:lumMod val="25000"/>
                  </a:schemeClr>
                </a:solidFill>
                <a:hlinkClick r:id="rId2"/>
              </a:rPr>
              <a:t>http</a:t>
            </a:r>
            <a:r>
              <a:rPr lang="es-AR" dirty="0">
                <a:solidFill>
                  <a:schemeClr val="accent5">
                    <a:lumMod val="25000"/>
                  </a:schemeClr>
                </a:solidFill>
                <a:hlinkClick r:id="rId2"/>
              </a:rPr>
              <a:t>://san.org.ar/2015/interesgeneral-documentos-registrodialisis.php</a:t>
            </a:r>
            <a:endParaRPr lang="es-AR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92798" y="6237312"/>
            <a:ext cx="4523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accent1">
                    <a:lumMod val="25000"/>
                  </a:schemeClr>
                </a:solidFill>
                <a:hlinkClick r:id="rId3"/>
              </a:rPr>
              <a:t>http://www.nefrodial.org.ar/registro.php</a:t>
            </a:r>
            <a:endParaRPr lang="es-AR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6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157432"/>
              </p:ext>
            </p:extLst>
          </p:nvPr>
        </p:nvGraphicFramePr>
        <p:xfrm>
          <a:off x="1619672" y="116632"/>
          <a:ext cx="3595687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947" name="Gráfico" r:id="rId3" imgW="3604222" imgH="6438960" progId="MSGraph.Chart.8">
                  <p:embed followColorScheme="full"/>
                </p:oleObj>
              </mc:Choice>
              <mc:Fallback>
                <p:oleObj name="Gráfico" r:id="rId3" imgW="3604222" imgH="64389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16632"/>
                        <a:ext cx="3595687" cy="6624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659" name="Text Box 3"/>
          <p:cNvSpPr txBox="1">
            <a:spLocks noChangeArrowheads="1"/>
          </p:cNvSpPr>
          <p:nvPr/>
        </p:nvSpPr>
        <p:spPr bwMode="auto">
          <a:xfrm>
            <a:off x="5940152" y="2563743"/>
            <a:ext cx="26642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AR" sz="1400" dirty="0"/>
              <a:t>GRÁFICO 17a :  CRECIMIENTO ENTRE 2 PERÍODOS DE LAS TASAS DE INCIDENCIA EN DC POR NEFROPATÍA DIABÉTICA EN PROVINCIAS ARGENTINAS</a:t>
            </a:r>
            <a:endParaRPr lang="es-MX" sz="1400" dirty="0"/>
          </a:p>
        </p:txBody>
      </p:sp>
      <p:cxnSp>
        <p:nvCxnSpPr>
          <p:cNvPr id="3" name="2 Conector recto de flecha"/>
          <p:cNvCxnSpPr/>
          <p:nvPr/>
        </p:nvCxnSpPr>
        <p:spPr bwMode="auto">
          <a:xfrm flipV="1">
            <a:off x="4905727" y="2420888"/>
            <a:ext cx="458361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7 Conector recto de flecha"/>
          <p:cNvCxnSpPr/>
          <p:nvPr/>
        </p:nvCxnSpPr>
        <p:spPr bwMode="auto">
          <a:xfrm flipV="1">
            <a:off x="4905727" y="2636912"/>
            <a:ext cx="458361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12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882" name="Group 2"/>
          <p:cNvGrpSpPr>
            <a:grpSpLocks/>
          </p:cNvGrpSpPr>
          <p:nvPr/>
        </p:nvGrpSpPr>
        <p:grpSpPr bwMode="auto">
          <a:xfrm>
            <a:off x="250825" y="311150"/>
            <a:ext cx="8713788" cy="6328132"/>
            <a:chOff x="158" y="287"/>
            <a:chExt cx="5489" cy="3787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7829948"/>
                </p:ext>
              </p:extLst>
            </p:nvPr>
          </p:nvGraphicFramePr>
          <p:xfrm>
            <a:off x="158" y="287"/>
            <a:ext cx="5444" cy="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74884" name="Text Box 4"/>
            <p:cNvSpPr txBox="1">
              <a:spLocks noChangeArrowheads="1"/>
            </p:cNvSpPr>
            <p:nvPr/>
          </p:nvSpPr>
          <p:spPr bwMode="auto">
            <a:xfrm>
              <a:off x="1130" y="3189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s-AR" b="0"/>
            </a:p>
          </p:txBody>
        </p:sp>
        <p:sp>
          <p:nvSpPr>
            <p:cNvPr id="1274885" name="Text Box 5"/>
            <p:cNvSpPr txBox="1">
              <a:spLocks noChangeArrowheads="1"/>
            </p:cNvSpPr>
            <p:nvPr/>
          </p:nvSpPr>
          <p:spPr bwMode="auto">
            <a:xfrm>
              <a:off x="158" y="3632"/>
              <a:ext cx="548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 dirty="0"/>
                <a:t>GRÁFICO 17b: CORRELACIÓN ENTRE TASAS BRUTAS  DE INCIDENCIA EN DC POR NEFROPATÍA DIABÉTICA Y TASAS BRUTAS  DE  INCIDENCIA EN DC POR TODAS LAS CAUSAS EN PROVINCIAS DE ARGENTINA. </a:t>
              </a:r>
              <a:r>
                <a:rPr lang="es-AR" sz="1400" dirty="0" smtClean="0"/>
                <a:t>TRIENIO 2014-2016. </a:t>
              </a:r>
              <a:r>
                <a:rPr lang="es-AR" sz="1200" dirty="0"/>
                <a:t>TASAS EN NUEVOS PACIENTES POR MILLÓN DE HABITANTES/AÑO</a:t>
              </a:r>
              <a:endParaRPr lang="es-MX" sz="1200" dirty="0"/>
            </a:p>
          </p:txBody>
        </p:sp>
        <p:sp>
          <p:nvSpPr>
            <p:cNvPr id="1274886" name="Text Box 6"/>
            <p:cNvSpPr txBox="1">
              <a:spLocks noChangeArrowheads="1"/>
            </p:cNvSpPr>
            <p:nvPr/>
          </p:nvSpPr>
          <p:spPr bwMode="auto">
            <a:xfrm>
              <a:off x="4332" y="2160"/>
              <a:ext cx="725" cy="4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AR" sz="1400" dirty="0"/>
                <a:t>r =  </a:t>
              </a:r>
              <a:r>
                <a:rPr lang="es-AR" sz="1400" dirty="0" smtClean="0"/>
                <a:t>0.8071</a:t>
              </a:r>
              <a:endParaRPr lang="es-AR" sz="1400" dirty="0"/>
            </a:p>
            <a:p>
              <a:r>
                <a:rPr lang="es-AR" sz="1400" dirty="0"/>
                <a:t>r</a:t>
              </a:r>
              <a:r>
                <a:rPr lang="es-AR" sz="1400" baseline="30000" dirty="0"/>
                <a:t>2 </a:t>
              </a:r>
              <a:r>
                <a:rPr lang="es-AR" sz="1400" dirty="0"/>
                <a:t>= </a:t>
              </a:r>
              <a:r>
                <a:rPr lang="es-AR" sz="1400" dirty="0" smtClean="0"/>
                <a:t>0.6515</a:t>
              </a:r>
              <a:endParaRPr lang="es-AR" sz="1400" dirty="0"/>
            </a:p>
            <a:p>
              <a:r>
                <a:rPr lang="es-AR" sz="1400" dirty="0"/>
                <a:t> </a:t>
              </a:r>
              <a:r>
                <a:rPr lang="es-AR" sz="1400" i="1" dirty="0"/>
                <a:t>p</a:t>
              </a:r>
              <a:r>
                <a:rPr lang="es-AR" sz="1400" dirty="0"/>
                <a:t> = 0.000 </a:t>
              </a:r>
              <a:endParaRPr lang="es-MX" sz="1400" dirty="0"/>
            </a:p>
          </p:txBody>
        </p:sp>
      </p:grpSp>
      <p:sp>
        <p:nvSpPr>
          <p:cNvPr id="7" name="6 Flecha abajo"/>
          <p:cNvSpPr/>
          <p:nvPr/>
        </p:nvSpPr>
        <p:spPr bwMode="auto">
          <a:xfrm rot="4800000">
            <a:off x="5865621" y="1752010"/>
            <a:ext cx="121158" cy="126644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17500" y="325438"/>
            <a:ext cx="8567738" cy="6124575"/>
            <a:chOff x="317500" y="325438"/>
            <a:chExt cx="8567738" cy="6124575"/>
          </a:xfrm>
        </p:grpSpPr>
        <p:grpSp>
          <p:nvGrpSpPr>
            <p:cNvPr id="3" name="2 Grupo"/>
            <p:cNvGrpSpPr/>
            <p:nvPr/>
          </p:nvGrpSpPr>
          <p:grpSpPr>
            <a:xfrm>
              <a:off x="317500" y="325438"/>
              <a:ext cx="8567738" cy="6124575"/>
              <a:chOff x="317500" y="325438"/>
              <a:chExt cx="8567738" cy="6124575"/>
            </a:xfrm>
          </p:grpSpPr>
          <p:grpSp>
            <p:nvGrpSpPr>
              <p:cNvPr id="1143824" name="Group 16"/>
              <p:cNvGrpSpPr>
                <a:grpSpLocks/>
              </p:cNvGrpSpPr>
              <p:nvPr/>
            </p:nvGrpSpPr>
            <p:grpSpPr bwMode="auto">
              <a:xfrm>
                <a:off x="317500" y="325438"/>
                <a:ext cx="8567738" cy="6124575"/>
                <a:chOff x="200" y="205"/>
                <a:chExt cx="5397" cy="3858"/>
              </a:xfrm>
            </p:grpSpPr>
            <p:grpSp>
              <p:nvGrpSpPr>
                <p:cNvPr id="1143823" name="Group 15"/>
                <p:cNvGrpSpPr>
                  <a:grpSpLocks/>
                </p:cNvGrpSpPr>
                <p:nvPr/>
              </p:nvGrpSpPr>
              <p:grpSpPr bwMode="auto">
                <a:xfrm>
                  <a:off x="200" y="205"/>
                  <a:ext cx="5397" cy="3858"/>
                  <a:chOff x="200" y="205"/>
                  <a:chExt cx="5397" cy="3858"/>
                </a:xfrm>
              </p:grpSpPr>
              <p:graphicFrame>
                <p:nvGraphicFramePr>
                  <p:cNvPr id="2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88734239"/>
                      </p:ext>
                    </p:extLst>
                  </p:nvPr>
                </p:nvGraphicFramePr>
                <p:xfrm>
                  <a:off x="200" y="205"/>
                  <a:ext cx="5397" cy="385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  <p:sp>
                <p:nvSpPr>
                  <p:cNvPr id="1143811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692"/>
                    <a:ext cx="474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1600" dirty="0"/>
                      <a:t>GRÁFICO 21: PRIMERA MODALIDAD DIALÍTICA EN INCIDENTES </a:t>
                    </a:r>
                    <a:r>
                      <a:rPr lang="es-AR" sz="1600" dirty="0" smtClean="0"/>
                      <a:t>2004-2016</a:t>
                    </a:r>
                    <a:endParaRPr lang="es-AR" sz="1600" dirty="0"/>
                  </a:p>
                </p:txBody>
              </p:sp>
              <p:sp>
                <p:nvSpPr>
                  <p:cNvPr id="1143812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3165"/>
                    <a:ext cx="336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1200" dirty="0"/>
                      <a:t>3.1%</a:t>
                    </a:r>
                  </a:p>
                </p:txBody>
              </p:sp>
              <p:sp>
                <p:nvSpPr>
                  <p:cNvPr id="114381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3203"/>
                    <a:ext cx="336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1200" dirty="0"/>
                      <a:t>2.3%</a:t>
                    </a:r>
                  </a:p>
                </p:txBody>
              </p:sp>
              <p:sp>
                <p:nvSpPr>
                  <p:cNvPr id="1143814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4" y="3165"/>
                    <a:ext cx="336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1200" dirty="0"/>
                      <a:t>3.2%</a:t>
                    </a:r>
                  </a:p>
                </p:txBody>
              </p:sp>
              <p:sp>
                <p:nvSpPr>
                  <p:cNvPr id="114381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7" y="3165"/>
                    <a:ext cx="336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1200" dirty="0"/>
                      <a:t>2.7%</a:t>
                    </a:r>
                  </a:p>
                </p:txBody>
              </p:sp>
              <p:sp>
                <p:nvSpPr>
                  <p:cNvPr id="114381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0" y="3158"/>
                    <a:ext cx="336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1200" dirty="0"/>
                      <a:t>3.4%</a:t>
                    </a:r>
                  </a:p>
                </p:txBody>
              </p:sp>
              <p:sp>
                <p:nvSpPr>
                  <p:cNvPr id="114381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2" y="3144"/>
                    <a:ext cx="336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1200" dirty="0"/>
                      <a:t>3.8%</a:t>
                    </a:r>
                  </a:p>
                </p:txBody>
              </p:sp>
              <p:sp>
                <p:nvSpPr>
                  <p:cNvPr id="114381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5" y="3126"/>
                    <a:ext cx="336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1200" dirty="0"/>
                      <a:t>3.9%</a:t>
                    </a:r>
                  </a:p>
                </p:txBody>
              </p:sp>
              <p:sp>
                <p:nvSpPr>
                  <p:cNvPr id="114381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88" y="3120"/>
                    <a:ext cx="336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1200" dirty="0"/>
                      <a:t>4.3%</a:t>
                    </a:r>
                  </a:p>
                </p:txBody>
              </p:sp>
              <p:sp>
                <p:nvSpPr>
                  <p:cNvPr id="114382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1" y="3102"/>
                    <a:ext cx="336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1200" dirty="0"/>
                      <a:t>4.9%</a:t>
                    </a:r>
                  </a:p>
                </p:txBody>
              </p:sp>
            </p:grpSp>
            <p:sp>
              <p:nvSpPr>
                <p:cNvPr id="114382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014" y="3102"/>
                  <a:ext cx="336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AR" sz="1200" dirty="0"/>
                    <a:t>5.0%</a:t>
                  </a:r>
                </a:p>
              </p:txBody>
            </p:sp>
          </p:grp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6990207" y="4880967"/>
                <a:ext cx="534121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1200" dirty="0" smtClean="0"/>
                  <a:t>5.4%</a:t>
                </a:r>
                <a:endParaRPr lang="es-AR" sz="1200" dirty="0"/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7566271" y="4869160"/>
                <a:ext cx="534121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1200" dirty="0" smtClean="0"/>
                  <a:t>5.7%</a:t>
                </a:r>
                <a:endParaRPr lang="es-AR" sz="1200" dirty="0"/>
              </a:p>
            </p:txBody>
          </p: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8142335" y="4869160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 smtClean="0"/>
                <a:t>6.0%</a:t>
              </a:r>
              <a:endParaRPr lang="es-AR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496888" y="209550"/>
            <a:ext cx="8128000" cy="6113239"/>
            <a:chOff x="496888" y="209550"/>
            <a:chExt cx="8128000" cy="6113239"/>
          </a:xfrm>
        </p:grpSpPr>
        <p:sp>
          <p:nvSpPr>
            <p:cNvPr id="1145858" name="Line 2"/>
            <p:cNvSpPr>
              <a:spLocks noChangeShapeType="1"/>
            </p:cNvSpPr>
            <p:nvPr/>
          </p:nvSpPr>
          <p:spPr bwMode="auto">
            <a:xfrm flipH="1">
              <a:off x="1042988" y="2781300"/>
              <a:ext cx="74168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4101673"/>
                </p:ext>
              </p:extLst>
            </p:nvPr>
          </p:nvGraphicFramePr>
          <p:xfrm>
            <a:off x="496888" y="209550"/>
            <a:ext cx="8128000" cy="6048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45863" name="Text Box 7"/>
            <p:cNvSpPr txBox="1">
              <a:spLocks noChangeArrowheads="1"/>
            </p:cNvSpPr>
            <p:nvPr/>
          </p:nvSpPr>
          <p:spPr bwMode="auto">
            <a:xfrm>
              <a:off x="971551" y="5805264"/>
              <a:ext cx="76327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MX" sz="1400" dirty="0"/>
                <a:t>GRÁFICO 23a. PORCENTAJE DE PACIENTES INCIDENTES</a:t>
              </a:r>
              <a:r>
                <a:rPr lang="es-MX" sz="1400" dirty="0">
                  <a:cs typeface="Arial" pitchFamily="34" charset="0"/>
                </a:rPr>
                <a:t> EN PERITONEAL </a:t>
              </a:r>
            </a:p>
            <a:p>
              <a:pPr algn="ctr"/>
              <a:r>
                <a:rPr lang="es-MX" sz="1400" dirty="0">
                  <a:cs typeface="Arial" pitchFamily="34" charset="0"/>
                </a:rPr>
                <a:t>POR GRUPOS DE EDAD EN DISTINTOS PERÍODOS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19114" y="671514"/>
            <a:ext cx="8128000" cy="6048375"/>
            <a:chOff x="519114" y="671514"/>
            <a:chExt cx="8128000" cy="6048375"/>
          </a:xfrm>
        </p:grpSpPr>
        <p:sp>
          <p:nvSpPr>
            <p:cNvPr id="1275908" name="Line 4"/>
            <p:cNvSpPr>
              <a:spLocks noChangeShapeType="1"/>
            </p:cNvSpPr>
            <p:nvPr/>
          </p:nvSpPr>
          <p:spPr bwMode="auto">
            <a:xfrm flipH="1">
              <a:off x="1259532" y="3967200"/>
              <a:ext cx="72009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2835656"/>
                </p:ext>
              </p:extLst>
            </p:nvPr>
          </p:nvGraphicFramePr>
          <p:xfrm>
            <a:off x="519114" y="671514"/>
            <a:ext cx="8128000" cy="6048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75906" name="Line 2"/>
            <p:cNvSpPr>
              <a:spLocks noChangeShapeType="1"/>
            </p:cNvSpPr>
            <p:nvPr/>
          </p:nvSpPr>
          <p:spPr bwMode="auto">
            <a:xfrm flipH="1">
              <a:off x="1042988" y="2781300"/>
              <a:ext cx="74168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275910" name="Text Box 6"/>
            <p:cNvSpPr txBox="1">
              <a:spLocks noChangeArrowheads="1"/>
            </p:cNvSpPr>
            <p:nvPr/>
          </p:nvSpPr>
          <p:spPr bwMode="auto">
            <a:xfrm>
              <a:off x="1979712" y="792354"/>
              <a:ext cx="6264275" cy="687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MX" sz="1300" dirty="0"/>
                <a:t>GRÁFICO 23b. PORCENTAJE DE PACIENTES INCIDENTES  EN DIÁLISIS PERITONEAL COMO PRIMERA MODALIDAD </a:t>
              </a:r>
              <a:r>
                <a:rPr lang="es-MX" sz="1300" dirty="0">
                  <a:cs typeface="Arial" pitchFamily="34" charset="0"/>
                </a:rPr>
                <a:t>. </a:t>
              </a:r>
              <a:r>
                <a:rPr lang="es-MX" sz="1300" dirty="0" smtClean="0">
                  <a:cs typeface="Arial" pitchFamily="34" charset="0"/>
                </a:rPr>
                <a:t>POR </a:t>
              </a:r>
              <a:r>
                <a:rPr lang="es-MX" sz="1300" dirty="0">
                  <a:cs typeface="Arial" pitchFamily="34" charset="0"/>
                </a:rPr>
                <a:t>PROVINCIA DE RESIDENCIA DEL CENTRO DE DC</a:t>
              </a:r>
            </a:p>
          </p:txBody>
        </p:sp>
      </p:grpSp>
      <p:sp>
        <p:nvSpPr>
          <p:cNvPr id="8" name="7 Flecha abajo"/>
          <p:cNvSpPr/>
          <p:nvPr/>
        </p:nvSpPr>
        <p:spPr bwMode="auto">
          <a:xfrm>
            <a:off x="4572000" y="3126116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Flecha abajo"/>
          <p:cNvSpPr/>
          <p:nvPr/>
        </p:nvSpPr>
        <p:spPr bwMode="auto">
          <a:xfrm>
            <a:off x="3131840" y="2935291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936104"/>
          </a:xfrm>
        </p:spPr>
        <p:txBody>
          <a:bodyPr/>
          <a:lstStyle/>
          <a:p>
            <a:pPr lvl="0">
              <a:tabLst>
                <a:tab pos="5372100" algn="l"/>
              </a:tabLst>
            </a:pP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Evolución 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 las variables </a:t>
            </a: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principales del </a:t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Registro Argentino de Diálisis Crónica 2004-2016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3965"/>
            <a:ext cx="9001000" cy="3129211"/>
          </a:xfrm>
        </p:spPr>
        <p:txBody>
          <a:bodyPr/>
          <a:lstStyle/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Incidencia y Prevalencia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Características de los Incidentes </a:t>
            </a:r>
          </a:p>
          <a:p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Parámetros Clínicos y Bioquímicos de los Incidentes</a:t>
            </a:r>
          </a:p>
          <a:p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Características de los </a:t>
            </a:r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Parámetros Clínicos y Bioquímicos de los </a:t>
            </a:r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Mortalidad y Supervivencia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Trasplante renal</a:t>
            </a:r>
            <a:endParaRPr lang="es-AR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76025" y="577506"/>
            <a:ext cx="8931290" cy="5622583"/>
            <a:chOff x="107504" y="577506"/>
            <a:chExt cx="8931290" cy="5622583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9991914"/>
                </p:ext>
              </p:extLst>
            </p:nvPr>
          </p:nvGraphicFramePr>
          <p:xfrm>
            <a:off x="181810" y="577506"/>
            <a:ext cx="8856984" cy="546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72100" name="Text Box 4"/>
            <p:cNvSpPr txBox="1">
              <a:spLocks noChangeArrowheads="1"/>
            </p:cNvSpPr>
            <p:nvPr/>
          </p:nvSpPr>
          <p:spPr bwMode="auto">
            <a:xfrm>
              <a:off x="107504" y="5876924"/>
              <a:ext cx="8857104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sz="1500" dirty="0"/>
                <a:t>GRÁFICO 25a : HEMATOCRITO INICIAL PROMEDIO EN LOS PACIENTES INCIDENTES EN DC </a:t>
              </a:r>
              <a:endParaRPr lang="es-MX" sz="1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230" name="Group 14"/>
          <p:cNvGrpSpPr>
            <a:grpSpLocks/>
          </p:cNvGrpSpPr>
          <p:nvPr/>
        </p:nvGrpSpPr>
        <p:grpSpPr bwMode="auto">
          <a:xfrm>
            <a:off x="458788" y="344488"/>
            <a:ext cx="8429625" cy="5853112"/>
            <a:chOff x="289" y="217"/>
            <a:chExt cx="5310" cy="3687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5033206"/>
                </p:ext>
              </p:extLst>
            </p:nvPr>
          </p:nvGraphicFramePr>
          <p:xfrm>
            <a:off x="289" y="217"/>
            <a:ext cx="5310" cy="34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77220" name="Rectangle 4"/>
            <p:cNvSpPr>
              <a:spLocks noChangeArrowheads="1"/>
            </p:cNvSpPr>
            <p:nvPr/>
          </p:nvSpPr>
          <p:spPr bwMode="auto">
            <a:xfrm>
              <a:off x="355" y="3500"/>
              <a:ext cx="517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dirty="0"/>
                <a:t>GRÁFICO 26: PORCENTAJE DE PACIENTES CON ALBUMINEMIA MENOR A 3.5 GRAMOS/DECILITRO AL INGRESO A DC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033" name="Group 9"/>
          <p:cNvGrpSpPr>
            <a:grpSpLocks/>
          </p:cNvGrpSpPr>
          <p:nvPr/>
        </p:nvGrpSpPr>
        <p:grpSpPr bwMode="auto">
          <a:xfrm>
            <a:off x="86171" y="212725"/>
            <a:ext cx="8950325" cy="6407150"/>
            <a:chOff x="100" y="134"/>
            <a:chExt cx="5638" cy="4036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7980816"/>
                </p:ext>
              </p:extLst>
            </p:nvPr>
          </p:nvGraphicFramePr>
          <p:xfrm>
            <a:off x="100" y="134"/>
            <a:ext cx="4829" cy="4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81027" name="Rectangle 3"/>
            <p:cNvSpPr>
              <a:spLocks noChangeArrowheads="1"/>
            </p:cNvSpPr>
            <p:nvPr/>
          </p:nvSpPr>
          <p:spPr bwMode="auto">
            <a:xfrm>
              <a:off x="604" y="3804"/>
              <a:ext cx="501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600" dirty="0"/>
                <a:t>GRÁFICO 27b: Evolución en el tiempo de las Categorías de IMC </a:t>
              </a:r>
            </a:p>
            <a:p>
              <a:pPr algn="ctr"/>
              <a:r>
                <a:rPr lang="es-AR" sz="1600" dirty="0"/>
                <a:t>en pacientes Incidentes en DC. Frecuencia relativa</a:t>
              </a:r>
            </a:p>
          </p:txBody>
        </p:sp>
        <p:sp>
          <p:nvSpPr>
            <p:cNvPr id="1281028" name="Text Box 4"/>
            <p:cNvSpPr txBox="1">
              <a:spLocks noChangeArrowheads="1"/>
            </p:cNvSpPr>
            <p:nvPr/>
          </p:nvSpPr>
          <p:spPr bwMode="auto">
            <a:xfrm>
              <a:off x="4785" y="295"/>
              <a:ext cx="7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/>
                <a:t>INFRAPESO</a:t>
              </a:r>
            </a:p>
          </p:txBody>
        </p:sp>
        <p:sp>
          <p:nvSpPr>
            <p:cNvPr id="1281029" name="Text Box 5"/>
            <p:cNvSpPr txBox="1">
              <a:spLocks noChangeArrowheads="1"/>
            </p:cNvSpPr>
            <p:nvPr/>
          </p:nvSpPr>
          <p:spPr bwMode="auto">
            <a:xfrm>
              <a:off x="4788" y="1026"/>
              <a:ext cx="9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/>
                <a:t>PESO NORMAL</a:t>
              </a:r>
            </a:p>
          </p:txBody>
        </p:sp>
        <p:sp>
          <p:nvSpPr>
            <p:cNvPr id="1281030" name="Text Box 6"/>
            <p:cNvSpPr txBox="1">
              <a:spLocks noChangeArrowheads="1"/>
            </p:cNvSpPr>
            <p:nvPr/>
          </p:nvSpPr>
          <p:spPr bwMode="auto">
            <a:xfrm>
              <a:off x="4788" y="2195"/>
              <a:ext cx="8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/>
                <a:t>SOBREPESO</a:t>
              </a:r>
            </a:p>
          </p:txBody>
        </p:sp>
        <p:sp>
          <p:nvSpPr>
            <p:cNvPr id="1281031" name="Text Box 7"/>
            <p:cNvSpPr txBox="1">
              <a:spLocks noChangeArrowheads="1"/>
            </p:cNvSpPr>
            <p:nvPr/>
          </p:nvSpPr>
          <p:spPr bwMode="auto">
            <a:xfrm>
              <a:off x="4785" y="3022"/>
              <a:ext cx="7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/>
                <a:t>OBESIDAD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1388" cy="23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827584" y="4149080"/>
            <a:ext cx="7704856" cy="2062103"/>
          </a:xfrm>
          <a:prstGeom prst="rect">
            <a:avLst/>
          </a:prstGeom>
          <a:solidFill>
            <a:srgbClr val="FFCDE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Sigue siendo muy preocupante, como denunciamos en ediciones anteriores, el porcentaje de desconocimiento de la serología viral de los pacientes reportados en el DRI (Formulario para Nuevos pacientes) del SINTRA y que utilizamos en este Informe: En 2016 (con cifras semejantes en años previos) se responde </a:t>
            </a:r>
            <a:r>
              <a:rPr lang="es-MX" sz="1600" u="sng" dirty="0"/>
              <a:t>Desconoce en el 13% del total de los pacientes en la sección Serología para HBsAg, en el 11% para AcHVC y en el 3.4% para AcHIV.  </a:t>
            </a:r>
            <a:endParaRPr lang="es-AR" sz="1600" u="sng" dirty="0"/>
          </a:p>
          <a:p>
            <a:pPr algn="just"/>
            <a:r>
              <a:rPr lang="es-MX" sz="1600" dirty="0"/>
              <a:t>Sabiendo que es obligatoria la realización de estas pruebas a todo paciente que inicia DC, no entendemos esta altísima tasa de desconocimiento. 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773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AR" sz="3600" dirty="0" smtClean="0">
                <a:solidFill>
                  <a:schemeClr val="bg1"/>
                </a:solidFill>
              </a:rPr>
              <a:t>Registro Argentino de Diálisis Crónica</a:t>
            </a:r>
            <a:r>
              <a:rPr lang="es-AR" sz="3600" dirty="0" smtClean="0">
                <a:solidFill>
                  <a:srgbClr val="FFFF00"/>
                </a:solidFill>
              </a:rPr>
              <a:t/>
            </a:r>
            <a:br>
              <a:rPr lang="es-AR" sz="3600" dirty="0" smtClean="0">
                <a:solidFill>
                  <a:srgbClr val="FFFF00"/>
                </a:solidFill>
              </a:rPr>
            </a:br>
            <a:endParaRPr lang="es-AR" sz="3600" dirty="0">
              <a:solidFill>
                <a:srgbClr val="FFFF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84312"/>
            <a:ext cx="8229600" cy="32773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s-AR" sz="2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Carga “</a:t>
            </a:r>
            <a:r>
              <a:rPr lang="es-AR" sz="2400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on</a:t>
            </a:r>
            <a:r>
              <a:rPr lang="es-AR" sz="2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line” de Nuevos pacientes con IRCT que Ingresan a Diálisis Crónica (DRI), pacientes que cambian de Centro o vuelven de Trasplante fallido (DRIR), o pacientes que Egresan de Diálisis (DEM), desde 2004.</a:t>
            </a:r>
          </a:p>
          <a:p>
            <a:pPr>
              <a:lnSpc>
                <a:spcPct val="90000"/>
              </a:lnSpc>
            </a:pPr>
            <a:r>
              <a:rPr lang="es-AR" sz="2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Carga “</a:t>
            </a:r>
            <a:r>
              <a:rPr lang="es-AR" sz="2400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on</a:t>
            </a:r>
            <a:r>
              <a:rPr lang="es-AR" sz="2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line” de Centro o cambio de características del mismo, desde 2004. </a:t>
            </a:r>
          </a:p>
          <a:p>
            <a:pPr>
              <a:lnSpc>
                <a:spcPct val="90000"/>
              </a:lnSpc>
            </a:pPr>
            <a:r>
              <a:rPr lang="es-AR" sz="2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Carga “</a:t>
            </a:r>
            <a:r>
              <a:rPr lang="es-AR" sz="2400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on</a:t>
            </a:r>
            <a:r>
              <a:rPr lang="es-AR" sz="2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line” de Características clínicas-bioquímicas de pacientes prevalentes, desde 2010</a:t>
            </a:r>
            <a:r>
              <a:rPr lang="es-AR" sz="2400" b="1" dirty="0" smtClean="0">
                <a:solidFill>
                  <a:srgbClr val="FFFF00"/>
                </a:solidFill>
              </a:rPr>
              <a:t>. </a:t>
            </a:r>
            <a:endParaRPr lang="es-AR" sz="2400" b="1" dirty="0">
              <a:solidFill>
                <a:srgbClr val="FFFF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39925" y="955675"/>
            <a:ext cx="5201552" cy="52322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Sistema SINTRA del INCUCAI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500563" y="4761706"/>
            <a:ext cx="0" cy="39608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8313" y="5661025"/>
            <a:ext cx="8229600" cy="7921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Depuración y procesamiento de los datos, análisis </a:t>
            </a:r>
            <a:r>
              <a:rPr lang="es-AR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bioestadísticos</a:t>
            </a:r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 emisión de Informe Anual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87624" y="5132388"/>
            <a:ext cx="731322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Comisión del Registro de Diálisis Crónica</a:t>
            </a:r>
          </a:p>
        </p:txBody>
      </p:sp>
    </p:spTree>
    <p:extLst>
      <p:ext uri="{BB962C8B-B14F-4D97-AF65-F5344CB8AC3E}">
        <p14:creationId xmlns:p14="http://schemas.microsoft.com/office/powerpoint/2010/main" val="14002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439084437"/>
              </p:ext>
            </p:extLst>
          </p:nvPr>
        </p:nvGraphicFramePr>
        <p:xfrm>
          <a:off x="251520" y="116632"/>
          <a:ext cx="856895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51520" y="5949280"/>
            <a:ext cx="87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PORCENTAJE  DE LOS INCIDENTES EN DC QUE FUERON VACUNADOS   ANTI HEPATITIS B (COMPLETA O INCOMPLETA) AL INICIO DEL TRATAMIENTO </a:t>
            </a:r>
          </a:p>
          <a:p>
            <a:pPr algn="ctr"/>
            <a:r>
              <a:rPr lang="es-ES_tradnl" sz="1600" dirty="0" smtClean="0"/>
              <a:t>Por año de Ingreso 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37852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205" name="Group 13"/>
          <p:cNvGrpSpPr>
            <a:grpSpLocks/>
          </p:cNvGrpSpPr>
          <p:nvPr/>
        </p:nvGrpSpPr>
        <p:grpSpPr bwMode="auto">
          <a:xfrm>
            <a:off x="233363" y="341313"/>
            <a:ext cx="8651875" cy="6262688"/>
            <a:chOff x="147" y="215"/>
            <a:chExt cx="5450" cy="3945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2450631"/>
                </p:ext>
              </p:extLst>
            </p:nvPr>
          </p:nvGraphicFramePr>
          <p:xfrm>
            <a:off x="147" y="215"/>
            <a:ext cx="5450" cy="35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76196" name="Rectangle 4"/>
            <p:cNvSpPr>
              <a:spLocks noChangeArrowheads="1"/>
            </p:cNvSpPr>
            <p:nvPr/>
          </p:nvSpPr>
          <p:spPr bwMode="auto">
            <a:xfrm>
              <a:off x="286" y="3794"/>
              <a:ext cx="51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600" dirty="0"/>
                <a:t>GRÁFICO 28a: PRIMER ACCESO VASCULAR PARA HEMODIÁLISIS CRÓNICA SEGÚN AÑO DE INGRESO. FRECUENCIAS RELATIVAS (%)</a:t>
              </a:r>
            </a:p>
          </p:txBody>
        </p:sp>
        <p:sp>
          <p:nvSpPr>
            <p:cNvPr id="776197" name="Text Box 5"/>
            <p:cNvSpPr txBox="1">
              <a:spLocks noChangeArrowheads="1"/>
            </p:cNvSpPr>
            <p:nvPr/>
          </p:nvSpPr>
          <p:spPr bwMode="auto">
            <a:xfrm>
              <a:off x="4977" y="553"/>
              <a:ext cx="462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000" i="1" dirty="0"/>
                <a:t>P </a:t>
              </a:r>
              <a:r>
                <a:rPr lang="es-AR" sz="1000" dirty="0"/>
                <a:t>= </a:t>
              </a:r>
              <a:r>
                <a:rPr lang="es-AR" sz="1000" dirty="0" smtClean="0"/>
                <a:t>0,000</a:t>
              </a:r>
              <a:endParaRPr lang="es-AR" sz="1000" dirty="0"/>
            </a:p>
          </p:txBody>
        </p:sp>
        <p:sp>
          <p:nvSpPr>
            <p:cNvPr id="776198" name="Text Box 6"/>
            <p:cNvSpPr txBox="1">
              <a:spLocks noChangeArrowheads="1"/>
            </p:cNvSpPr>
            <p:nvPr/>
          </p:nvSpPr>
          <p:spPr bwMode="auto">
            <a:xfrm>
              <a:off x="4977" y="2467"/>
              <a:ext cx="462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000" i="1" dirty="0"/>
                <a:t>P</a:t>
              </a:r>
              <a:r>
                <a:rPr lang="es-AR" sz="1000" dirty="0"/>
                <a:t> = </a:t>
              </a:r>
              <a:r>
                <a:rPr lang="es-AR" sz="1000" dirty="0" smtClean="0"/>
                <a:t>0,000</a:t>
              </a:r>
              <a:endParaRPr lang="es-AR" sz="1000" dirty="0"/>
            </a:p>
          </p:txBody>
        </p:sp>
        <p:sp>
          <p:nvSpPr>
            <p:cNvPr id="776199" name="Text Box 7"/>
            <p:cNvSpPr txBox="1">
              <a:spLocks noChangeArrowheads="1"/>
            </p:cNvSpPr>
            <p:nvPr/>
          </p:nvSpPr>
          <p:spPr bwMode="auto">
            <a:xfrm>
              <a:off x="4977" y="2996"/>
              <a:ext cx="462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000" i="1" dirty="0"/>
                <a:t>P</a:t>
              </a:r>
              <a:r>
                <a:rPr lang="es-AR" sz="1000" dirty="0"/>
                <a:t> = </a:t>
              </a:r>
              <a:r>
                <a:rPr lang="es-AR" sz="1000" dirty="0" smtClean="0"/>
                <a:t>0,000</a:t>
              </a:r>
              <a:endParaRPr lang="es-AR" sz="1000" dirty="0"/>
            </a:p>
          </p:txBody>
        </p:sp>
        <p:sp>
          <p:nvSpPr>
            <p:cNvPr id="776200" name="Text Box 8"/>
            <p:cNvSpPr txBox="1">
              <a:spLocks noChangeArrowheads="1"/>
            </p:cNvSpPr>
            <p:nvPr/>
          </p:nvSpPr>
          <p:spPr bwMode="auto">
            <a:xfrm>
              <a:off x="4995" y="3164"/>
              <a:ext cx="462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000" i="1" dirty="0"/>
                <a:t>P </a:t>
              </a:r>
              <a:r>
                <a:rPr lang="es-AR" sz="1000" dirty="0"/>
                <a:t>= </a:t>
              </a:r>
              <a:r>
                <a:rPr lang="es-AR" sz="1000" dirty="0" smtClean="0"/>
                <a:t>0,000</a:t>
              </a:r>
              <a:endParaRPr lang="es-AR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1" name="Control 3"/>
          <p:cNvSpPr>
            <a:spLocks noChangeArrowheads="1" noChangeShapeType="1"/>
          </p:cNvSpPr>
          <p:nvPr/>
        </p:nvSpPr>
        <p:spPr bwMode="auto">
          <a:xfrm>
            <a:off x="71438" y="3460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1149070" name="Group 142"/>
          <p:cNvGrpSpPr>
            <a:grpSpLocks/>
          </p:cNvGrpSpPr>
          <p:nvPr/>
        </p:nvGrpSpPr>
        <p:grpSpPr bwMode="auto">
          <a:xfrm>
            <a:off x="1619250" y="476250"/>
            <a:ext cx="3457575" cy="5783263"/>
            <a:chOff x="1020" y="300"/>
            <a:chExt cx="2178" cy="3643"/>
          </a:xfrm>
        </p:grpSpPr>
        <p:grpSp>
          <p:nvGrpSpPr>
            <p:cNvPr id="1149061" name="Group 133"/>
            <p:cNvGrpSpPr>
              <a:grpSpLocks/>
            </p:cNvGrpSpPr>
            <p:nvPr/>
          </p:nvGrpSpPr>
          <p:grpSpPr bwMode="auto">
            <a:xfrm>
              <a:off x="1383" y="300"/>
              <a:ext cx="1542" cy="3447"/>
              <a:chOff x="1383" y="300"/>
              <a:chExt cx="1542" cy="3447"/>
            </a:xfrm>
          </p:grpSpPr>
          <p:sp>
            <p:nvSpPr>
              <p:cNvPr id="1148933" name="Freeform 5">
                <a:hlinkClick r:id="rId2" action="ppaction://hlinkfile" tooltip="Jujuy"/>
              </p:cNvPr>
              <p:cNvSpPr>
                <a:spLocks/>
              </p:cNvSpPr>
              <p:nvPr/>
            </p:nvSpPr>
            <p:spPr bwMode="auto">
              <a:xfrm>
                <a:off x="1733" y="300"/>
                <a:ext cx="275" cy="272"/>
              </a:xfrm>
              <a:custGeom>
                <a:avLst/>
                <a:gdLst>
                  <a:gd name="T0" fmla="*/ 0 w 282"/>
                  <a:gd name="T1" fmla="*/ 192 h 276"/>
                  <a:gd name="T2" fmla="*/ 24 w 282"/>
                  <a:gd name="T3" fmla="*/ 120 h 276"/>
                  <a:gd name="T4" fmla="*/ 6 w 282"/>
                  <a:gd name="T5" fmla="*/ 102 h 276"/>
                  <a:gd name="T6" fmla="*/ 48 w 282"/>
                  <a:gd name="T7" fmla="*/ 48 h 276"/>
                  <a:gd name="T8" fmla="*/ 90 w 282"/>
                  <a:gd name="T9" fmla="*/ 36 h 276"/>
                  <a:gd name="T10" fmla="*/ 90 w 282"/>
                  <a:gd name="T11" fmla="*/ 0 h 276"/>
                  <a:gd name="T12" fmla="*/ 126 w 282"/>
                  <a:gd name="T13" fmla="*/ 36 h 276"/>
                  <a:gd name="T14" fmla="*/ 192 w 282"/>
                  <a:gd name="T15" fmla="*/ 30 h 276"/>
                  <a:gd name="T16" fmla="*/ 174 w 282"/>
                  <a:gd name="T17" fmla="*/ 78 h 276"/>
                  <a:gd name="T18" fmla="*/ 210 w 282"/>
                  <a:gd name="T19" fmla="*/ 156 h 276"/>
                  <a:gd name="T20" fmla="*/ 282 w 282"/>
                  <a:gd name="T21" fmla="*/ 168 h 276"/>
                  <a:gd name="T22" fmla="*/ 282 w 282"/>
                  <a:gd name="T23" fmla="*/ 240 h 276"/>
                  <a:gd name="T24" fmla="*/ 234 w 282"/>
                  <a:gd name="T25" fmla="*/ 276 h 276"/>
                  <a:gd name="T26" fmla="*/ 144 w 282"/>
                  <a:gd name="T27" fmla="*/ 258 h 276"/>
                  <a:gd name="T28" fmla="*/ 102 w 282"/>
                  <a:gd name="T29" fmla="*/ 168 h 276"/>
                  <a:gd name="T30" fmla="*/ 78 w 282"/>
                  <a:gd name="T31" fmla="*/ 156 h 276"/>
                  <a:gd name="T32" fmla="*/ 60 w 282"/>
                  <a:gd name="T33" fmla="*/ 240 h 276"/>
                  <a:gd name="T34" fmla="*/ 0 w 282"/>
                  <a:gd name="T35" fmla="*/ 19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2" h="276">
                    <a:moveTo>
                      <a:pt x="0" y="192"/>
                    </a:moveTo>
                    <a:lnTo>
                      <a:pt x="24" y="120"/>
                    </a:lnTo>
                    <a:lnTo>
                      <a:pt x="6" y="102"/>
                    </a:lnTo>
                    <a:lnTo>
                      <a:pt x="48" y="48"/>
                    </a:lnTo>
                    <a:lnTo>
                      <a:pt x="90" y="36"/>
                    </a:lnTo>
                    <a:lnTo>
                      <a:pt x="90" y="0"/>
                    </a:lnTo>
                    <a:lnTo>
                      <a:pt x="126" y="36"/>
                    </a:lnTo>
                    <a:lnTo>
                      <a:pt x="192" y="30"/>
                    </a:lnTo>
                    <a:lnTo>
                      <a:pt x="174" y="78"/>
                    </a:lnTo>
                    <a:lnTo>
                      <a:pt x="210" y="156"/>
                    </a:lnTo>
                    <a:lnTo>
                      <a:pt x="282" y="168"/>
                    </a:lnTo>
                    <a:lnTo>
                      <a:pt x="282" y="240"/>
                    </a:lnTo>
                    <a:lnTo>
                      <a:pt x="234" y="276"/>
                    </a:lnTo>
                    <a:lnTo>
                      <a:pt x="144" y="258"/>
                    </a:lnTo>
                    <a:lnTo>
                      <a:pt x="102" y="168"/>
                    </a:lnTo>
                    <a:lnTo>
                      <a:pt x="78" y="156"/>
                    </a:lnTo>
                    <a:lnTo>
                      <a:pt x="60" y="24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34" name="Freeform 6">
                <a:hlinkClick r:id="rId3" action="ppaction://hlinkfile" tooltip="Salta"/>
              </p:cNvPr>
              <p:cNvSpPr>
                <a:spLocks/>
              </p:cNvSpPr>
              <p:nvPr/>
            </p:nvSpPr>
            <p:spPr bwMode="auto">
              <a:xfrm>
                <a:off x="1617" y="318"/>
                <a:ext cx="560" cy="426"/>
              </a:xfrm>
              <a:custGeom>
                <a:avLst/>
                <a:gdLst>
                  <a:gd name="T0" fmla="*/ 12 w 576"/>
                  <a:gd name="T1" fmla="*/ 312 h 432"/>
                  <a:gd name="T2" fmla="*/ 18 w 576"/>
                  <a:gd name="T3" fmla="*/ 294 h 432"/>
                  <a:gd name="T4" fmla="*/ 0 w 576"/>
                  <a:gd name="T5" fmla="*/ 270 h 432"/>
                  <a:gd name="T6" fmla="*/ 108 w 576"/>
                  <a:gd name="T7" fmla="*/ 204 h 432"/>
                  <a:gd name="T8" fmla="*/ 114 w 576"/>
                  <a:gd name="T9" fmla="*/ 186 h 432"/>
                  <a:gd name="T10" fmla="*/ 180 w 576"/>
                  <a:gd name="T11" fmla="*/ 228 h 432"/>
                  <a:gd name="T12" fmla="*/ 198 w 576"/>
                  <a:gd name="T13" fmla="*/ 144 h 432"/>
                  <a:gd name="T14" fmla="*/ 252 w 576"/>
                  <a:gd name="T15" fmla="*/ 240 h 432"/>
                  <a:gd name="T16" fmla="*/ 360 w 576"/>
                  <a:gd name="T17" fmla="*/ 264 h 432"/>
                  <a:gd name="T18" fmla="*/ 402 w 576"/>
                  <a:gd name="T19" fmla="*/ 234 h 432"/>
                  <a:gd name="T20" fmla="*/ 402 w 576"/>
                  <a:gd name="T21" fmla="*/ 144 h 432"/>
                  <a:gd name="T22" fmla="*/ 342 w 576"/>
                  <a:gd name="T23" fmla="*/ 138 h 432"/>
                  <a:gd name="T24" fmla="*/ 300 w 576"/>
                  <a:gd name="T25" fmla="*/ 60 h 432"/>
                  <a:gd name="T26" fmla="*/ 318 w 576"/>
                  <a:gd name="T27" fmla="*/ 18 h 432"/>
                  <a:gd name="T28" fmla="*/ 390 w 576"/>
                  <a:gd name="T29" fmla="*/ 84 h 432"/>
                  <a:gd name="T30" fmla="*/ 426 w 576"/>
                  <a:gd name="T31" fmla="*/ 0 h 432"/>
                  <a:gd name="T32" fmla="*/ 528 w 576"/>
                  <a:gd name="T33" fmla="*/ 6 h 432"/>
                  <a:gd name="T34" fmla="*/ 570 w 576"/>
                  <a:gd name="T35" fmla="*/ 60 h 432"/>
                  <a:gd name="T36" fmla="*/ 576 w 576"/>
                  <a:gd name="T37" fmla="*/ 240 h 432"/>
                  <a:gd name="T38" fmla="*/ 474 w 576"/>
                  <a:gd name="T39" fmla="*/ 360 h 432"/>
                  <a:gd name="T40" fmla="*/ 384 w 576"/>
                  <a:gd name="T41" fmla="*/ 366 h 432"/>
                  <a:gd name="T42" fmla="*/ 354 w 576"/>
                  <a:gd name="T43" fmla="*/ 414 h 432"/>
                  <a:gd name="T44" fmla="*/ 294 w 576"/>
                  <a:gd name="T45" fmla="*/ 402 h 432"/>
                  <a:gd name="T46" fmla="*/ 252 w 576"/>
                  <a:gd name="T47" fmla="*/ 402 h 432"/>
                  <a:gd name="T48" fmla="*/ 186 w 576"/>
                  <a:gd name="T49" fmla="*/ 432 h 432"/>
                  <a:gd name="T50" fmla="*/ 156 w 576"/>
                  <a:gd name="T51" fmla="*/ 378 h 432"/>
                  <a:gd name="T52" fmla="*/ 174 w 576"/>
                  <a:gd name="T53" fmla="*/ 330 h 432"/>
                  <a:gd name="T54" fmla="*/ 12 w 576"/>
                  <a:gd name="T55" fmla="*/ 31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6" h="432">
                    <a:moveTo>
                      <a:pt x="12" y="312"/>
                    </a:moveTo>
                    <a:lnTo>
                      <a:pt x="18" y="294"/>
                    </a:lnTo>
                    <a:lnTo>
                      <a:pt x="0" y="270"/>
                    </a:lnTo>
                    <a:lnTo>
                      <a:pt x="108" y="204"/>
                    </a:lnTo>
                    <a:lnTo>
                      <a:pt x="114" y="186"/>
                    </a:lnTo>
                    <a:lnTo>
                      <a:pt x="180" y="228"/>
                    </a:lnTo>
                    <a:lnTo>
                      <a:pt x="198" y="144"/>
                    </a:lnTo>
                    <a:lnTo>
                      <a:pt x="252" y="240"/>
                    </a:lnTo>
                    <a:lnTo>
                      <a:pt x="360" y="264"/>
                    </a:lnTo>
                    <a:lnTo>
                      <a:pt x="402" y="234"/>
                    </a:lnTo>
                    <a:lnTo>
                      <a:pt x="402" y="144"/>
                    </a:lnTo>
                    <a:lnTo>
                      <a:pt x="342" y="138"/>
                    </a:lnTo>
                    <a:lnTo>
                      <a:pt x="300" y="60"/>
                    </a:lnTo>
                    <a:lnTo>
                      <a:pt x="318" y="18"/>
                    </a:lnTo>
                    <a:lnTo>
                      <a:pt x="390" y="84"/>
                    </a:lnTo>
                    <a:lnTo>
                      <a:pt x="426" y="0"/>
                    </a:lnTo>
                    <a:lnTo>
                      <a:pt x="528" y="6"/>
                    </a:lnTo>
                    <a:lnTo>
                      <a:pt x="570" y="60"/>
                    </a:lnTo>
                    <a:lnTo>
                      <a:pt x="576" y="240"/>
                    </a:lnTo>
                    <a:lnTo>
                      <a:pt x="474" y="360"/>
                    </a:lnTo>
                    <a:lnTo>
                      <a:pt x="384" y="366"/>
                    </a:lnTo>
                    <a:lnTo>
                      <a:pt x="354" y="414"/>
                    </a:lnTo>
                    <a:lnTo>
                      <a:pt x="294" y="402"/>
                    </a:lnTo>
                    <a:lnTo>
                      <a:pt x="252" y="402"/>
                    </a:lnTo>
                    <a:lnTo>
                      <a:pt x="186" y="432"/>
                    </a:lnTo>
                    <a:lnTo>
                      <a:pt x="156" y="378"/>
                    </a:lnTo>
                    <a:lnTo>
                      <a:pt x="174" y="330"/>
                    </a:lnTo>
                    <a:lnTo>
                      <a:pt x="12" y="312"/>
                    </a:lnTo>
                    <a:close/>
                  </a:path>
                </a:pathLst>
              </a:custGeom>
              <a:solidFill>
                <a:srgbClr val="6B6BC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35" name="Freeform 7">
                <a:hlinkClick r:id="rId4" action="ppaction://hlinkfile" tooltip="Formosa"/>
              </p:cNvPr>
              <p:cNvSpPr>
                <a:spLocks/>
              </p:cNvSpPr>
              <p:nvPr/>
            </p:nvSpPr>
            <p:spPr bwMode="auto">
              <a:xfrm>
                <a:off x="2183" y="377"/>
                <a:ext cx="403" cy="432"/>
              </a:xfrm>
              <a:custGeom>
                <a:avLst/>
                <a:gdLst>
                  <a:gd name="T0" fmla="*/ 0 w 414"/>
                  <a:gd name="T1" fmla="*/ 168 h 438"/>
                  <a:gd name="T2" fmla="*/ 0 w 414"/>
                  <a:gd name="T3" fmla="*/ 0 h 438"/>
                  <a:gd name="T4" fmla="*/ 174 w 414"/>
                  <a:gd name="T5" fmla="*/ 162 h 438"/>
                  <a:gd name="T6" fmla="*/ 204 w 414"/>
                  <a:gd name="T7" fmla="*/ 156 h 438"/>
                  <a:gd name="T8" fmla="*/ 414 w 414"/>
                  <a:gd name="T9" fmla="*/ 306 h 438"/>
                  <a:gd name="T10" fmla="*/ 330 w 414"/>
                  <a:gd name="T11" fmla="*/ 438 h 438"/>
                  <a:gd name="T12" fmla="*/ 156 w 414"/>
                  <a:gd name="T13" fmla="*/ 276 h 438"/>
                  <a:gd name="T14" fmla="*/ 0 w 414"/>
                  <a:gd name="T15" fmla="*/ 16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38">
                    <a:moveTo>
                      <a:pt x="0" y="168"/>
                    </a:moveTo>
                    <a:lnTo>
                      <a:pt x="0" y="0"/>
                    </a:lnTo>
                    <a:lnTo>
                      <a:pt x="174" y="162"/>
                    </a:lnTo>
                    <a:lnTo>
                      <a:pt x="204" y="156"/>
                    </a:lnTo>
                    <a:lnTo>
                      <a:pt x="414" y="306"/>
                    </a:lnTo>
                    <a:lnTo>
                      <a:pt x="330" y="438"/>
                    </a:lnTo>
                    <a:lnTo>
                      <a:pt x="156" y="276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6B6BC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36" name="Freeform 8">
                <a:hlinkClick r:id="rId5" action="ppaction://hlinkfile" tooltip="Chaco"/>
              </p:cNvPr>
              <p:cNvSpPr>
                <a:spLocks/>
              </p:cNvSpPr>
              <p:nvPr/>
            </p:nvSpPr>
            <p:spPr bwMode="auto">
              <a:xfrm>
                <a:off x="2090" y="549"/>
                <a:ext cx="409" cy="373"/>
              </a:xfrm>
              <a:custGeom>
                <a:avLst/>
                <a:gdLst>
                  <a:gd name="T0" fmla="*/ 0 w 420"/>
                  <a:gd name="T1" fmla="*/ 132 h 378"/>
                  <a:gd name="T2" fmla="*/ 96 w 420"/>
                  <a:gd name="T3" fmla="*/ 0 h 378"/>
                  <a:gd name="T4" fmla="*/ 420 w 420"/>
                  <a:gd name="T5" fmla="*/ 270 h 378"/>
                  <a:gd name="T6" fmla="*/ 378 w 420"/>
                  <a:gd name="T7" fmla="*/ 372 h 378"/>
                  <a:gd name="T8" fmla="*/ 138 w 420"/>
                  <a:gd name="T9" fmla="*/ 378 h 378"/>
                  <a:gd name="T10" fmla="*/ 144 w 420"/>
                  <a:gd name="T11" fmla="*/ 138 h 378"/>
                  <a:gd name="T12" fmla="*/ 0 w 420"/>
                  <a:gd name="T13" fmla="*/ 132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378">
                    <a:moveTo>
                      <a:pt x="0" y="132"/>
                    </a:moveTo>
                    <a:lnTo>
                      <a:pt x="96" y="0"/>
                    </a:lnTo>
                    <a:lnTo>
                      <a:pt x="420" y="270"/>
                    </a:lnTo>
                    <a:lnTo>
                      <a:pt x="378" y="372"/>
                    </a:lnTo>
                    <a:lnTo>
                      <a:pt x="138" y="378"/>
                    </a:lnTo>
                    <a:lnTo>
                      <a:pt x="144" y="138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9C9CD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37" name="Freeform 9">
                <a:hlinkClick r:id="rId6" action="ppaction://hlinkfile" tooltip="Tucumán"/>
              </p:cNvPr>
              <p:cNvSpPr>
                <a:spLocks/>
              </p:cNvSpPr>
              <p:nvPr/>
            </p:nvSpPr>
            <p:spPr bwMode="auto">
              <a:xfrm>
                <a:off x="1821" y="721"/>
                <a:ext cx="152" cy="201"/>
              </a:xfrm>
              <a:custGeom>
                <a:avLst/>
                <a:gdLst>
                  <a:gd name="T0" fmla="*/ 0 w 156"/>
                  <a:gd name="T1" fmla="*/ 24 h 204"/>
                  <a:gd name="T2" fmla="*/ 60 w 156"/>
                  <a:gd name="T3" fmla="*/ 0 h 204"/>
                  <a:gd name="T4" fmla="*/ 150 w 156"/>
                  <a:gd name="T5" fmla="*/ 12 h 204"/>
                  <a:gd name="T6" fmla="*/ 156 w 156"/>
                  <a:gd name="T7" fmla="*/ 60 h 204"/>
                  <a:gd name="T8" fmla="*/ 102 w 156"/>
                  <a:gd name="T9" fmla="*/ 180 h 204"/>
                  <a:gd name="T10" fmla="*/ 54 w 156"/>
                  <a:gd name="T11" fmla="*/ 204 h 204"/>
                  <a:gd name="T12" fmla="*/ 12 w 156"/>
                  <a:gd name="T13" fmla="*/ 114 h 204"/>
                  <a:gd name="T14" fmla="*/ 36 w 156"/>
                  <a:gd name="T15" fmla="*/ 72 h 204"/>
                  <a:gd name="T16" fmla="*/ 0 w 156"/>
                  <a:gd name="T17" fmla="*/ 48 h 204"/>
                  <a:gd name="T18" fmla="*/ 0 w 156"/>
                  <a:gd name="T19" fmla="*/ 2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204">
                    <a:moveTo>
                      <a:pt x="0" y="24"/>
                    </a:moveTo>
                    <a:lnTo>
                      <a:pt x="60" y="0"/>
                    </a:lnTo>
                    <a:lnTo>
                      <a:pt x="150" y="12"/>
                    </a:lnTo>
                    <a:lnTo>
                      <a:pt x="156" y="60"/>
                    </a:lnTo>
                    <a:lnTo>
                      <a:pt x="102" y="180"/>
                    </a:lnTo>
                    <a:lnTo>
                      <a:pt x="54" y="204"/>
                    </a:lnTo>
                    <a:lnTo>
                      <a:pt x="12" y="114"/>
                    </a:lnTo>
                    <a:lnTo>
                      <a:pt x="36" y="72"/>
                    </a:lnTo>
                    <a:lnTo>
                      <a:pt x="0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38" name="Freeform 10">
                <a:hlinkClick r:id="rId7" action="ppaction://hlinkfile" tooltip="Catamarca"/>
              </p:cNvPr>
              <p:cNvSpPr>
                <a:spLocks/>
              </p:cNvSpPr>
              <p:nvPr/>
            </p:nvSpPr>
            <p:spPr bwMode="auto">
              <a:xfrm>
                <a:off x="1582" y="632"/>
                <a:ext cx="350" cy="479"/>
              </a:xfrm>
              <a:custGeom>
                <a:avLst/>
                <a:gdLst>
                  <a:gd name="T0" fmla="*/ 42 w 360"/>
                  <a:gd name="T1" fmla="*/ 0 h 486"/>
                  <a:gd name="T2" fmla="*/ 198 w 360"/>
                  <a:gd name="T3" fmla="*/ 18 h 486"/>
                  <a:gd name="T4" fmla="*/ 180 w 360"/>
                  <a:gd name="T5" fmla="*/ 60 h 486"/>
                  <a:gd name="T6" fmla="*/ 216 w 360"/>
                  <a:gd name="T7" fmla="*/ 120 h 486"/>
                  <a:gd name="T8" fmla="*/ 246 w 360"/>
                  <a:gd name="T9" fmla="*/ 120 h 486"/>
                  <a:gd name="T10" fmla="*/ 246 w 360"/>
                  <a:gd name="T11" fmla="*/ 150 h 486"/>
                  <a:gd name="T12" fmla="*/ 276 w 360"/>
                  <a:gd name="T13" fmla="*/ 162 h 486"/>
                  <a:gd name="T14" fmla="*/ 240 w 360"/>
                  <a:gd name="T15" fmla="*/ 204 h 486"/>
                  <a:gd name="T16" fmla="*/ 294 w 360"/>
                  <a:gd name="T17" fmla="*/ 294 h 486"/>
                  <a:gd name="T18" fmla="*/ 336 w 360"/>
                  <a:gd name="T19" fmla="*/ 288 h 486"/>
                  <a:gd name="T20" fmla="*/ 330 w 360"/>
                  <a:gd name="T21" fmla="*/ 348 h 486"/>
                  <a:gd name="T22" fmla="*/ 360 w 360"/>
                  <a:gd name="T23" fmla="*/ 462 h 486"/>
                  <a:gd name="T24" fmla="*/ 324 w 360"/>
                  <a:gd name="T25" fmla="*/ 486 h 486"/>
                  <a:gd name="T26" fmla="*/ 294 w 360"/>
                  <a:gd name="T27" fmla="*/ 402 h 486"/>
                  <a:gd name="T28" fmla="*/ 240 w 360"/>
                  <a:gd name="T29" fmla="*/ 360 h 486"/>
                  <a:gd name="T30" fmla="*/ 216 w 360"/>
                  <a:gd name="T31" fmla="*/ 306 h 486"/>
                  <a:gd name="T32" fmla="*/ 168 w 360"/>
                  <a:gd name="T33" fmla="*/ 300 h 486"/>
                  <a:gd name="T34" fmla="*/ 102 w 360"/>
                  <a:gd name="T35" fmla="*/ 306 h 486"/>
                  <a:gd name="T36" fmla="*/ 48 w 360"/>
                  <a:gd name="T37" fmla="*/ 252 h 486"/>
                  <a:gd name="T38" fmla="*/ 0 w 360"/>
                  <a:gd name="T39" fmla="*/ 252 h 486"/>
                  <a:gd name="T40" fmla="*/ 12 w 360"/>
                  <a:gd name="T41" fmla="*/ 204 h 486"/>
                  <a:gd name="T42" fmla="*/ 66 w 360"/>
                  <a:gd name="T43" fmla="*/ 186 h 486"/>
                  <a:gd name="T44" fmla="*/ 36 w 360"/>
                  <a:gd name="T45" fmla="*/ 120 h 486"/>
                  <a:gd name="T46" fmla="*/ 60 w 360"/>
                  <a:gd name="T47" fmla="*/ 102 h 486"/>
                  <a:gd name="T48" fmla="*/ 42 w 360"/>
                  <a:gd name="T4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0" h="486">
                    <a:moveTo>
                      <a:pt x="42" y="0"/>
                    </a:moveTo>
                    <a:lnTo>
                      <a:pt x="198" y="18"/>
                    </a:lnTo>
                    <a:lnTo>
                      <a:pt x="180" y="60"/>
                    </a:lnTo>
                    <a:lnTo>
                      <a:pt x="216" y="120"/>
                    </a:lnTo>
                    <a:lnTo>
                      <a:pt x="246" y="120"/>
                    </a:lnTo>
                    <a:lnTo>
                      <a:pt x="246" y="150"/>
                    </a:lnTo>
                    <a:lnTo>
                      <a:pt x="276" y="162"/>
                    </a:lnTo>
                    <a:lnTo>
                      <a:pt x="240" y="204"/>
                    </a:lnTo>
                    <a:lnTo>
                      <a:pt x="294" y="294"/>
                    </a:lnTo>
                    <a:lnTo>
                      <a:pt x="336" y="288"/>
                    </a:lnTo>
                    <a:lnTo>
                      <a:pt x="330" y="348"/>
                    </a:lnTo>
                    <a:lnTo>
                      <a:pt x="360" y="462"/>
                    </a:lnTo>
                    <a:lnTo>
                      <a:pt x="324" y="486"/>
                    </a:lnTo>
                    <a:lnTo>
                      <a:pt x="294" y="402"/>
                    </a:lnTo>
                    <a:lnTo>
                      <a:pt x="240" y="360"/>
                    </a:lnTo>
                    <a:lnTo>
                      <a:pt x="216" y="306"/>
                    </a:lnTo>
                    <a:lnTo>
                      <a:pt x="168" y="300"/>
                    </a:lnTo>
                    <a:lnTo>
                      <a:pt x="102" y="306"/>
                    </a:lnTo>
                    <a:lnTo>
                      <a:pt x="48" y="252"/>
                    </a:lnTo>
                    <a:lnTo>
                      <a:pt x="0" y="252"/>
                    </a:lnTo>
                    <a:lnTo>
                      <a:pt x="12" y="204"/>
                    </a:lnTo>
                    <a:lnTo>
                      <a:pt x="66" y="186"/>
                    </a:lnTo>
                    <a:lnTo>
                      <a:pt x="36" y="120"/>
                    </a:lnTo>
                    <a:lnTo>
                      <a:pt x="60" y="10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B6BC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39" name="Freeform 11">
                <a:hlinkClick r:id="rId8" action="ppaction://hlinkfile" tooltip="Santiago del Estero"/>
              </p:cNvPr>
              <p:cNvSpPr>
                <a:spLocks/>
              </p:cNvSpPr>
              <p:nvPr/>
            </p:nvSpPr>
            <p:spPr bwMode="auto">
              <a:xfrm>
                <a:off x="1915" y="685"/>
                <a:ext cx="309" cy="462"/>
              </a:xfrm>
              <a:custGeom>
                <a:avLst/>
                <a:gdLst>
                  <a:gd name="T0" fmla="*/ 18 w 318"/>
                  <a:gd name="T1" fmla="*/ 378 h 468"/>
                  <a:gd name="T2" fmla="*/ 0 w 318"/>
                  <a:gd name="T3" fmla="*/ 294 h 468"/>
                  <a:gd name="T4" fmla="*/ 0 w 318"/>
                  <a:gd name="T5" fmla="*/ 228 h 468"/>
                  <a:gd name="T6" fmla="*/ 66 w 318"/>
                  <a:gd name="T7" fmla="*/ 96 h 468"/>
                  <a:gd name="T8" fmla="*/ 60 w 318"/>
                  <a:gd name="T9" fmla="*/ 42 h 468"/>
                  <a:gd name="T10" fmla="*/ 78 w 318"/>
                  <a:gd name="T11" fmla="*/ 6 h 468"/>
                  <a:gd name="T12" fmla="*/ 318 w 318"/>
                  <a:gd name="T13" fmla="*/ 0 h 468"/>
                  <a:gd name="T14" fmla="*/ 312 w 318"/>
                  <a:gd name="T15" fmla="*/ 240 h 468"/>
                  <a:gd name="T16" fmla="*/ 264 w 318"/>
                  <a:gd name="T17" fmla="*/ 468 h 468"/>
                  <a:gd name="T18" fmla="*/ 228 w 318"/>
                  <a:gd name="T19" fmla="*/ 462 h 468"/>
                  <a:gd name="T20" fmla="*/ 210 w 318"/>
                  <a:gd name="T21" fmla="*/ 408 h 468"/>
                  <a:gd name="T22" fmla="*/ 72 w 318"/>
                  <a:gd name="T23" fmla="*/ 372 h 468"/>
                  <a:gd name="T24" fmla="*/ 18 w 318"/>
                  <a:gd name="T25" fmla="*/ 37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468">
                    <a:moveTo>
                      <a:pt x="18" y="378"/>
                    </a:moveTo>
                    <a:lnTo>
                      <a:pt x="0" y="294"/>
                    </a:lnTo>
                    <a:lnTo>
                      <a:pt x="0" y="228"/>
                    </a:lnTo>
                    <a:lnTo>
                      <a:pt x="66" y="96"/>
                    </a:lnTo>
                    <a:lnTo>
                      <a:pt x="60" y="42"/>
                    </a:lnTo>
                    <a:lnTo>
                      <a:pt x="78" y="6"/>
                    </a:lnTo>
                    <a:lnTo>
                      <a:pt x="318" y="0"/>
                    </a:lnTo>
                    <a:lnTo>
                      <a:pt x="312" y="240"/>
                    </a:lnTo>
                    <a:lnTo>
                      <a:pt x="264" y="468"/>
                    </a:lnTo>
                    <a:lnTo>
                      <a:pt x="228" y="462"/>
                    </a:lnTo>
                    <a:lnTo>
                      <a:pt x="210" y="408"/>
                    </a:lnTo>
                    <a:lnTo>
                      <a:pt x="72" y="372"/>
                    </a:lnTo>
                    <a:lnTo>
                      <a:pt x="18" y="378"/>
                    </a:lnTo>
                    <a:close/>
                  </a:path>
                </a:pathLst>
              </a:custGeom>
              <a:solidFill>
                <a:srgbClr val="9C9CD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40" name="Freeform 12">
                <a:hlinkClick r:id="rId9" action="ppaction://hlinkfile" tooltip="La Rioja"/>
              </p:cNvPr>
              <p:cNvSpPr>
                <a:spLocks/>
              </p:cNvSpPr>
              <p:nvPr/>
            </p:nvSpPr>
            <p:spPr bwMode="auto">
              <a:xfrm>
                <a:off x="1541" y="886"/>
                <a:ext cx="350" cy="415"/>
              </a:xfrm>
              <a:custGeom>
                <a:avLst/>
                <a:gdLst>
                  <a:gd name="T0" fmla="*/ 0 w 360"/>
                  <a:gd name="T1" fmla="*/ 66 h 420"/>
                  <a:gd name="T2" fmla="*/ 42 w 360"/>
                  <a:gd name="T3" fmla="*/ 0 h 420"/>
                  <a:gd name="T4" fmla="*/ 84 w 360"/>
                  <a:gd name="T5" fmla="*/ 0 h 420"/>
                  <a:gd name="T6" fmla="*/ 144 w 360"/>
                  <a:gd name="T7" fmla="*/ 54 h 420"/>
                  <a:gd name="T8" fmla="*/ 234 w 360"/>
                  <a:gd name="T9" fmla="*/ 42 h 420"/>
                  <a:gd name="T10" fmla="*/ 282 w 360"/>
                  <a:gd name="T11" fmla="*/ 108 h 420"/>
                  <a:gd name="T12" fmla="*/ 342 w 360"/>
                  <a:gd name="T13" fmla="*/ 156 h 420"/>
                  <a:gd name="T14" fmla="*/ 360 w 360"/>
                  <a:gd name="T15" fmla="*/ 234 h 420"/>
                  <a:gd name="T16" fmla="*/ 330 w 360"/>
                  <a:gd name="T17" fmla="*/ 312 h 420"/>
                  <a:gd name="T18" fmla="*/ 330 w 360"/>
                  <a:gd name="T19" fmla="*/ 396 h 420"/>
                  <a:gd name="T20" fmla="*/ 258 w 360"/>
                  <a:gd name="T21" fmla="*/ 420 h 420"/>
                  <a:gd name="T22" fmla="*/ 210 w 360"/>
                  <a:gd name="T23" fmla="*/ 366 h 420"/>
                  <a:gd name="T24" fmla="*/ 210 w 360"/>
                  <a:gd name="T25" fmla="*/ 306 h 420"/>
                  <a:gd name="T26" fmla="*/ 96 w 360"/>
                  <a:gd name="T27" fmla="*/ 192 h 420"/>
                  <a:gd name="T28" fmla="*/ 42 w 360"/>
                  <a:gd name="T29" fmla="*/ 186 h 420"/>
                  <a:gd name="T30" fmla="*/ 48 w 360"/>
                  <a:gd name="T31" fmla="*/ 126 h 420"/>
                  <a:gd name="T32" fmla="*/ 0 w 360"/>
                  <a:gd name="T33" fmla="*/ 66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0" h="420">
                    <a:moveTo>
                      <a:pt x="0" y="66"/>
                    </a:moveTo>
                    <a:lnTo>
                      <a:pt x="42" y="0"/>
                    </a:lnTo>
                    <a:lnTo>
                      <a:pt x="84" y="0"/>
                    </a:lnTo>
                    <a:lnTo>
                      <a:pt x="144" y="54"/>
                    </a:lnTo>
                    <a:lnTo>
                      <a:pt x="234" y="42"/>
                    </a:lnTo>
                    <a:lnTo>
                      <a:pt x="282" y="108"/>
                    </a:lnTo>
                    <a:lnTo>
                      <a:pt x="342" y="156"/>
                    </a:lnTo>
                    <a:lnTo>
                      <a:pt x="360" y="234"/>
                    </a:lnTo>
                    <a:lnTo>
                      <a:pt x="330" y="312"/>
                    </a:lnTo>
                    <a:lnTo>
                      <a:pt x="330" y="396"/>
                    </a:lnTo>
                    <a:lnTo>
                      <a:pt x="258" y="420"/>
                    </a:lnTo>
                    <a:lnTo>
                      <a:pt x="210" y="366"/>
                    </a:lnTo>
                    <a:lnTo>
                      <a:pt x="210" y="306"/>
                    </a:lnTo>
                    <a:lnTo>
                      <a:pt x="96" y="192"/>
                    </a:lnTo>
                    <a:lnTo>
                      <a:pt x="42" y="186"/>
                    </a:lnTo>
                    <a:lnTo>
                      <a:pt x="48" y="12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9C9CD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41" name="Freeform 13">
                <a:hlinkClick r:id="rId10" action="ppaction://hlinkfile" tooltip="San Juan"/>
              </p:cNvPr>
              <p:cNvSpPr>
                <a:spLocks/>
              </p:cNvSpPr>
              <p:nvPr/>
            </p:nvSpPr>
            <p:spPr bwMode="auto">
              <a:xfrm>
                <a:off x="1465" y="957"/>
                <a:ext cx="315" cy="397"/>
              </a:xfrm>
              <a:custGeom>
                <a:avLst/>
                <a:gdLst>
                  <a:gd name="T0" fmla="*/ 72 w 324"/>
                  <a:gd name="T1" fmla="*/ 0 h 402"/>
                  <a:gd name="T2" fmla="*/ 120 w 324"/>
                  <a:gd name="T3" fmla="*/ 54 h 402"/>
                  <a:gd name="T4" fmla="*/ 114 w 324"/>
                  <a:gd name="T5" fmla="*/ 114 h 402"/>
                  <a:gd name="T6" fmla="*/ 174 w 324"/>
                  <a:gd name="T7" fmla="*/ 126 h 402"/>
                  <a:gd name="T8" fmla="*/ 282 w 324"/>
                  <a:gd name="T9" fmla="*/ 234 h 402"/>
                  <a:gd name="T10" fmla="*/ 282 w 324"/>
                  <a:gd name="T11" fmla="*/ 300 h 402"/>
                  <a:gd name="T12" fmla="*/ 324 w 324"/>
                  <a:gd name="T13" fmla="*/ 342 h 402"/>
                  <a:gd name="T14" fmla="*/ 270 w 324"/>
                  <a:gd name="T15" fmla="*/ 336 h 402"/>
                  <a:gd name="T16" fmla="*/ 270 w 324"/>
                  <a:gd name="T17" fmla="*/ 378 h 402"/>
                  <a:gd name="T18" fmla="*/ 228 w 324"/>
                  <a:gd name="T19" fmla="*/ 378 h 402"/>
                  <a:gd name="T20" fmla="*/ 210 w 324"/>
                  <a:gd name="T21" fmla="*/ 360 h 402"/>
                  <a:gd name="T22" fmla="*/ 180 w 324"/>
                  <a:gd name="T23" fmla="*/ 360 h 402"/>
                  <a:gd name="T24" fmla="*/ 150 w 324"/>
                  <a:gd name="T25" fmla="*/ 384 h 402"/>
                  <a:gd name="T26" fmla="*/ 114 w 324"/>
                  <a:gd name="T27" fmla="*/ 354 h 402"/>
                  <a:gd name="T28" fmla="*/ 78 w 324"/>
                  <a:gd name="T29" fmla="*/ 366 h 402"/>
                  <a:gd name="T30" fmla="*/ 78 w 324"/>
                  <a:gd name="T31" fmla="*/ 402 h 402"/>
                  <a:gd name="T32" fmla="*/ 42 w 324"/>
                  <a:gd name="T33" fmla="*/ 402 h 402"/>
                  <a:gd name="T34" fmla="*/ 30 w 324"/>
                  <a:gd name="T35" fmla="*/ 360 h 402"/>
                  <a:gd name="T36" fmla="*/ 30 w 324"/>
                  <a:gd name="T37" fmla="*/ 342 h 402"/>
                  <a:gd name="T38" fmla="*/ 0 w 324"/>
                  <a:gd name="T39" fmla="*/ 288 h 402"/>
                  <a:gd name="T40" fmla="*/ 24 w 324"/>
                  <a:gd name="T41" fmla="*/ 264 h 402"/>
                  <a:gd name="T42" fmla="*/ 24 w 324"/>
                  <a:gd name="T43" fmla="*/ 216 h 402"/>
                  <a:gd name="T44" fmla="*/ 60 w 324"/>
                  <a:gd name="T45" fmla="*/ 186 h 402"/>
                  <a:gd name="T46" fmla="*/ 48 w 324"/>
                  <a:gd name="T47" fmla="*/ 150 h 402"/>
                  <a:gd name="T48" fmla="*/ 36 w 324"/>
                  <a:gd name="T49" fmla="*/ 90 h 402"/>
                  <a:gd name="T50" fmla="*/ 54 w 324"/>
                  <a:gd name="T51" fmla="*/ 84 h 402"/>
                  <a:gd name="T52" fmla="*/ 72 w 324"/>
                  <a:gd name="T5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4" h="402">
                    <a:moveTo>
                      <a:pt x="72" y="0"/>
                    </a:moveTo>
                    <a:lnTo>
                      <a:pt x="120" y="54"/>
                    </a:lnTo>
                    <a:lnTo>
                      <a:pt x="114" y="114"/>
                    </a:lnTo>
                    <a:lnTo>
                      <a:pt x="174" y="126"/>
                    </a:lnTo>
                    <a:lnTo>
                      <a:pt x="282" y="234"/>
                    </a:lnTo>
                    <a:lnTo>
                      <a:pt x="282" y="300"/>
                    </a:lnTo>
                    <a:lnTo>
                      <a:pt x="324" y="342"/>
                    </a:lnTo>
                    <a:lnTo>
                      <a:pt x="270" y="336"/>
                    </a:lnTo>
                    <a:lnTo>
                      <a:pt x="270" y="378"/>
                    </a:lnTo>
                    <a:lnTo>
                      <a:pt x="228" y="378"/>
                    </a:lnTo>
                    <a:lnTo>
                      <a:pt x="210" y="360"/>
                    </a:lnTo>
                    <a:lnTo>
                      <a:pt x="180" y="360"/>
                    </a:lnTo>
                    <a:lnTo>
                      <a:pt x="150" y="384"/>
                    </a:lnTo>
                    <a:lnTo>
                      <a:pt x="114" y="354"/>
                    </a:lnTo>
                    <a:lnTo>
                      <a:pt x="78" y="366"/>
                    </a:lnTo>
                    <a:lnTo>
                      <a:pt x="78" y="402"/>
                    </a:lnTo>
                    <a:lnTo>
                      <a:pt x="42" y="402"/>
                    </a:lnTo>
                    <a:lnTo>
                      <a:pt x="30" y="360"/>
                    </a:lnTo>
                    <a:lnTo>
                      <a:pt x="30" y="342"/>
                    </a:lnTo>
                    <a:lnTo>
                      <a:pt x="0" y="288"/>
                    </a:lnTo>
                    <a:lnTo>
                      <a:pt x="24" y="264"/>
                    </a:lnTo>
                    <a:lnTo>
                      <a:pt x="24" y="216"/>
                    </a:lnTo>
                    <a:lnTo>
                      <a:pt x="60" y="186"/>
                    </a:lnTo>
                    <a:lnTo>
                      <a:pt x="48" y="150"/>
                    </a:lnTo>
                    <a:lnTo>
                      <a:pt x="36" y="90"/>
                    </a:lnTo>
                    <a:lnTo>
                      <a:pt x="54" y="8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9C9CD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42" name="Freeform 14">
                <a:hlinkClick r:id="rId11" action="ppaction://hlinkfile" tooltip="San Luis"/>
              </p:cNvPr>
              <p:cNvSpPr>
                <a:spLocks/>
              </p:cNvSpPr>
              <p:nvPr/>
            </p:nvSpPr>
            <p:spPr bwMode="auto">
              <a:xfrm>
                <a:off x="1728" y="1283"/>
                <a:ext cx="204" cy="409"/>
              </a:xfrm>
              <a:custGeom>
                <a:avLst/>
                <a:gdLst>
                  <a:gd name="T0" fmla="*/ 6 w 210"/>
                  <a:gd name="T1" fmla="*/ 12 h 414"/>
                  <a:gd name="T2" fmla="*/ 72 w 210"/>
                  <a:gd name="T3" fmla="*/ 24 h 414"/>
                  <a:gd name="T4" fmla="*/ 144 w 210"/>
                  <a:gd name="T5" fmla="*/ 0 h 414"/>
                  <a:gd name="T6" fmla="*/ 186 w 210"/>
                  <a:gd name="T7" fmla="*/ 42 h 414"/>
                  <a:gd name="T8" fmla="*/ 210 w 210"/>
                  <a:gd name="T9" fmla="*/ 42 h 414"/>
                  <a:gd name="T10" fmla="*/ 198 w 210"/>
                  <a:gd name="T11" fmla="*/ 132 h 414"/>
                  <a:gd name="T12" fmla="*/ 192 w 210"/>
                  <a:gd name="T13" fmla="*/ 414 h 414"/>
                  <a:gd name="T14" fmla="*/ 72 w 210"/>
                  <a:gd name="T15" fmla="*/ 408 h 414"/>
                  <a:gd name="T16" fmla="*/ 90 w 210"/>
                  <a:gd name="T17" fmla="*/ 306 h 414"/>
                  <a:gd name="T18" fmla="*/ 54 w 210"/>
                  <a:gd name="T19" fmla="*/ 252 h 414"/>
                  <a:gd name="T20" fmla="*/ 60 w 210"/>
                  <a:gd name="T21" fmla="*/ 216 h 414"/>
                  <a:gd name="T22" fmla="*/ 24 w 210"/>
                  <a:gd name="T23" fmla="*/ 150 h 414"/>
                  <a:gd name="T24" fmla="*/ 24 w 210"/>
                  <a:gd name="T25" fmla="*/ 84 h 414"/>
                  <a:gd name="T26" fmla="*/ 0 w 210"/>
                  <a:gd name="T27" fmla="*/ 54 h 414"/>
                  <a:gd name="T28" fmla="*/ 6 w 210"/>
                  <a:gd name="T29" fmla="*/ 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414">
                    <a:moveTo>
                      <a:pt x="6" y="12"/>
                    </a:moveTo>
                    <a:lnTo>
                      <a:pt x="72" y="24"/>
                    </a:lnTo>
                    <a:lnTo>
                      <a:pt x="144" y="0"/>
                    </a:lnTo>
                    <a:lnTo>
                      <a:pt x="186" y="42"/>
                    </a:lnTo>
                    <a:lnTo>
                      <a:pt x="210" y="42"/>
                    </a:lnTo>
                    <a:lnTo>
                      <a:pt x="198" y="132"/>
                    </a:lnTo>
                    <a:lnTo>
                      <a:pt x="192" y="414"/>
                    </a:lnTo>
                    <a:lnTo>
                      <a:pt x="72" y="408"/>
                    </a:lnTo>
                    <a:lnTo>
                      <a:pt x="90" y="306"/>
                    </a:lnTo>
                    <a:lnTo>
                      <a:pt x="54" y="252"/>
                    </a:lnTo>
                    <a:lnTo>
                      <a:pt x="60" y="216"/>
                    </a:lnTo>
                    <a:lnTo>
                      <a:pt x="24" y="150"/>
                    </a:lnTo>
                    <a:lnTo>
                      <a:pt x="24" y="84"/>
                    </a:lnTo>
                    <a:lnTo>
                      <a:pt x="0" y="54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6B6BC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43" name="Freeform 15">
                <a:hlinkClick r:id="rId12" action="ppaction://hlinkfile" tooltip="Córdoba"/>
              </p:cNvPr>
              <p:cNvSpPr>
                <a:spLocks/>
              </p:cNvSpPr>
              <p:nvPr/>
            </p:nvSpPr>
            <p:spPr bwMode="auto">
              <a:xfrm>
                <a:off x="1868" y="1058"/>
                <a:ext cx="327" cy="533"/>
              </a:xfrm>
              <a:custGeom>
                <a:avLst/>
                <a:gdLst>
                  <a:gd name="T0" fmla="*/ 0 w 336"/>
                  <a:gd name="T1" fmla="*/ 222 h 540"/>
                  <a:gd name="T2" fmla="*/ 0 w 336"/>
                  <a:gd name="T3" fmla="*/ 138 h 540"/>
                  <a:gd name="T4" fmla="*/ 30 w 336"/>
                  <a:gd name="T5" fmla="*/ 66 h 540"/>
                  <a:gd name="T6" fmla="*/ 66 w 336"/>
                  <a:gd name="T7" fmla="*/ 30 h 540"/>
                  <a:gd name="T8" fmla="*/ 72 w 336"/>
                  <a:gd name="T9" fmla="*/ 12 h 540"/>
                  <a:gd name="T10" fmla="*/ 90 w 336"/>
                  <a:gd name="T11" fmla="*/ 0 h 540"/>
                  <a:gd name="T12" fmla="*/ 246 w 336"/>
                  <a:gd name="T13" fmla="*/ 36 h 540"/>
                  <a:gd name="T14" fmla="*/ 282 w 336"/>
                  <a:gd name="T15" fmla="*/ 84 h 540"/>
                  <a:gd name="T16" fmla="*/ 312 w 336"/>
                  <a:gd name="T17" fmla="*/ 96 h 540"/>
                  <a:gd name="T18" fmla="*/ 336 w 336"/>
                  <a:gd name="T19" fmla="*/ 126 h 540"/>
                  <a:gd name="T20" fmla="*/ 306 w 336"/>
                  <a:gd name="T21" fmla="*/ 222 h 540"/>
                  <a:gd name="T22" fmla="*/ 306 w 336"/>
                  <a:gd name="T23" fmla="*/ 258 h 540"/>
                  <a:gd name="T24" fmla="*/ 336 w 336"/>
                  <a:gd name="T25" fmla="*/ 342 h 540"/>
                  <a:gd name="T26" fmla="*/ 240 w 336"/>
                  <a:gd name="T27" fmla="*/ 480 h 540"/>
                  <a:gd name="T28" fmla="*/ 204 w 336"/>
                  <a:gd name="T29" fmla="*/ 486 h 540"/>
                  <a:gd name="T30" fmla="*/ 198 w 336"/>
                  <a:gd name="T31" fmla="*/ 540 h 540"/>
                  <a:gd name="T32" fmla="*/ 54 w 336"/>
                  <a:gd name="T33" fmla="*/ 534 h 540"/>
                  <a:gd name="T34" fmla="*/ 72 w 336"/>
                  <a:gd name="T35" fmla="*/ 276 h 540"/>
                  <a:gd name="T36" fmla="*/ 48 w 336"/>
                  <a:gd name="T37" fmla="*/ 264 h 540"/>
                  <a:gd name="T38" fmla="*/ 0 w 336"/>
                  <a:gd name="T39" fmla="*/ 222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6" h="540">
                    <a:moveTo>
                      <a:pt x="0" y="222"/>
                    </a:moveTo>
                    <a:lnTo>
                      <a:pt x="0" y="138"/>
                    </a:lnTo>
                    <a:lnTo>
                      <a:pt x="30" y="66"/>
                    </a:lnTo>
                    <a:lnTo>
                      <a:pt x="66" y="30"/>
                    </a:lnTo>
                    <a:lnTo>
                      <a:pt x="72" y="12"/>
                    </a:lnTo>
                    <a:lnTo>
                      <a:pt x="90" y="0"/>
                    </a:lnTo>
                    <a:lnTo>
                      <a:pt x="246" y="36"/>
                    </a:lnTo>
                    <a:lnTo>
                      <a:pt x="282" y="84"/>
                    </a:lnTo>
                    <a:lnTo>
                      <a:pt x="312" y="96"/>
                    </a:lnTo>
                    <a:lnTo>
                      <a:pt x="336" y="126"/>
                    </a:lnTo>
                    <a:lnTo>
                      <a:pt x="306" y="222"/>
                    </a:lnTo>
                    <a:lnTo>
                      <a:pt x="306" y="258"/>
                    </a:lnTo>
                    <a:lnTo>
                      <a:pt x="336" y="342"/>
                    </a:lnTo>
                    <a:lnTo>
                      <a:pt x="240" y="480"/>
                    </a:lnTo>
                    <a:lnTo>
                      <a:pt x="204" y="486"/>
                    </a:lnTo>
                    <a:lnTo>
                      <a:pt x="198" y="540"/>
                    </a:lnTo>
                    <a:lnTo>
                      <a:pt x="54" y="534"/>
                    </a:lnTo>
                    <a:lnTo>
                      <a:pt x="72" y="276"/>
                    </a:lnTo>
                    <a:lnTo>
                      <a:pt x="48" y="264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9C9CD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44" name="Freeform 16">
                <a:hlinkClick r:id="rId13" action="ppaction://hlinkfile" tooltip="Santa Fe"/>
              </p:cNvPr>
              <p:cNvSpPr>
                <a:spLocks/>
              </p:cNvSpPr>
              <p:nvPr/>
            </p:nvSpPr>
            <p:spPr bwMode="auto">
              <a:xfrm>
                <a:off x="2113" y="922"/>
                <a:ext cx="339" cy="610"/>
              </a:xfrm>
              <a:custGeom>
                <a:avLst/>
                <a:gdLst>
                  <a:gd name="T0" fmla="*/ 0 w 348"/>
                  <a:gd name="T1" fmla="*/ 618 h 618"/>
                  <a:gd name="T2" fmla="*/ 90 w 348"/>
                  <a:gd name="T3" fmla="*/ 492 h 618"/>
                  <a:gd name="T4" fmla="*/ 60 w 348"/>
                  <a:gd name="T5" fmla="*/ 396 h 618"/>
                  <a:gd name="T6" fmla="*/ 60 w 348"/>
                  <a:gd name="T7" fmla="*/ 378 h 618"/>
                  <a:gd name="T8" fmla="*/ 90 w 348"/>
                  <a:gd name="T9" fmla="*/ 264 h 618"/>
                  <a:gd name="T10" fmla="*/ 72 w 348"/>
                  <a:gd name="T11" fmla="*/ 234 h 618"/>
                  <a:gd name="T12" fmla="*/ 114 w 348"/>
                  <a:gd name="T13" fmla="*/ 12 h 618"/>
                  <a:gd name="T14" fmla="*/ 348 w 348"/>
                  <a:gd name="T15" fmla="*/ 0 h 618"/>
                  <a:gd name="T16" fmla="*/ 324 w 348"/>
                  <a:gd name="T17" fmla="*/ 90 h 618"/>
                  <a:gd name="T18" fmla="*/ 276 w 348"/>
                  <a:gd name="T19" fmla="*/ 138 h 618"/>
                  <a:gd name="T20" fmla="*/ 270 w 348"/>
                  <a:gd name="T21" fmla="*/ 228 h 618"/>
                  <a:gd name="T22" fmla="*/ 270 w 348"/>
                  <a:gd name="T23" fmla="*/ 264 h 618"/>
                  <a:gd name="T24" fmla="*/ 174 w 348"/>
                  <a:gd name="T25" fmla="*/ 360 h 618"/>
                  <a:gd name="T26" fmla="*/ 162 w 348"/>
                  <a:gd name="T27" fmla="*/ 444 h 618"/>
                  <a:gd name="T28" fmla="*/ 210 w 348"/>
                  <a:gd name="T29" fmla="*/ 516 h 618"/>
                  <a:gd name="T30" fmla="*/ 186 w 348"/>
                  <a:gd name="T31" fmla="*/ 552 h 618"/>
                  <a:gd name="T32" fmla="*/ 162 w 348"/>
                  <a:gd name="T33" fmla="*/ 540 h 618"/>
                  <a:gd name="T34" fmla="*/ 90 w 348"/>
                  <a:gd name="T35" fmla="*/ 618 h 618"/>
                  <a:gd name="T36" fmla="*/ 0 w 348"/>
                  <a:gd name="T37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8" h="618">
                    <a:moveTo>
                      <a:pt x="0" y="618"/>
                    </a:moveTo>
                    <a:lnTo>
                      <a:pt x="90" y="492"/>
                    </a:lnTo>
                    <a:lnTo>
                      <a:pt x="60" y="396"/>
                    </a:lnTo>
                    <a:lnTo>
                      <a:pt x="60" y="378"/>
                    </a:lnTo>
                    <a:lnTo>
                      <a:pt x="90" y="264"/>
                    </a:lnTo>
                    <a:lnTo>
                      <a:pt x="72" y="234"/>
                    </a:lnTo>
                    <a:lnTo>
                      <a:pt x="114" y="12"/>
                    </a:lnTo>
                    <a:lnTo>
                      <a:pt x="348" y="0"/>
                    </a:lnTo>
                    <a:lnTo>
                      <a:pt x="324" y="90"/>
                    </a:lnTo>
                    <a:lnTo>
                      <a:pt x="276" y="138"/>
                    </a:lnTo>
                    <a:lnTo>
                      <a:pt x="270" y="228"/>
                    </a:lnTo>
                    <a:lnTo>
                      <a:pt x="270" y="264"/>
                    </a:lnTo>
                    <a:lnTo>
                      <a:pt x="174" y="360"/>
                    </a:lnTo>
                    <a:lnTo>
                      <a:pt x="162" y="444"/>
                    </a:lnTo>
                    <a:lnTo>
                      <a:pt x="210" y="516"/>
                    </a:lnTo>
                    <a:lnTo>
                      <a:pt x="186" y="552"/>
                    </a:lnTo>
                    <a:lnTo>
                      <a:pt x="162" y="540"/>
                    </a:lnTo>
                    <a:lnTo>
                      <a:pt x="90" y="618"/>
                    </a:lnTo>
                    <a:lnTo>
                      <a:pt x="0" y="618"/>
                    </a:lnTo>
                    <a:close/>
                  </a:path>
                </a:pathLst>
              </a:custGeom>
              <a:solidFill>
                <a:srgbClr val="9C9CD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45" name="Freeform 17">
                <a:hlinkClick r:id="rId14" action="ppaction://hlinkfile" tooltip="Corrientes"/>
              </p:cNvPr>
              <p:cNvSpPr>
                <a:spLocks/>
              </p:cNvSpPr>
              <p:nvPr/>
            </p:nvSpPr>
            <p:spPr bwMode="auto">
              <a:xfrm>
                <a:off x="2388" y="863"/>
                <a:ext cx="350" cy="302"/>
              </a:xfrm>
              <a:custGeom>
                <a:avLst/>
                <a:gdLst>
                  <a:gd name="T0" fmla="*/ 0 w 360"/>
                  <a:gd name="T1" fmla="*/ 288 h 306"/>
                  <a:gd name="T2" fmla="*/ 0 w 360"/>
                  <a:gd name="T3" fmla="*/ 198 h 306"/>
                  <a:gd name="T4" fmla="*/ 42 w 360"/>
                  <a:gd name="T5" fmla="*/ 162 h 306"/>
                  <a:gd name="T6" fmla="*/ 78 w 360"/>
                  <a:gd name="T7" fmla="*/ 60 h 306"/>
                  <a:gd name="T8" fmla="*/ 96 w 360"/>
                  <a:gd name="T9" fmla="*/ 0 h 306"/>
                  <a:gd name="T10" fmla="*/ 264 w 360"/>
                  <a:gd name="T11" fmla="*/ 36 h 306"/>
                  <a:gd name="T12" fmla="*/ 294 w 360"/>
                  <a:gd name="T13" fmla="*/ 36 h 306"/>
                  <a:gd name="T14" fmla="*/ 312 w 360"/>
                  <a:gd name="T15" fmla="*/ 24 h 306"/>
                  <a:gd name="T16" fmla="*/ 360 w 360"/>
                  <a:gd name="T17" fmla="*/ 90 h 306"/>
                  <a:gd name="T18" fmla="*/ 138 w 360"/>
                  <a:gd name="T19" fmla="*/ 306 h 306"/>
                  <a:gd name="T20" fmla="*/ 90 w 360"/>
                  <a:gd name="T21" fmla="*/ 276 h 306"/>
                  <a:gd name="T22" fmla="*/ 0 w 360"/>
                  <a:gd name="T23" fmla="*/ 28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0" h="306">
                    <a:moveTo>
                      <a:pt x="0" y="288"/>
                    </a:moveTo>
                    <a:lnTo>
                      <a:pt x="0" y="198"/>
                    </a:lnTo>
                    <a:lnTo>
                      <a:pt x="42" y="162"/>
                    </a:lnTo>
                    <a:lnTo>
                      <a:pt x="78" y="60"/>
                    </a:lnTo>
                    <a:lnTo>
                      <a:pt x="96" y="0"/>
                    </a:lnTo>
                    <a:lnTo>
                      <a:pt x="264" y="36"/>
                    </a:lnTo>
                    <a:lnTo>
                      <a:pt x="294" y="36"/>
                    </a:lnTo>
                    <a:lnTo>
                      <a:pt x="312" y="24"/>
                    </a:lnTo>
                    <a:lnTo>
                      <a:pt x="360" y="90"/>
                    </a:lnTo>
                    <a:lnTo>
                      <a:pt x="138" y="306"/>
                    </a:lnTo>
                    <a:lnTo>
                      <a:pt x="90" y="27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CECEE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46" name="Freeform 18">
                <a:hlinkClick r:id="rId15" action="ppaction://hlinkfile" tooltip="Misiones"/>
              </p:cNvPr>
              <p:cNvSpPr>
                <a:spLocks/>
              </p:cNvSpPr>
              <p:nvPr/>
            </p:nvSpPr>
            <p:spPr bwMode="auto">
              <a:xfrm>
                <a:off x="2703" y="721"/>
                <a:ext cx="222" cy="230"/>
              </a:xfrm>
              <a:custGeom>
                <a:avLst/>
                <a:gdLst>
                  <a:gd name="T0" fmla="*/ 0 w 228"/>
                  <a:gd name="T1" fmla="*/ 162 h 234"/>
                  <a:gd name="T2" fmla="*/ 36 w 228"/>
                  <a:gd name="T3" fmla="*/ 174 h 234"/>
                  <a:gd name="T4" fmla="*/ 66 w 228"/>
                  <a:gd name="T5" fmla="*/ 132 h 234"/>
                  <a:gd name="T6" fmla="*/ 96 w 228"/>
                  <a:gd name="T7" fmla="*/ 126 h 234"/>
                  <a:gd name="T8" fmla="*/ 138 w 228"/>
                  <a:gd name="T9" fmla="*/ 90 h 234"/>
                  <a:gd name="T10" fmla="*/ 156 w 228"/>
                  <a:gd name="T11" fmla="*/ 6 h 234"/>
                  <a:gd name="T12" fmla="*/ 216 w 228"/>
                  <a:gd name="T13" fmla="*/ 0 h 234"/>
                  <a:gd name="T14" fmla="*/ 228 w 228"/>
                  <a:gd name="T15" fmla="*/ 60 h 234"/>
                  <a:gd name="T16" fmla="*/ 210 w 228"/>
                  <a:gd name="T17" fmla="*/ 102 h 234"/>
                  <a:gd name="T18" fmla="*/ 210 w 228"/>
                  <a:gd name="T19" fmla="*/ 138 h 234"/>
                  <a:gd name="T20" fmla="*/ 108 w 228"/>
                  <a:gd name="T21" fmla="*/ 186 h 234"/>
                  <a:gd name="T22" fmla="*/ 42 w 228"/>
                  <a:gd name="T23" fmla="*/ 234 h 234"/>
                  <a:gd name="T24" fmla="*/ 0 w 228"/>
                  <a:gd name="T25" fmla="*/ 16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34">
                    <a:moveTo>
                      <a:pt x="0" y="162"/>
                    </a:moveTo>
                    <a:lnTo>
                      <a:pt x="36" y="174"/>
                    </a:lnTo>
                    <a:lnTo>
                      <a:pt x="66" y="132"/>
                    </a:lnTo>
                    <a:lnTo>
                      <a:pt x="96" y="126"/>
                    </a:lnTo>
                    <a:lnTo>
                      <a:pt x="138" y="90"/>
                    </a:lnTo>
                    <a:lnTo>
                      <a:pt x="156" y="6"/>
                    </a:lnTo>
                    <a:lnTo>
                      <a:pt x="216" y="0"/>
                    </a:lnTo>
                    <a:lnTo>
                      <a:pt x="228" y="60"/>
                    </a:lnTo>
                    <a:lnTo>
                      <a:pt x="210" y="102"/>
                    </a:lnTo>
                    <a:lnTo>
                      <a:pt x="210" y="138"/>
                    </a:lnTo>
                    <a:lnTo>
                      <a:pt x="108" y="186"/>
                    </a:lnTo>
                    <a:lnTo>
                      <a:pt x="42" y="23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9C9CD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47" name="Freeform 19">
                <a:hlinkClick r:id="rId16" action="ppaction://hlinkfile" tooltip="Entre Ríos"/>
              </p:cNvPr>
              <p:cNvSpPr>
                <a:spLocks/>
              </p:cNvSpPr>
              <p:nvPr/>
            </p:nvSpPr>
            <p:spPr bwMode="auto">
              <a:xfrm>
                <a:off x="2277" y="1147"/>
                <a:ext cx="245" cy="272"/>
              </a:xfrm>
              <a:custGeom>
                <a:avLst/>
                <a:gdLst>
                  <a:gd name="T0" fmla="*/ 186 w 252"/>
                  <a:gd name="T1" fmla="*/ 384 h 276"/>
                  <a:gd name="T2" fmla="*/ 114 w 252"/>
                  <a:gd name="T3" fmla="*/ 336 h 276"/>
                  <a:gd name="T4" fmla="*/ 48 w 252"/>
                  <a:gd name="T5" fmla="*/ 288 h 276"/>
                  <a:gd name="T6" fmla="*/ 0 w 252"/>
                  <a:gd name="T7" fmla="*/ 210 h 276"/>
                  <a:gd name="T8" fmla="*/ 6 w 252"/>
                  <a:gd name="T9" fmla="*/ 138 h 276"/>
                  <a:gd name="T10" fmla="*/ 102 w 252"/>
                  <a:gd name="T11" fmla="*/ 48 h 276"/>
                  <a:gd name="T12" fmla="*/ 108 w 252"/>
                  <a:gd name="T13" fmla="*/ 12 h 276"/>
                  <a:gd name="T14" fmla="*/ 192 w 252"/>
                  <a:gd name="T15" fmla="*/ 0 h 276"/>
                  <a:gd name="T16" fmla="*/ 252 w 252"/>
                  <a:gd name="T17" fmla="*/ 24 h 276"/>
                  <a:gd name="T18" fmla="*/ 246 w 252"/>
                  <a:gd name="T19" fmla="*/ 102 h 276"/>
                  <a:gd name="T20" fmla="*/ 222 w 252"/>
                  <a:gd name="T21" fmla="*/ 174 h 276"/>
                  <a:gd name="T22" fmla="*/ 216 w 252"/>
                  <a:gd name="T23" fmla="*/ 264 h 276"/>
                  <a:gd name="T24" fmla="*/ 192 w 252"/>
                  <a:gd name="T25" fmla="*/ 276 h 276"/>
                  <a:gd name="T26" fmla="*/ 186 w 252"/>
                  <a:gd name="T27" fmla="*/ 38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76">
                    <a:moveTo>
                      <a:pt x="186" y="384"/>
                    </a:moveTo>
                    <a:lnTo>
                      <a:pt x="114" y="336"/>
                    </a:lnTo>
                    <a:lnTo>
                      <a:pt x="48" y="288"/>
                    </a:lnTo>
                    <a:lnTo>
                      <a:pt x="0" y="210"/>
                    </a:lnTo>
                    <a:lnTo>
                      <a:pt x="6" y="138"/>
                    </a:lnTo>
                    <a:lnTo>
                      <a:pt x="102" y="48"/>
                    </a:lnTo>
                    <a:lnTo>
                      <a:pt x="108" y="12"/>
                    </a:lnTo>
                    <a:lnTo>
                      <a:pt x="192" y="0"/>
                    </a:lnTo>
                    <a:lnTo>
                      <a:pt x="252" y="24"/>
                    </a:lnTo>
                    <a:lnTo>
                      <a:pt x="246" y="102"/>
                    </a:lnTo>
                    <a:lnTo>
                      <a:pt x="222" y="174"/>
                    </a:lnTo>
                    <a:lnTo>
                      <a:pt x="216" y="264"/>
                    </a:lnTo>
                    <a:lnTo>
                      <a:pt x="192" y="276"/>
                    </a:lnTo>
                    <a:lnTo>
                      <a:pt x="186" y="384"/>
                    </a:lnTo>
                    <a:close/>
                  </a:path>
                </a:pathLst>
              </a:custGeom>
              <a:solidFill>
                <a:srgbClr val="6B6BC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48" name="Freeform 20">
                <a:hlinkClick r:id="rId17" action="ppaction://hlinkfile" tooltip="Buenos Aires"/>
              </p:cNvPr>
              <p:cNvSpPr>
                <a:spLocks/>
              </p:cNvSpPr>
              <p:nvPr/>
            </p:nvSpPr>
            <p:spPr bwMode="auto">
              <a:xfrm>
                <a:off x="2066" y="1443"/>
                <a:ext cx="520" cy="705"/>
              </a:xfrm>
              <a:custGeom>
                <a:avLst/>
                <a:gdLst>
                  <a:gd name="T0" fmla="*/ 24 w 534"/>
                  <a:gd name="T1" fmla="*/ 726 h 714"/>
                  <a:gd name="T2" fmla="*/ 0 w 534"/>
                  <a:gd name="T3" fmla="*/ 714 h 714"/>
                  <a:gd name="T4" fmla="*/ 0 w 534"/>
                  <a:gd name="T5" fmla="*/ 102 h 714"/>
                  <a:gd name="T6" fmla="*/ 138 w 534"/>
                  <a:gd name="T7" fmla="*/ 96 h 714"/>
                  <a:gd name="T8" fmla="*/ 210 w 534"/>
                  <a:gd name="T9" fmla="*/ 18 h 714"/>
                  <a:gd name="T10" fmla="*/ 240 w 534"/>
                  <a:gd name="T11" fmla="*/ 30 h 714"/>
                  <a:gd name="T12" fmla="*/ 258 w 534"/>
                  <a:gd name="T13" fmla="*/ 0 h 714"/>
                  <a:gd name="T14" fmla="*/ 372 w 534"/>
                  <a:gd name="T15" fmla="*/ 78 h 714"/>
                  <a:gd name="T16" fmla="*/ 318 w 534"/>
                  <a:gd name="T17" fmla="*/ 138 h 714"/>
                  <a:gd name="T18" fmla="*/ 366 w 534"/>
                  <a:gd name="T19" fmla="*/ 210 h 714"/>
                  <a:gd name="T20" fmla="*/ 444 w 534"/>
                  <a:gd name="T21" fmla="*/ 156 h 714"/>
                  <a:gd name="T22" fmla="*/ 498 w 534"/>
                  <a:gd name="T23" fmla="*/ 204 h 714"/>
                  <a:gd name="T24" fmla="*/ 468 w 534"/>
                  <a:gd name="T25" fmla="*/ 270 h 714"/>
                  <a:gd name="T26" fmla="*/ 534 w 534"/>
                  <a:gd name="T27" fmla="*/ 312 h 714"/>
                  <a:gd name="T28" fmla="*/ 450 w 534"/>
                  <a:gd name="T29" fmla="*/ 474 h 714"/>
                  <a:gd name="T30" fmla="*/ 330 w 534"/>
                  <a:gd name="T31" fmla="*/ 516 h 714"/>
                  <a:gd name="T32" fmla="*/ 210 w 534"/>
                  <a:gd name="T33" fmla="*/ 534 h 714"/>
                  <a:gd name="T34" fmla="*/ 102 w 534"/>
                  <a:gd name="T35" fmla="*/ 534 h 714"/>
                  <a:gd name="T36" fmla="*/ 60 w 534"/>
                  <a:gd name="T37" fmla="*/ 522 h 714"/>
                  <a:gd name="T38" fmla="*/ 72 w 534"/>
                  <a:gd name="T39" fmla="*/ 594 h 714"/>
                  <a:gd name="T40" fmla="*/ 54 w 534"/>
                  <a:gd name="T41" fmla="*/ 624 h 714"/>
                  <a:gd name="T42" fmla="*/ 54 w 534"/>
                  <a:gd name="T43" fmla="*/ 714 h 714"/>
                  <a:gd name="T44" fmla="*/ 24 w 534"/>
                  <a:gd name="T45" fmla="*/ 726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4" h="714">
                    <a:moveTo>
                      <a:pt x="24" y="726"/>
                    </a:moveTo>
                    <a:lnTo>
                      <a:pt x="0" y="714"/>
                    </a:lnTo>
                    <a:lnTo>
                      <a:pt x="0" y="102"/>
                    </a:lnTo>
                    <a:lnTo>
                      <a:pt x="138" y="96"/>
                    </a:lnTo>
                    <a:lnTo>
                      <a:pt x="210" y="18"/>
                    </a:lnTo>
                    <a:lnTo>
                      <a:pt x="240" y="30"/>
                    </a:lnTo>
                    <a:lnTo>
                      <a:pt x="258" y="0"/>
                    </a:lnTo>
                    <a:lnTo>
                      <a:pt x="372" y="78"/>
                    </a:lnTo>
                    <a:lnTo>
                      <a:pt x="318" y="138"/>
                    </a:lnTo>
                    <a:lnTo>
                      <a:pt x="366" y="210"/>
                    </a:lnTo>
                    <a:lnTo>
                      <a:pt x="444" y="156"/>
                    </a:lnTo>
                    <a:lnTo>
                      <a:pt x="498" y="204"/>
                    </a:lnTo>
                    <a:lnTo>
                      <a:pt x="468" y="270"/>
                    </a:lnTo>
                    <a:lnTo>
                      <a:pt x="534" y="312"/>
                    </a:lnTo>
                    <a:lnTo>
                      <a:pt x="450" y="474"/>
                    </a:lnTo>
                    <a:lnTo>
                      <a:pt x="330" y="516"/>
                    </a:lnTo>
                    <a:lnTo>
                      <a:pt x="210" y="534"/>
                    </a:lnTo>
                    <a:lnTo>
                      <a:pt x="102" y="534"/>
                    </a:lnTo>
                    <a:lnTo>
                      <a:pt x="60" y="522"/>
                    </a:lnTo>
                    <a:lnTo>
                      <a:pt x="72" y="594"/>
                    </a:lnTo>
                    <a:lnTo>
                      <a:pt x="54" y="624"/>
                    </a:lnTo>
                    <a:lnTo>
                      <a:pt x="54" y="714"/>
                    </a:lnTo>
                    <a:lnTo>
                      <a:pt x="24" y="726"/>
                    </a:lnTo>
                    <a:close/>
                  </a:path>
                </a:pathLst>
              </a:custGeom>
              <a:solidFill>
                <a:srgbClr val="CECEE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49" name="Freeform 21">
                <a:hlinkClick r:id="rId18" action="ppaction://hlinkfile" tooltip="La Pampa"/>
              </p:cNvPr>
              <p:cNvSpPr>
                <a:spLocks/>
              </p:cNvSpPr>
              <p:nvPr/>
            </p:nvSpPr>
            <p:spPr bwMode="auto">
              <a:xfrm>
                <a:off x="1669" y="1591"/>
                <a:ext cx="392" cy="403"/>
              </a:xfrm>
              <a:custGeom>
                <a:avLst/>
                <a:gdLst>
                  <a:gd name="T0" fmla="*/ 6 w 402"/>
                  <a:gd name="T1" fmla="*/ 246 h 408"/>
                  <a:gd name="T2" fmla="*/ 0 w 402"/>
                  <a:gd name="T3" fmla="*/ 102 h 408"/>
                  <a:gd name="T4" fmla="*/ 252 w 402"/>
                  <a:gd name="T5" fmla="*/ 108 h 408"/>
                  <a:gd name="T6" fmla="*/ 258 w 402"/>
                  <a:gd name="T7" fmla="*/ 0 h 408"/>
                  <a:gd name="T8" fmla="*/ 402 w 402"/>
                  <a:gd name="T9" fmla="*/ 0 h 408"/>
                  <a:gd name="T10" fmla="*/ 396 w 402"/>
                  <a:gd name="T11" fmla="*/ 408 h 408"/>
                  <a:gd name="T12" fmla="*/ 300 w 402"/>
                  <a:gd name="T13" fmla="*/ 372 h 408"/>
                  <a:gd name="T14" fmla="*/ 144 w 402"/>
                  <a:gd name="T15" fmla="*/ 366 h 408"/>
                  <a:gd name="T16" fmla="*/ 84 w 402"/>
                  <a:gd name="T17" fmla="*/ 312 h 408"/>
                  <a:gd name="T18" fmla="*/ 42 w 402"/>
                  <a:gd name="T19" fmla="*/ 300 h 408"/>
                  <a:gd name="T20" fmla="*/ 42 w 402"/>
                  <a:gd name="T21" fmla="*/ 258 h 408"/>
                  <a:gd name="T22" fmla="*/ 6 w 402"/>
                  <a:gd name="T23" fmla="*/ 246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2" h="408">
                    <a:moveTo>
                      <a:pt x="6" y="246"/>
                    </a:moveTo>
                    <a:lnTo>
                      <a:pt x="0" y="102"/>
                    </a:lnTo>
                    <a:lnTo>
                      <a:pt x="252" y="108"/>
                    </a:lnTo>
                    <a:lnTo>
                      <a:pt x="258" y="0"/>
                    </a:lnTo>
                    <a:lnTo>
                      <a:pt x="402" y="0"/>
                    </a:lnTo>
                    <a:lnTo>
                      <a:pt x="396" y="408"/>
                    </a:lnTo>
                    <a:lnTo>
                      <a:pt x="300" y="372"/>
                    </a:lnTo>
                    <a:lnTo>
                      <a:pt x="144" y="366"/>
                    </a:lnTo>
                    <a:lnTo>
                      <a:pt x="84" y="312"/>
                    </a:lnTo>
                    <a:lnTo>
                      <a:pt x="42" y="300"/>
                    </a:lnTo>
                    <a:lnTo>
                      <a:pt x="42" y="258"/>
                    </a:lnTo>
                    <a:lnTo>
                      <a:pt x="6" y="246"/>
                    </a:lnTo>
                    <a:close/>
                  </a:path>
                </a:pathLst>
              </a:custGeom>
              <a:solidFill>
                <a:srgbClr val="CECEE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50" name="Freeform 22">
                <a:hlinkClick r:id="rId19" action="ppaction://hlinkfile" tooltip="Mendoza"/>
              </p:cNvPr>
              <p:cNvSpPr>
                <a:spLocks/>
              </p:cNvSpPr>
              <p:nvPr/>
            </p:nvSpPr>
            <p:spPr bwMode="auto">
              <a:xfrm>
                <a:off x="1488" y="1313"/>
                <a:ext cx="327" cy="491"/>
              </a:xfrm>
              <a:custGeom>
                <a:avLst/>
                <a:gdLst>
                  <a:gd name="T0" fmla="*/ 186 w 336"/>
                  <a:gd name="T1" fmla="*/ 534 h 498"/>
                  <a:gd name="T2" fmla="*/ 108 w 336"/>
                  <a:gd name="T3" fmla="*/ 492 h 498"/>
                  <a:gd name="T4" fmla="*/ 72 w 336"/>
                  <a:gd name="T5" fmla="*/ 498 h 498"/>
                  <a:gd name="T6" fmla="*/ 6 w 336"/>
                  <a:gd name="T7" fmla="*/ 408 h 498"/>
                  <a:gd name="T8" fmla="*/ 0 w 336"/>
                  <a:gd name="T9" fmla="*/ 318 h 498"/>
                  <a:gd name="T10" fmla="*/ 42 w 336"/>
                  <a:gd name="T11" fmla="*/ 210 h 498"/>
                  <a:gd name="T12" fmla="*/ 36 w 336"/>
                  <a:gd name="T13" fmla="*/ 138 h 498"/>
                  <a:gd name="T14" fmla="*/ 54 w 336"/>
                  <a:gd name="T15" fmla="*/ 126 h 498"/>
                  <a:gd name="T16" fmla="*/ 18 w 336"/>
                  <a:gd name="T17" fmla="*/ 102 h 498"/>
                  <a:gd name="T18" fmla="*/ 24 w 336"/>
                  <a:gd name="T19" fmla="*/ 78 h 498"/>
                  <a:gd name="T20" fmla="*/ 12 w 336"/>
                  <a:gd name="T21" fmla="*/ 48 h 498"/>
                  <a:gd name="T22" fmla="*/ 54 w 336"/>
                  <a:gd name="T23" fmla="*/ 42 h 498"/>
                  <a:gd name="T24" fmla="*/ 60 w 336"/>
                  <a:gd name="T25" fmla="*/ 6 h 498"/>
                  <a:gd name="T26" fmla="*/ 90 w 336"/>
                  <a:gd name="T27" fmla="*/ 0 h 498"/>
                  <a:gd name="T28" fmla="*/ 126 w 336"/>
                  <a:gd name="T29" fmla="*/ 24 h 498"/>
                  <a:gd name="T30" fmla="*/ 156 w 336"/>
                  <a:gd name="T31" fmla="*/ 0 h 498"/>
                  <a:gd name="T32" fmla="*/ 186 w 336"/>
                  <a:gd name="T33" fmla="*/ 6 h 498"/>
                  <a:gd name="T34" fmla="*/ 198 w 336"/>
                  <a:gd name="T35" fmla="*/ 24 h 498"/>
                  <a:gd name="T36" fmla="*/ 240 w 336"/>
                  <a:gd name="T37" fmla="*/ 18 h 498"/>
                  <a:gd name="T38" fmla="*/ 264 w 336"/>
                  <a:gd name="T39" fmla="*/ 54 h 498"/>
                  <a:gd name="T40" fmla="*/ 258 w 336"/>
                  <a:gd name="T41" fmla="*/ 120 h 498"/>
                  <a:gd name="T42" fmla="*/ 300 w 336"/>
                  <a:gd name="T43" fmla="*/ 186 h 498"/>
                  <a:gd name="T44" fmla="*/ 294 w 336"/>
                  <a:gd name="T45" fmla="*/ 222 h 498"/>
                  <a:gd name="T46" fmla="*/ 336 w 336"/>
                  <a:gd name="T47" fmla="*/ 282 h 498"/>
                  <a:gd name="T48" fmla="*/ 306 w 336"/>
                  <a:gd name="T49" fmla="*/ 378 h 498"/>
                  <a:gd name="T50" fmla="*/ 186 w 336"/>
                  <a:gd name="T51" fmla="*/ 384 h 498"/>
                  <a:gd name="T52" fmla="*/ 186 w 336"/>
                  <a:gd name="T53" fmla="*/ 53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6" h="498">
                    <a:moveTo>
                      <a:pt x="186" y="534"/>
                    </a:moveTo>
                    <a:lnTo>
                      <a:pt x="108" y="492"/>
                    </a:lnTo>
                    <a:lnTo>
                      <a:pt x="72" y="498"/>
                    </a:lnTo>
                    <a:lnTo>
                      <a:pt x="6" y="408"/>
                    </a:lnTo>
                    <a:lnTo>
                      <a:pt x="0" y="318"/>
                    </a:lnTo>
                    <a:lnTo>
                      <a:pt x="42" y="210"/>
                    </a:lnTo>
                    <a:lnTo>
                      <a:pt x="36" y="138"/>
                    </a:lnTo>
                    <a:lnTo>
                      <a:pt x="54" y="126"/>
                    </a:lnTo>
                    <a:lnTo>
                      <a:pt x="18" y="102"/>
                    </a:lnTo>
                    <a:lnTo>
                      <a:pt x="24" y="78"/>
                    </a:lnTo>
                    <a:lnTo>
                      <a:pt x="12" y="48"/>
                    </a:lnTo>
                    <a:lnTo>
                      <a:pt x="54" y="42"/>
                    </a:lnTo>
                    <a:lnTo>
                      <a:pt x="60" y="6"/>
                    </a:lnTo>
                    <a:lnTo>
                      <a:pt x="90" y="0"/>
                    </a:lnTo>
                    <a:lnTo>
                      <a:pt x="126" y="24"/>
                    </a:lnTo>
                    <a:lnTo>
                      <a:pt x="156" y="0"/>
                    </a:lnTo>
                    <a:lnTo>
                      <a:pt x="186" y="6"/>
                    </a:lnTo>
                    <a:lnTo>
                      <a:pt x="198" y="24"/>
                    </a:lnTo>
                    <a:lnTo>
                      <a:pt x="240" y="18"/>
                    </a:lnTo>
                    <a:lnTo>
                      <a:pt x="264" y="54"/>
                    </a:lnTo>
                    <a:lnTo>
                      <a:pt x="258" y="120"/>
                    </a:lnTo>
                    <a:lnTo>
                      <a:pt x="300" y="186"/>
                    </a:lnTo>
                    <a:lnTo>
                      <a:pt x="294" y="222"/>
                    </a:lnTo>
                    <a:lnTo>
                      <a:pt x="336" y="282"/>
                    </a:lnTo>
                    <a:lnTo>
                      <a:pt x="306" y="378"/>
                    </a:lnTo>
                    <a:lnTo>
                      <a:pt x="186" y="384"/>
                    </a:lnTo>
                    <a:lnTo>
                      <a:pt x="186" y="534"/>
                    </a:lnTo>
                    <a:close/>
                  </a:path>
                </a:pathLst>
              </a:custGeom>
              <a:solidFill>
                <a:srgbClr val="CECEE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51" name="Freeform 23">
                <a:hlinkClick r:id="rId20" action="ppaction://hlinkfile" tooltip="Neuquén"/>
              </p:cNvPr>
              <p:cNvSpPr>
                <a:spLocks/>
              </p:cNvSpPr>
              <p:nvPr/>
            </p:nvSpPr>
            <p:spPr bwMode="auto">
              <a:xfrm>
                <a:off x="1412" y="1721"/>
                <a:ext cx="281" cy="474"/>
              </a:xfrm>
              <a:custGeom>
                <a:avLst/>
                <a:gdLst>
                  <a:gd name="T0" fmla="*/ 6 w 288"/>
                  <a:gd name="T1" fmla="*/ 480 h 480"/>
                  <a:gd name="T2" fmla="*/ 0 w 288"/>
                  <a:gd name="T3" fmla="*/ 450 h 480"/>
                  <a:gd name="T4" fmla="*/ 0 w 288"/>
                  <a:gd name="T5" fmla="*/ 426 h 480"/>
                  <a:gd name="T6" fmla="*/ 12 w 288"/>
                  <a:gd name="T7" fmla="*/ 408 h 480"/>
                  <a:gd name="T8" fmla="*/ 0 w 288"/>
                  <a:gd name="T9" fmla="*/ 390 h 480"/>
                  <a:gd name="T10" fmla="*/ 6 w 288"/>
                  <a:gd name="T11" fmla="*/ 378 h 480"/>
                  <a:gd name="T12" fmla="*/ 0 w 288"/>
                  <a:gd name="T13" fmla="*/ 342 h 480"/>
                  <a:gd name="T14" fmla="*/ 24 w 288"/>
                  <a:gd name="T15" fmla="*/ 270 h 480"/>
                  <a:gd name="T16" fmla="*/ 60 w 288"/>
                  <a:gd name="T17" fmla="*/ 246 h 480"/>
                  <a:gd name="T18" fmla="*/ 60 w 288"/>
                  <a:gd name="T19" fmla="*/ 234 h 480"/>
                  <a:gd name="T20" fmla="*/ 54 w 288"/>
                  <a:gd name="T21" fmla="*/ 180 h 480"/>
                  <a:gd name="T22" fmla="*/ 36 w 288"/>
                  <a:gd name="T23" fmla="*/ 54 h 480"/>
                  <a:gd name="T24" fmla="*/ 78 w 288"/>
                  <a:gd name="T25" fmla="*/ 0 h 480"/>
                  <a:gd name="T26" fmla="*/ 144 w 288"/>
                  <a:gd name="T27" fmla="*/ 90 h 480"/>
                  <a:gd name="T28" fmla="*/ 198 w 288"/>
                  <a:gd name="T29" fmla="*/ 84 h 480"/>
                  <a:gd name="T30" fmla="*/ 264 w 288"/>
                  <a:gd name="T31" fmla="*/ 126 h 480"/>
                  <a:gd name="T32" fmla="*/ 270 w 288"/>
                  <a:gd name="T33" fmla="*/ 228 h 480"/>
                  <a:gd name="T34" fmla="*/ 288 w 288"/>
                  <a:gd name="T35" fmla="*/ 252 h 480"/>
                  <a:gd name="T36" fmla="*/ 234 w 288"/>
                  <a:gd name="T37" fmla="*/ 276 h 480"/>
                  <a:gd name="T38" fmla="*/ 144 w 288"/>
                  <a:gd name="T39" fmla="*/ 360 h 480"/>
                  <a:gd name="T40" fmla="*/ 126 w 288"/>
                  <a:gd name="T41" fmla="*/ 414 h 480"/>
                  <a:gd name="T42" fmla="*/ 66 w 288"/>
                  <a:gd name="T43" fmla="*/ 438 h 480"/>
                  <a:gd name="T44" fmla="*/ 54 w 288"/>
                  <a:gd name="T45" fmla="*/ 480 h 480"/>
                  <a:gd name="T46" fmla="*/ 6 w 288"/>
                  <a:gd name="T4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480">
                    <a:moveTo>
                      <a:pt x="6" y="480"/>
                    </a:moveTo>
                    <a:lnTo>
                      <a:pt x="0" y="450"/>
                    </a:lnTo>
                    <a:lnTo>
                      <a:pt x="0" y="426"/>
                    </a:lnTo>
                    <a:lnTo>
                      <a:pt x="12" y="408"/>
                    </a:lnTo>
                    <a:lnTo>
                      <a:pt x="0" y="390"/>
                    </a:lnTo>
                    <a:lnTo>
                      <a:pt x="6" y="378"/>
                    </a:lnTo>
                    <a:lnTo>
                      <a:pt x="0" y="342"/>
                    </a:lnTo>
                    <a:lnTo>
                      <a:pt x="24" y="270"/>
                    </a:lnTo>
                    <a:lnTo>
                      <a:pt x="60" y="246"/>
                    </a:lnTo>
                    <a:lnTo>
                      <a:pt x="60" y="234"/>
                    </a:lnTo>
                    <a:lnTo>
                      <a:pt x="54" y="180"/>
                    </a:lnTo>
                    <a:lnTo>
                      <a:pt x="36" y="54"/>
                    </a:lnTo>
                    <a:lnTo>
                      <a:pt x="78" y="0"/>
                    </a:lnTo>
                    <a:lnTo>
                      <a:pt x="144" y="90"/>
                    </a:lnTo>
                    <a:lnTo>
                      <a:pt x="198" y="84"/>
                    </a:lnTo>
                    <a:lnTo>
                      <a:pt x="264" y="126"/>
                    </a:lnTo>
                    <a:lnTo>
                      <a:pt x="270" y="228"/>
                    </a:lnTo>
                    <a:lnTo>
                      <a:pt x="288" y="252"/>
                    </a:lnTo>
                    <a:lnTo>
                      <a:pt x="234" y="276"/>
                    </a:lnTo>
                    <a:lnTo>
                      <a:pt x="144" y="360"/>
                    </a:lnTo>
                    <a:lnTo>
                      <a:pt x="126" y="414"/>
                    </a:lnTo>
                    <a:lnTo>
                      <a:pt x="66" y="438"/>
                    </a:lnTo>
                    <a:lnTo>
                      <a:pt x="54" y="480"/>
                    </a:lnTo>
                    <a:lnTo>
                      <a:pt x="6" y="480"/>
                    </a:lnTo>
                    <a:close/>
                  </a:path>
                </a:pathLst>
              </a:custGeom>
              <a:solidFill>
                <a:srgbClr val="6B6BC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52" name="Freeform 24">
                <a:hlinkClick r:id="rId21" action="ppaction://hlinkfile" tooltip="Rio Negro"/>
              </p:cNvPr>
              <p:cNvSpPr>
                <a:spLocks/>
              </p:cNvSpPr>
              <p:nvPr/>
            </p:nvSpPr>
            <p:spPr bwMode="auto">
              <a:xfrm>
                <a:off x="1418" y="1846"/>
                <a:ext cx="654" cy="426"/>
              </a:xfrm>
              <a:custGeom>
                <a:avLst/>
                <a:gdLst>
                  <a:gd name="T0" fmla="*/ 18 w 672"/>
                  <a:gd name="T1" fmla="*/ 438 h 432"/>
                  <a:gd name="T2" fmla="*/ 0 w 672"/>
                  <a:gd name="T3" fmla="*/ 360 h 432"/>
                  <a:gd name="T4" fmla="*/ 54 w 672"/>
                  <a:gd name="T5" fmla="*/ 360 h 432"/>
                  <a:gd name="T6" fmla="*/ 54 w 672"/>
                  <a:gd name="T7" fmla="*/ 330 h 432"/>
                  <a:gd name="T8" fmla="*/ 120 w 672"/>
                  <a:gd name="T9" fmla="*/ 294 h 432"/>
                  <a:gd name="T10" fmla="*/ 144 w 672"/>
                  <a:gd name="T11" fmla="*/ 240 h 432"/>
                  <a:gd name="T12" fmla="*/ 234 w 672"/>
                  <a:gd name="T13" fmla="*/ 150 h 432"/>
                  <a:gd name="T14" fmla="*/ 282 w 672"/>
                  <a:gd name="T15" fmla="*/ 138 h 432"/>
                  <a:gd name="T16" fmla="*/ 270 w 672"/>
                  <a:gd name="T17" fmla="*/ 96 h 432"/>
                  <a:gd name="T18" fmla="*/ 264 w 672"/>
                  <a:gd name="T19" fmla="*/ 0 h 432"/>
                  <a:gd name="T20" fmla="*/ 294 w 672"/>
                  <a:gd name="T21" fmla="*/ 6 h 432"/>
                  <a:gd name="T22" fmla="*/ 300 w 672"/>
                  <a:gd name="T23" fmla="*/ 48 h 432"/>
                  <a:gd name="T24" fmla="*/ 342 w 672"/>
                  <a:gd name="T25" fmla="*/ 60 h 432"/>
                  <a:gd name="T26" fmla="*/ 396 w 672"/>
                  <a:gd name="T27" fmla="*/ 108 h 432"/>
                  <a:gd name="T28" fmla="*/ 522 w 672"/>
                  <a:gd name="T29" fmla="*/ 120 h 432"/>
                  <a:gd name="T30" fmla="*/ 660 w 672"/>
                  <a:gd name="T31" fmla="*/ 156 h 432"/>
                  <a:gd name="T32" fmla="*/ 660 w 672"/>
                  <a:gd name="T33" fmla="*/ 312 h 432"/>
                  <a:gd name="T34" fmla="*/ 672 w 672"/>
                  <a:gd name="T35" fmla="*/ 330 h 432"/>
                  <a:gd name="T36" fmla="*/ 600 w 672"/>
                  <a:gd name="T37" fmla="*/ 324 h 432"/>
                  <a:gd name="T38" fmla="*/ 528 w 672"/>
                  <a:gd name="T39" fmla="*/ 288 h 432"/>
                  <a:gd name="T40" fmla="*/ 510 w 672"/>
                  <a:gd name="T41" fmla="*/ 432 h 432"/>
                  <a:gd name="T42" fmla="*/ 18 w 672"/>
                  <a:gd name="T43" fmla="*/ 43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2" h="432">
                    <a:moveTo>
                      <a:pt x="18" y="438"/>
                    </a:moveTo>
                    <a:lnTo>
                      <a:pt x="0" y="360"/>
                    </a:lnTo>
                    <a:lnTo>
                      <a:pt x="54" y="360"/>
                    </a:lnTo>
                    <a:lnTo>
                      <a:pt x="54" y="330"/>
                    </a:lnTo>
                    <a:lnTo>
                      <a:pt x="120" y="294"/>
                    </a:lnTo>
                    <a:lnTo>
                      <a:pt x="144" y="240"/>
                    </a:lnTo>
                    <a:lnTo>
                      <a:pt x="234" y="150"/>
                    </a:lnTo>
                    <a:lnTo>
                      <a:pt x="282" y="138"/>
                    </a:lnTo>
                    <a:lnTo>
                      <a:pt x="270" y="96"/>
                    </a:lnTo>
                    <a:lnTo>
                      <a:pt x="264" y="0"/>
                    </a:lnTo>
                    <a:lnTo>
                      <a:pt x="294" y="6"/>
                    </a:lnTo>
                    <a:lnTo>
                      <a:pt x="300" y="48"/>
                    </a:lnTo>
                    <a:lnTo>
                      <a:pt x="342" y="60"/>
                    </a:lnTo>
                    <a:lnTo>
                      <a:pt x="396" y="108"/>
                    </a:lnTo>
                    <a:lnTo>
                      <a:pt x="522" y="120"/>
                    </a:lnTo>
                    <a:lnTo>
                      <a:pt x="660" y="156"/>
                    </a:lnTo>
                    <a:lnTo>
                      <a:pt x="660" y="312"/>
                    </a:lnTo>
                    <a:lnTo>
                      <a:pt x="672" y="330"/>
                    </a:lnTo>
                    <a:lnTo>
                      <a:pt x="600" y="324"/>
                    </a:lnTo>
                    <a:lnTo>
                      <a:pt x="528" y="288"/>
                    </a:lnTo>
                    <a:lnTo>
                      <a:pt x="510" y="432"/>
                    </a:lnTo>
                    <a:lnTo>
                      <a:pt x="18" y="438"/>
                    </a:lnTo>
                    <a:close/>
                  </a:path>
                </a:pathLst>
              </a:custGeom>
              <a:solidFill>
                <a:srgbClr val="CECEE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53" name="Freeform 25">
                <a:hlinkClick r:id="rId22" action="ppaction://hlinkfile" tooltip="Chubut"/>
              </p:cNvPr>
              <p:cNvSpPr>
                <a:spLocks/>
              </p:cNvSpPr>
              <p:nvPr/>
            </p:nvSpPr>
            <p:spPr bwMode="auto">
              <a:xfrm>
                <a:off x="1406" y="2284"/>
                <a:ext cx="602" cy="397"/>
              </a:xfrm>
              <a:custGeom>
                <a:avLst/>
                <a:gdLst>
                  <a:gd name="T0" fmla="*/ 72 w 618"/>
                  <a:gd name="T1" fmla="*/ 402 h 402"/>
                  <a:gd name="T2" fmla="*/ 54 w 618"/>
                  <a:gd name="T3" fmla="*/ 360 h 402"/>
                  <a:gd name="T4" fmla="*/ 90 w 618"/>
                  <a:gd name="T5" fmla="*/ 324 h 402"/>
                  <a:gd name="T6" fmla="*/ 66 w 618"/>
                  <a:gd name="T7" fmla="*/ 288 h 402"/>
                  <a:gd name="T8" fmla="*/ 90 w 618"/>
                  <a:gd name="T9" fmla="*/ 246 h 402"/>
                  <a:gd name="T10" fmla="*/ 42 w 618"/>
                  <a:gd name="T11" fmla="*/ 228 h 402"/>
                  <a:gd name="T12" fmla="*/ 30 w 618"/>
                  <a:gd name="T13" fmla="*/ 138 h 402"/>
                  <a:gd name="T14" fmla="*/ 42 w 618"/>
                  <a:gd name="T15" fmla="*/ 114 h 402"/>
                  <a:gd name="T16" fmla="*/ 6 w 618"/>
                  <a:gd name="T17" fmla="*/ 48 h 402"/>
                  <a:gd name="T18" fmla="*/ 0 w 618"/>
                  <a:gd name="T19" fmla="*/ 12 h 402"/>
                  <a:gd name="T20" fmla="*/ 30 w 618"/>
                  <a:gd name="T21" fmla="*/ 0 h 402"/>
                  <a:gd name="T22" fmla="*/ 510 w 618"/>
                  <a:gd name="T23" fmla="*/ 0 h 402"/>
                  <a:gd name="T24" fmla="*/ 552 w 618"/>
                  <a:gd name="T25" fmla="*/ 24 h 402"/>
                  <a:gd name="T26" fmla="*/ 618 w 618"/>
                  <a:gd name="T27" fmla="*/ 0 h 402"/>
                  <a:gd name="T28" fmla="*/ 612 w 618"/>
                  <a:gd name="T29" fmla="*/ 66 h 402"/>
                  <a:gd name="T30" fmla="*/ 552 w 618"/>
                  <a:gd name="T31" fmla="*/ 30 h 402"/>
                  <a:gd name="T32" fmla="*/ 522 w 618"/>
                  <a:gd name="T33" fmla="*/ 54 h 402"/>
                  <a:gd name="T34" fmla="*/ 570 w 618"/>
                  <a:gd name="T35" fmla="*/ 90 h 402"/>
                  <a:gd name="T36" fmla="*/ 504 w 618"/>
                  <a:gd name="T37" fmla="*/ 162 h 402"/>
                  <a:gd name="T38" fmla="*/ 480 w 618"/>
                  <a:gd name="T39" fmla="*/ 276 h 402"/>
                  <a:gd name="T40" fmla="*/ 414 w 618"/>
                  <a:gd name="T41" fmla="*/ 294 h 402"/>
                  <a:gd name="T42" fmla="*/ 360 w 618"/>
                  <a:gd name="T43" fmla="*/ 348 h 402"/>
                  <a:gd name="T44" fmla="*/ 342 w 618"/>
                  <a:gd name="T45" fmla="*/ 402 h 402"/>
                  <a:gd name="T46" fmla="*/ 72 w 618"/>
                  <a:gd name="T4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8" h="402">
                    <a:moveTo>
                      <a:pt x="72" y="402"/>
                    </a:moveTo>
                    <a:lnTo>
                      <a:pt x="54" y="360"/>
                    </a:lnTo>
                    <a:lnTo>
                      <a:pt x="90" y="324"/>
                    </a:lnTo>
                    <a:lnTo>
                      <a:pt x="66" y="288"/>
                    </a:lnTo>
                    <a:lnTo>
                      <a:pt x="90" y="246"/>
                    </a:lnTo>
                    <a:lnTo>
                      <a:pt x="42" y="228"/>
                    </a:lnTo>
                    <a:lnTo>
                      <a:pt x="30" y="138"/>
                    </a:lnTo>
                    <a:lnTo>
                      <a:pt x="42" y="114"/>
                    </a:lnTo>
                    <a:lnTo>
                      <a:pt x="6" y="48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510" y="0"/>
                    </a:lnTo>
                    <a:lnTo>
                      <a:pt x="552" y="24"/>
                    </a:lnTo>
                    <a:lnTo>
                      <a:pt x="618" y="0"/>
                    </a:lnTo>
                    <a:lnTo>
                      <a:pt x="612" y="66"/>
                    </a:lnTo>
                    <a:lnTo>
                      <a:pt x="552" y="30"/>
                    </a:lnTo>
                    <a:lnTo>
                      <a:pt x="522" y="54"/>
                    </a:lnTo>
                    <a:lnTo>
                      <a:pt x="570" y="90"/>
                    </a:lnTo>
                    <a:lnTo>
                      <a:pt x="504" y="162"/>
                    </a:lnTo>
                    <a:lnTo>
                      <a:pt x="480" y="276"/>
                    </a:lnTo>
                    <a:lnTo>
                      <a:pt x="414" y="294"/>
                    </a:lnTo>
                    <a:lnTo>
                      <a:pt x="360" y="348"/>
                    </a:lnTo>
                    <a:lnTo>
                      <a:pt x="342" y="402"/>
                    </a:lnTo>
                    <a:lnTo>
                      <a:pt x="72" y="402"/>
                    </a:lnTo>
                    <a:close/>
                  </a:path>
                </a:pathLst>
              </a:custGeom>
              <a:solidFill>
                <a:srgbClr val="F3F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54" name="Freeform 26">
                <a:hlinkClick r:id="rId23" action="ppaction://hlinkfile" tooltip="Santa Cruz"/>
              </p:cNvPr>
              <p:cNvSpPr>
                <a:spLocks/>
              </p:cNvSpPr>
              <p:nvPr/>
            </p:nvSpPr>
            <p:spPr bwMode="auto">
              <a:xfrm>
                <a:off x="1383" y="2687"/>
                <a:ext cx="479" cy="580"/>
              </a:xfrm>
              <a:custGeom>
                <a:avLst/>
                <a:gdLst>
                  <a:gd name="T0" fmla="*/ 366 w 492"/>
                  <a:gd name="T1" fmla="*/ 0 h 588"/>
                  <a:gd name="T2" fmla="*/ 90 w 492"/>
                  <a:gd name="T3" fmla="*/ 0 h 588"/>
                  <a:gd name="T4" fmla="*/ 96 w 492"/>
                  <a:gd name="T5" fmla="*/ 54 h 588"/>
                  <a:gd name="T6" fmla="*/ 78 w 492"/>
                  <a:gd name="T7" fmla="*/ 78 h 588"/>
                  <a:gd name="T8" fmla="*/ 90 w 492"/>
                  <a:gd name="T9" fmla="*/ 114 h 588"/>
                  <a:gd name="T10" fmla="*/ 42 w 492"/>
                  <a:gd name="T11" fmla="*/ 174 h 588"/>
                  <a:gd name="T12" fmla="*/ 72 w 492"/>
                  <a:gd name="T13" fmla="*/ 228 h 588"/>
                  <a:gd name="T14" fmla="*/ 48 w 492"/>
                  <a:gd name="T15" fmla="*/ 252 h 588"/>
                  <a:gd name="T16" fmla="*/ 48 w 492"/>
                  <a:gd name="T17" fmla="*/ 288 h 588"/>
                  <a:gd name="T18" fmla="*/ 18 w 492"/>
                  <a:gd name="T19" fmla="*/ 300 h 588"/>
                  <a:gd name="T20" fmla="*/ 0 w 492"/>
                  <a:gd name="T21" fmla="*/ 336 h 588"/>
                  <a:gd name="T22" fmla="*/ 6 w 492"/>
                  <a:gd name="T23" fmla="*/ 426 h 588"/>
                  <a:gd name="T24" fmla="*/ 30 w 492"/>
                  <a:gd name="T25" fmla="*/ 468 h 588"/>
                  <a:gd name="T26" fmla="*/ 84 w 492"/>
                  <a:gd name="T27" fmla="*/ 450 h 588"/>
                  <a:gd name="T28" fmla="*/ 102 w 492"/>
                  <a:gd name="T29" fmla="*/ 540 h 588"/>
                  <a:gd name="T30" fmla="*/ 126 w 492"/>
                  <a:gd name="T31" fmla="*/ 576 h 588"/>
                  <a:gd name="T32" fmla="*/ 330 w 492"/>
                  <a:gd name="T33" fmla="*/ 588 h 588"/>
                  <a:gd name="T34" fmla="*/ 282 w 492"/>
                  <a:gd name="T35" fmla="*/ 462 h 588"/>
                  <a:gd name="T36" fmla="*/ 318 w 492"/>
                  <a:gd name="T37" fmla="*/ 384 h 588"/>
                  <a:gd name="T38" fmla="*/ 366 w 492"/>
                  <a:gd name="T39" fmla="*/ 348 h 588"/>
                  <a:gd name="T40" fmla="*/ 354 w 492"/>
                  <a:gd name="T41" fmla="*/ 306 h 588"/>
                  <a:gd name="T42" fmla="*/ 486 w 492"/>
                  <a:gd name="T43" fmla="*/ 162 h 588"/>
                  <a:gd name="T44" fmla="*/ 492 w 492"/>
                  <a:gd name="T45" fmla="*/ 90 h 588"/>
                  <a:gd name="T46" fmla="*/ 426 w 492"/>
                  <a:gd name="T47" fmla="*/ 84 h 588"/>
                  <a:gd name="T48" fmla="*/ 384 w 492"/>
                  <a:gd name="T49" fmla="*/ 42 h 588"/>
                  <a:gd name="T50" fmla="*/ 366 w 492"/>
                  <a:gd name="T5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2" h="588">
                    <a:moveTo>
                      <a:pt x="366" y="0"/>
                    </a:moveTo>
                    <a:lnTo>
                      <a:pt x="90" y="0"/>
                    </a:lnTo>
                    <a:lnTo>
                      <a:pt x="96" y="54"/>
                    </a:lnTo>
                    <a:lnTo>
                      <a:pt x="78" y="78"/>
                    </a:lnTo>
                    <a:lnTo>
                      <a:pt x="90" y="114"/>
                    </a:lnTo>
                    <a:lnTo>
                      <a:pt x="42" y="174"/>
                    </a:lnTo>
                    <a:lnTo>
                      <a:pt x="72" y="228"/>
                    </a:lnTo>
                    <a:lnTo>
                      <a:pt x="48" y="252"/>
                    </a:lnTo>
                    <a:lnTo>
                      <a:pt x="48" y="288"/>
                    </a:lnTo>
                    <a:lnTo>
                      <a:pt x="18" y="300"/>
                    </a:lnTo>
                    <a:lnTo>
                      <a:pt x="0" y="336"/>
                    </a:lnTo>
                    <a:lnTo>
                      <a:pt x="6" y="426"/>
                    </a:lnTo>
                    <a:lnTo>
                      <a:pt x="30" y="468"/>
                    </a:lnTo>
                    <a:lnTo>
                      <a:pt x="84" y="450"/>
                    </a:lnTo>
                    <a:lnTo>
                      <a:pt x="102" y="540"/>
                    </a:lnTo>
                    <a:lnTo>
                      <a:pt x="126" y="576"/>
                    </a:lnTo>
                    <a:lnTo>
                      <a:pt x="330" y="588"/>
                    </a:lnTo>
                    <a:lnTo>
                      <a:pt x="282" y="462"/>
                    </a:lnTo>
                    <a:lnTo>
                      <a:pt x="318" y="384"/>
                    </a:lnTo>
                    <a:lnTo>
                      <a:pt x="366" y="348"/>
                    </a:lnTo>
                    <a:lnTo>
                      <a:pt x="354" y="306"/>
                    </a:lnTo>
                    <a:lnTo>
                      <a:pt x="486" y="162"/>
                    </a:lnTo>
                    <a:lnTo>
                      <a:pt x="492" y="90"/>
                    </a:lnTo>
                    <a:lnTo>
                      <a:pt x="426" y="84"/>
                    </a:lnTo>
                    <a:lnTo>
                      <a:pt x="384" y="4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3F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55" name="Freeform 27">
                <a:hlinkClick r:id="rId24" action="ppaction://hlinkfile" tooltip="Tierra del Fuego"/>
              </p:cNvPr>
              <p:cNvSpPr>
                <a:spLocks/>
              </p:cNvSpPr>
              <p:nvPr/>
            </p:nvSpPr>
            <p:spPr bwMode="auto">
              <a:xfrm>
                <a:off x="1716" y="3315"/>
                <a:ext cx="199" cy="213"/>
              </a:xfrm>
              <a:custGeom>
                <a:avLst/>
                <a:gdLst>
                  <a:gd name="T0" fmla="*/ 0 w 204"/>
                  <a:gd name="T1" fmla="*/ 192 h 216"/>
                  <a:gd name="T2" fmla="*/ 6 w 204"/>
                  <a:gd name="T3" fmla="*/ 0 h 216"/>
                  <a:gd name="T4" fmla="*/ 54 w 204"/>
                  <a:gd name="T5" fmla="*/ 102 h 216"/>
                  <a:gd name="T6" fmla="*/ 96 w 204"/>
                  <a:gd name="T7" fmla="*/ 144 h 216"/>
                  <a:gd name="T8" fmla="*/ 156 w 204"/>
                  <a:gd name="T9" fmla="*/ 186 h 216"/>
                  <a:gd name="T10" fmla="*/ 204 w 204"/>
                  <a:gd name="T11" fmla="*/ 192 h 216"/>
                  <a:gd name="T12" fmla="*/ 192 w 204"/>
                  <a:gd name="T13" fmla="*/ 216 h 216"/>
                  <a:gd name="T14" fmla="*/ 150 w 204"/>
                  <a:gd name="T15" fmla="*/ 216 h 216"/>
                  <a:gd name="T16" fmla="*/ 84 w 204"/>
                  <a:gd name="T17" fmla="*/ 204 h 216"/>
                  <a:gd name="T18" fmla="*/ 0 w 204"/>
                  <a:gd name="T19" fmla="*/ 19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16">
                    <a:moveTo>
                      <a:pt x="0" y="192"/>
                    </a:moveTo>
                    <a:lnTo>
                      <a:pt x="6" y="0"/>
                    </a:lnTo>
                    <a:lnTo>
                      <a:pt x="54" y="102"/>
                    </a:lnTo>
                    <a:lnTo>
                      <a:pt x="96" y="144"/>
                    </a:lnTo>
                    <a:lnTo>
                      <a:pt x="156" y="186"/>
                    </a:lnTo>
                    <a:lnTo>
                      <a:pt x="204" y="192"/>
                    </a:lnTo>
                    <a:lnTo>
                      <a:pt x="192" y="216"/>
                    </a:lnTo>
                    <a:lnTo>
                      <a:pt x="150" y="216"/>
                    </a:lnTo>
                    <a:lnTo>
                      <a:pt x="84" y="20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CECEE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56" name="Freeform 28">
                <a:hlinkClick r:id="rId25" action="ppaction://hlinkfile" tooltip="Ciudad Autónoma de Buenos Aires"/>
              </p:cNvPr>
              <p:cNvSpPr>
                <a:spLocks/>
              </p:cNvSpPr>
              <p:nvPr/>
            </p:nvSpPr>
            <p:spPr bwMode="auto">
              <a:xfrm>
                <a:off x="2382" y="1514"/>
                <a:ext cx="117" cy="130"/>
              </a:xfrm>
              <a:custGeom>
                <a:avLst/>
                <a:gdLst>
                  <a:gd name="T0" fmla="*/ 6 w 120"/>
                  <a:gd name="T1" fmla="*/ 60 h 132"/>
                  <a:gd name="T2" fmla="*/ 54 w 120"/>
                  <a:gd name="T3" fmla="*/ 0 h 132"/>
                  <a:gd name="T4" fmla="*/ 120 w 120"/>
                  <a:gd name="T5" fmla="*/ 84 h 132"/>
                  <a:gd name="T6" fmla="*/ 42 w 120"/>
                  <a:gd name="T7" fmla="*/ 132 h 132"/>
                  <a:gd name="T8" fmla="*/ 0 w 120"/>
                  <a:gd name="T9" fmla="*/ 60 h 132"/>
                  <a:gd name="T10" fmla="*/ 6 w 120"/>
                  <a:gd name="T11" fmla="*/ 6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32">
                    <a:moveTo>
                      <a:pt x="6" y="60"/>
                    </a:moveTo>
                    <a:lnTo>
                      <a:pt x="54" y="0"/>
                    </a:lnTo>
                    <a:lnTo>
                      <a:pt x="120" y="84"/>
                    </a:lnTo>
                    <a:lnTo>
                      <a:pt x="42" y="132"/>
                    </a:lnTo>
                    <a:lnTo>
                      <a:pt x="0" y="60"/>
                    </a:lnTo>
                    <a:lnTo>
                      <a:pt x="6" y="60"/>
                    </a:lnTo>
                    <a:close/>
                  </a:path>
                </a:pathLst>
              </a:custGeom>
              <a:solidFill>
                <a:srgbClr val="F3F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57" name="Rectangle 29">
                <a:hlinkClick r:id="rId26" action="ppaction://hlinkfile" tooltip="Otros Países"/>
              </p:cNvPr>
              <p:cNvSpPr>
                <a:spLocks noChangeArrowheads="1"/>
              </p:cNvSpPr>
              <p:nvPr/>
            </p:nvSpPr>
            <p:spPr bwMode="auto">
              <a:xfrm>
                <a:off x="2347" y="2432"/>
                <a:ext cx="111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148958" name="Text Box 30"/>
              <p:cNvSpPr txBox="1">
                <a:spLocks noChangeArrowheads="1"/>
              </p:cNvSpPr>
              <p:nvPr/>
            </p:nvSpPr>
            <p:spPr bwMode="auto">
              <a:xfrm>
                <a:off x="1881" y="3535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s-MX" sz="1600"/>
              </a:p>
            </p:txBody>
          </p:sp>
        </p:grpSp>
        <p:sp>
          <p:nvSpPr>
            <p:cNvPr id="1148988" name="Freeform 60">
              <a:hlinkClick r:id="rId27" action="ppaction://hlinkfile" tooltip="La Rioja"/>
            </p:cNvPr>
            <p:cNvSpPr>
              <a:spLocks/>
            </p:cNvSpPr>
            <p:nvPr/>
          </p:nvSpPr>
          <p:spPr bwMode="auto">
            <a:xfrm>
              <a:off x="2489" y="2269"/>
              <a:ext cx="360" cy="420"/>
            </a:xfrm>
            <a:custGeom>
              <a:avLst/>
              <a:gdLst>
                <a:gd name="T0" fmla="*/ 0 w 360"/>
                <a:gd name="T1" fmla="*/ 66 h 420"/>
                <a:gd name="T2" fmla="*/ 42 w 360"/>
                <a:gd name="T3" fmla="*/ 0 h 420"/>
                <a:gd name="T4" fmla="*/ 84 w 360"/>
                <a:gd name="T5" fmla="*/ 0 h 420"/>
                <a:gd name="T6" fmla="*/ 144 w 360"/>
                <a:gd name="T7" fmla="*/ 54 h 420"/>
                <a:gd name="T8" fmla="*/ 234 w 360"/>
                <a:gd name="T9" fmla="*/ 42 h 420"/>
                <a:gd name="T10" fmla="*/ 282 w 360"/>
                <a:gd name="T11" fmla="*/ 108 h 420"/>
                <a:gd name="T12" fmla="*/ 342 w 360"/>
                <a:gd name="T13" fmla="*/ 156 h 420"/>
                <a:gd name="T14" fmla="*/ 360 w 360"/>
                <a:gd name="T15" fmla="*/ 234 h 420"/>
                <a:gd name="T16" fmla="*/ 330 w 360"/>
                <a:gd name="T17" fmla="*/ 312 h 420"/>
                <a:gd name="T18" fmla="*/ 330 w 360"/>
                <a:gd name="T19" fmla="*/ 396 h 420"/>
                <a:gd name="T20" fmla="*/ 258 w 360"/>
                <a:gd name="T21" fmla="*/ 420 h 420"/>
                <a:gd name="T22" fmla="*/ 210 w 360"/>
                <a:gd name="T23" fmla="*/ 366 h 420"/>
                <a:gd name="T24" fmla="*/ 210 w 360"/>
                <a:gd name="T25" fmla="*/ 306 h 420"/>
                <a:gd name="T26" fmla="*/ 96 w 360"/>
                <a:gd name="T27" fmla="*/ 192 h 420"/>
                <a:gd name="T28" fmla="*/ 42 w 360"/>
                <a:gd name="T29" fmla="*/ 186 h 420"/>
                <a:gd name="T30" fmla="*/ 48 w 360"/>
                <a:gd name="T31" fmla="*/ 126 h 420"/>
                <a:gd name="T32" fmla="*/ 0 w 360"/>
                <a:gd name="T33" fmla="*/ 6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420">
                  <a:moveTo>
                    <a:pt x="0" y="66"/>
                  </a:moveTo>
                  <a:lnTo>
                    <a:pt x="42" y="0"/>
                  </a:lnTo>
                  <a:lnTo>
                    <a:pt x="84" y="0"/>
                  </a:lnTo>
                  <a:lnTo>
                    <a:pt x="144" y="54"/>
                  </a:lnTo>
                  <a:lnTo>
                    <a:pt x="234" y="42"/>
                  </a:lnTo>
                  <a:lnTo>
                    <a:pt x="282" y="108"/>
                  </a:lnTo>
                  <a:lnTo>
                    <a:pt x="342" y="156"/>
                  </a:lnTo>
                  <a:lnTo>
                    <a:pt x="360" y="234"/>
                  </a:lnTo>
                  <a:lnTo>
                    <a:pt x="330" y="312"/>
                  </a:lnTo>
                  <a:lnTo>
                    <a:pt x="330" y="396"/>
                  </a:lnTo>
                  <a:lnTo>
                    <a:pt x="258" y="420"/>
                  </a:lnTo>
                  <a:lnTo>
                    <a:pt x="210" y="366"/>
                  </a:lnTo>
                  <a:lnTo>
                    <a:pt x="210" y="306"/>
                  </a:lnTo>
                  <a:lnTo>
                    <a:pt x="96" y="192"/>
                  </a:lnTo>
                  <a:lnTo>
                    <a:pt x="42" y="186"/>
                  </a:lnTo>
                  <a:lnTo>
                    <a:pt x="48" y="126"/>
                  </a:lnTo>
                  <a:lnTo>
                    <a:pt x="0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48989" name="Freeform 61">
              <a:hlinkClick r:id="rId28" action="ppaction://hlinkfile" tooltip="San Juan"/>
            </p:cNvPr>
            <p:cNvSpPr>
              <a:spLocks/>
            </p:cNvSpPr>
            <p:nvPr/>
          </p:nvSpPr>
          <p:spPr bwMode="auto">
            <a:xfrm>
              <a:off x="2741" y="2293"/>
              <a:ext cx="324" cy="402"/>
            </a:xfrm>
            <a:custGeom>
              <a:avLst/>
              <a:gdLst>
                <a:gd name="T0" fmla="*/ 72 w 324"/>
                <a:gd name="T1" fmla="*/ 0 h 402"/>
                <a:gd name="T2" fmla="*/ 120 w 324"/>
                <a:gd name="T3" fmla="*/ 54 h 402"/>
                <a:gd name="T4" fmla="*/ 114 w 324"/>
                <a:gd name="T5" fmla="*/ 114 h 402"/>
                <a:gd name="T6" fmla="*/ 174 w 324"/>
                <a:gd name="T7" fmla="*/ 126 h 402"/>
                <a:gd name="T8" fmla="*/ 282 w 324"/>
                <a:gd name="T9" fmla="*/ 234 h 402"/>
                <a:gd name="T10" fmla="*/ 282 w 324"/>
                <a:gd name="T11" fmla="*/ 300 h 402"/>
                <a:gd name="T12" fmla="*/ 324 w 324"/>
                <a:gd name="T13" fmla="*/ 342 h 402"/>
                <a:gd name="T14" fmla="*/ 270 w 324"/>
                <a:gd name="T15" fmla="*/ 336 h 402"/>
                <a:gd name="T16" fmla="*/ 270 w 324"/>
                <a:gd name="T17" fmla="*/ 378 h 402"/>
                <a:gd name="T18" fmla="*/ 228 w 324"/>
                <a:gd name="T19" fmla="*/ 378 h 402"/>
                <a:gd name="T20" fmla="*/ 210 w 324"/>
                <a:gd name="T21" fmla="*/ 360 h 402"/>
                <a:gd name="T22" fmla="*/ 180 w 324"/>
                <a:gd name="T23" fmla="*/ 360 h 402"/>
                <a:gd name="T24" fmla="*/ 150 w 324"/>
                <a:gd name="T25" fmla="*/ 384 h 402"/>
                <a:gd name="T26" fmla="*/ 114 w 324"/>
                <a:gd name="T27" fmla="*/ 354 h 402"/>
                <a:gd name="T28" fmla="*/ 78 w 324"/>
                <a:gd name="T29" fmla="*/ 366 h 402"/>
                <a:gd name="T30" fmla="*/ 78 w 324"/>
                <a:gd name="T31" fmla="*/ 402 h 402"/>
                <a:gd name="T32" fmla="*/ 42 w 324"/>
                <a:gd name="T33" fmla="*/ 402 h 402"/>
                <a:gd name="T34" fmla="*/ 30 w 324"/>
                <a:gd name="T35" fmla="*/ 360 h 402"/>
                <a:gd name="T36" fmla="*/ 30 w 324"/>
                <a:gd name="T37" fmla="*/ 342 h 402"/>
                <a:gd name="T38" fmla="*/ 0 w 324"/>
                <a:gd name="T39" fmla="*/ 288 h 402"/>
                <a:gd name="T40" fmla="*/ 24 w 324"/>
                <a:gd name="T41" fmla="*/ 264 h 402"/>
                <a:gd name="T42" fmla="*/ 24 w 324"/>
                <a:gd name="T43" fmla="*/ 216 h 402"/>
                <a:gd name="T44" fmla="*/ 60 w 324"/>
                <a:gd name="T45" fmla="*/ 186 h 402"/>
                <a:gd name="T46" fmla="*/ 48 w 324"/>
                <a:gd name="T47" fmla="*/ 150 h 402"/>
                <a:gd name="T48" fmla="*/ 36 w 324"/>
                <a:gd name="T49" fmla="*/ 90 h 402"/>
                <a:gd name="T50" fmla="*/ 54 w 324"/>
                <a:gd name="T51" fmla="*/ 84 h 402"/>
                <a:gd name="T52" fmla="*/ 72 w 324"/>
                <a:gd name="T5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402">
                  <a:moveTo>
                    <a:pt x="72" y="0"/>
                  </a:moveTo>
                  <a:lnTo>
                    <a:pt x="120" y="54"/>
                  </a:lnTo>
                  <a:lnTo>
                    <a:pt x="114" y="114"/>
                  </a:lnTo>
                  <a:lnTo>
                    <a:pt x="174" y="126"/>
                  </a:lnTo>
                  <a:lnTo>
                    <a:pt x="282" y="234"/>
                  </a:lnTo>
                  <a:lnTo>
                    <a:pt x="282" y="300"/>
                  </a:lnTo>
                  <a:lnTo>
                    <a:pt x="324" y="342"/>
                  </a:lnTo>
                  <a:lnTo>
                    <a:pt x="270" y="336"/>
                  </a:lnTo>
                  <a:lnTo>
                    <a:pt x="270" y="378"/>
                  </a:lnTo>
                  <a:lnTo>
                    <a:pt x="228" y="378"/>
                  </a:lnTo>
                  <a:lnTo>
                    <a:pt x="210" y="360"/>
                  </a:lnTo>
                  <a:lnTo>
                    <a:pt x="180" y="360"/>
                  </a:lnTo>
                  <a:lnTo>
                    <a:pt x="150" y="384"/>
                  </a:lnTo>
                  <a:lnTo>
                    <a:pt x="114" y="354"/>
                  </a:lnTo>
                  <a:lnTo>
                    <a:pt x="78" y="366"/>
                  </a:lnTo>
                  <a:lnTo>
                    <a:pt x="78" y="402"/>
                  </a:lnTo>
                  <a:lnTo>
                    <a:pt x="42" y="402"/>
                  </a:lnTo>
                  <a:lnTo>
                    <a:pt x="30" y="360"/>
                  </a:lnTo>
                  <a:lnTo>
                    <a:pt x="30" y="342"/>
                  </a:lnTo>
                  <a:lnTo>
                    <a:pt x="0" y="288"/>
                  </a:lnTo>
                  <a:lnTo>
                    <a:pt x="24" y="264"/>
                  </a:lnTo>
                  <a:lnTo>
                    <a:pt x="24" y="216"/>
                  </a:lnTo>
                  <a:lnTo>
                    <a:pt x="60" y="186"/>
                  </a:lnTo>
                  <a:lnTo>
                    <a:pt x="48" y="150"/>
                  </a:lnTo>
                  <a:lnTo>
                    <a:pt x="36" y="90"/>
                  </a:lnTo>
                  <a:lnTo>
                    <a:pt x="54" y="84"/>
                  </a:lnTo>
                  <a:lnTo>
                    <a:pt x="72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48991" name="Freeform 63">
              <a:hlinkClick r:id="rId29" action="ppaction://hlinkfile" tooltip="Neuquén"/>
            </p:cNvPr>
            <p:cNvSpPr>
              <a:spLocks/>
            </p:cNvSpPr>
            <p:nvPr/>
          </p:nvSpPr>
          <p:spPr bwMode="auto">
            <a:xfrm>
              <a:off x="2308" y="3086"/>
              <a:ext cx="288" cy="480"/>
            </a:xfrm>
            <a:custGeom>
              <a:avLst/>
              <a:gdLst>
                <a:gd name="T0" fmla="*/ 6 w 288"/>
                <a:gd name="T1" fmla="*/ 480 h 480"/>
                <a:gd name="T2" fmla="*/ 0 w 288"/>
                <a:gd name="T3" fmla="*/ 450 h 480"/>
                <a:gd name="T4" fmla="*/ 0 w 288"/>
                <a:gd name="T5" fmla="*/ 426 h 480"/>
                <a:gd name="T6" fmla="*/ 12 w 288"/>
                <a:gd name="T7" fmla="*/ 408 h 480"/>
                <a:gd name="T8" fmla="*/ 0 w 288"/>
                <a:gd name="T9" fmla="*/ 390 h 480"/>
                <a:gd name="T10" fmla="*/ 6 w 288"/>
                <a:gd name="T11" fmla="*/ 378 h 480"/>
                <a:gd name="T12" fmla="*/ 0 w 288"/>
                <a:gd name="T13" fmla="*/ 342 h 480"/>
                <a:gd name="T14" fmla="*/ 24 w 288"/>
                <a:gd name="T15" fmla="*/ 270 h 480"/>
                <a:gd name="T16" fmla="*/ 60 w 288"/>
                <a:gd name="T17" fmla="*/ 246 h 480"/>
                <a:gd name="T18" fmla="*/ 60 w 288"/>
                <a:gd name="T19" fmla="*/ 234 h 480"/>
                <a:gd name="T20" fmla="*/ 54 w 288"/>
                <a:gd name="T21" fmla="*/ 180 h 480"/>
                <a:gd name="T22" fmla="*/ 36 w 288"/>
                <a:gd name="T23" fmla="*/ 54 h 480"/>
                <a:gd name="T24" fmla="*/ 78 w 288"/>
                <a:gd name="T25" fmla="*/ 0 h 480"/>
                <a:gd name="T26" fmla="*/ 144 w 288"/>
                <a:gd name="T27" fmla="*/ 90 h 480"/>
                <a:gd name="T28" fmla="*/ 198 w 288"/>
                <a:gd name="T29" fmla="*/ 84 h 480"/>
                <a:gd name="T30" fmla="*/ 264 w 288"/>
                <a:gd name="T31" fmla="*/ 126 h 480"/>
                <a:gd name="T32" fmla="*/ 270 w 288"/>
                <a:gd name="T33" fmla="*/ 228 h 480"/>
                <a:gd name="T34" fmla="*/ 288 w 288"/>
                <a:gd name="T35" fmla="*/ 252 h 480"/>
                <a:gd name="T36" fmla="*/ 234 w 288"/>
                <a:gd name="T37" fmla="*/ 276 h 480"/>
                <a:gd name="T38" fmla="*/ 144 w 288"/>
                <a:gd name="T39" fmla="*/ 360 h 480"/>
                <a:gd name="T40" fmla="*/ 126 w 288"/>
                <a:gd name="T41" fmla="*/ 414 h 480"/>
                <a:gd name="T42" fmla="*/ 66 w 288"/>
                <a:gd name="T43" fmla="*/ 438 h 480"/>
                <a:gd name="T44" fmla="*/ 54 w 288"/>
                <a:gd name="T45" fmla="*/ 480 h 480"/>
                <a:gd name="T46" fmla="*/ 6 w 288"/>
                <a:gd name="T4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8" h="480">
                  <a:moveTo>
                    <a:pt x="6" y="480"/>
                  </a:moveTo>
                  <a:lnTo>
                    <a:pt x="0" y="450"/>
                  </a:lnTo>
                  <a:lnTo>
                    <a:pt x="0" y="426"/>
                  </a:lnTo>
                  <a:lnTo>
                    <a:pt x="12" y="408"/>
                  </a:lnTo>
                  <a:lnTo>
                    <a:pt x="0" y="390"/>
                  </a:lnTo>
                  <a:lnTo>
                    <a:pt x="6" y="378"/>
                  </a:lnTo>
                  <a:lnTo>
                    <a:pt x="0" y="342"/>
                  </a:lnTo>
                  <a:lnTo>
                    <a:pt x="24" y="270"/>
                  </a:lnTo>
                  <a:lnTo>
                    <a:pt x="60" y="246"/>
                  </a:lnTo>
                  <a:lnTo>
                    <a:pt x="60" y="234"/>
                  </a:lnTo>
                  <a:lnTo>
                    <a:pt x="54" y="180"/>
                  </a:lnTo>
                  <a:lnTo>
                    <a:pt x="36" y="54"/>
                  </a:lnTo>
                  <a:lnTo>
                    <a:pt x="78" y="0"/>
                  </a:lnTo>
                  <a:lnTo>
                    <a:pt x="144" y="90"/>
                  </a:lnTo>
                  <a:lnTo>
                    <a:pt x="198" y="84"/>
                  </a:lnTo>
                  <a:lnTo>
                    <a:pt x="264" y="126"/>
                  </a:lnTo>
                  <a:lnTo>
                    <a:pt x="270" y="228"/>
                  </a:lnTo>
                  <a:lnTo>
                    <a:pt x="288" y="252"/>
                  </a:lnTo>
                  <a:lnTo>
                    <a:pt x="234" y="276"/>
                  </a:lnTo>
                  <a:lnTo>
                    <a:pt x="144" y="360"/>
                  </a:lnTo>
                  <a:lnTo>
                    <a:pt x="126" y="414"/>
                  </a:lnTo>
                  <a:lnTo>
                    <a:pt x="66" y="438"/>
                  </a:lnTo>
                  <a:lnTo>
                    <a:pt x="54" y="480"/>
                  </a:lnTo>
                  <a:lnTo>
                    <a:pt x="6" y="4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48992" name="Rectangle 64"/>
            <p:cNvSpPr>
              <a:spLocks noChangeArrowheads="1"/>
            </p:cNvSpPr>
            <p:nvPr/>
          </p:nvSpPr>
          <p:spPr bwMode="auto">
            <a:xfrm>
              <a:off x="2154" y="2599"/>
              <a:ext cx="136" cy="1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48993" name="Rectangle 65"/>
            <p:cNvSpPr>
              <a:spLocks noChangeArrowheads="1"/>
            </p:cNvSpPr>
            <p:nvPr/>
          </p:nvSpPr>
          <p:spPr bwMode="auto">
            <a:xfrm>
              <a:off x="2154" y="2716"/>
              <a:ext cx="136" cy="1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48994" name="Rectangle 66"/>
            <p:cNvSpPr>
              <a:spLocks noChangeArrowheads="1"/>
            </p:cNvSpPr>
            <p:nvPr/>
          </p:nvSpPr>
          <p:spPr bwMode="auto">
            <a:xfrm>
              <a:off x="2154" y="2833"/>
              <a:ext cx="136" cy="103"/>
            </a:xfrm>
            <a:prstGeom prst="rect">
              <a:avLst/>
            </a:prstGeom>
            <a:solidFill>
              <a:srgbClr val="9C9CD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48995" name="Text Box 67"/>
            <p:cNvSpPr txBox="1">
              <a:spLocks noChangeArrowheads="1"/>
            </p:cNvSpPr>
            <p:nvPr/>
          </p:nvSpPr>
          <p:spPr bwMode="auto">
            <a:xfrm>
              <a:off x="2288" y="2573"/>
              <a:ext cx="54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AR" sz="1000" b="0"/>
                <a:t>80 o más</a:t>
              </a:r>
            </a:p>
          </p:txBody>
        </p:sp>
        <p:sp>
          <p:nvSpPr>
            <p:cNvPr id="1148996" name="Text Box 68"/>
            <p:cNvSpPr txBox="1">
              <a:spLocks noChangeArrowheads="1"/>
            </p:cNvSpPr>
            <p:nvPr/>
          </p:nvSpPr>
          <p:spPr bwMode="auto">
            <a:xfrm>
              <a:off x="2290" y="2691"/>
              <a:ext cx="40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AR" sz="1000" b="0"/>
                <a:t>75-79</a:t>
              </a:r>
            </a:p>
          </p:txBody>
        </p:sp>
        <p:sp>
          <p:nvSpPr>
            <p:cNvPr id="1148997" name="Text Box 69"/>
            <p:cNvSpPr txBox="1">
              <a:spLocks noChangeArrowheads="1"/>
            </p:cNvSpPr>
            <p:nvPr/>
          </p:nvSpPr>
          <p:spPr bwMode="auto">
            <a:xfrm>
              <a:off x="2290" y="2800"/>
              <a:ext cx="49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AR" sz="1000" b="0"/>
                <a:t>70-74</a:t>
              </a:r>
            </a:p>
          </p:txBody>
        </p:sp>
        <p:sp>
          <p:nvSpPr>
            <p:cNvPr id="1148998" name="Text Box 70"/>
            <p:cNvSpPr txBox="1">
              <a:spLocks noChangeArrowheads="1"/>
            </p:cNvSpPr>
            <p:nvPr/>
          </p:nvSpPr>
          <p:spPr bwMode="auto">
            <a:xfrm>
              <a:off x="2290" y="2918"/>
              <a:ext cx="54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AR" sz="1000" b="0" dirty="0" smtClean="0"/>
                <a:t>60-69</a:t>
              </a:r>
              <a:endParaRPr lang="es-AR" sz="1000" b="0" dirty="0"/>
            </a:p>
          </p:txBody>
        </p:sp>
        <p:sp>
          <p:nvSpPr>
            <p:cNvPr id="1148999" name="Text Box 71"/>
            <p:cNvSpPr txBox="1">
              <a:spLocks noChangeArrowheads="1"/>
            </p:cNvSpPr>
            <p:nvPr/>
          </p:nvSpPr>
          <p:spPr bwMode="auto">
            <a:xfrm>
              <a:off x="1972" y="2337"/>
              <a:ext cx="10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AR" sz="1000" dirty="0"/>
                <a:t>CATÉTER TRANSITORIO </a:t>
              </a:r>
            </a:p>
            <a:p>
              <a:r>
                <a:rPr lang="es-AR" sz="1000" dirty="0"/>
                <a:t>% DE PACIENTES</a:t>
              </a:r>
              <a:endParaRPr lang="es-MX" sz="1000" dirty="0"/>
            </a:p>
          </p:txBody>
        </p:sp>
        <p:sp>
          <p:nvSpPr>
            <p:cNvPr id="1149000" name="Text Box 72"/>
            <p:cNvSpPr txBox="1">
              <a:spLocks noChangeArrowheads="1"/>
            </p:cNvSpPr>
            <p:nvPr/>
          </p:nvSpPr>
          <p:spPr bwMode="auto">
            <a:xfrm>
              <a:off x="2272" y="3027"/>
              <a:ext cx="5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s-AR" sz="1000" b="0" dirty="0"/>
                <a:t> </a:t>
              </a:r>
              <a:r>
                <a:rPr lang="es-AR" sz="1000" b="0" dirty="0" smtClean="0"/>
                <a:t>59 o menos</a:t>
              </a:r>
              <a:endParaRPr lang="es-AR" sz="1000" b="0" dirty="0"/>
            </a:p>
          </p:txBody>
        </p:sp>
        <p:sp>
          <p:nvSpPr>
            <p:cNvPr id="1149003" name="Rectangle 75"/>
            <p:cNvSpPr>
              <a:spLocks noChangeArrowheads="1"/>
            </p:cNvSpPr>
            <p:nvPr/>
          </p:nvSpPr>
          <p:spPr bwMode="auto">
            <a:xfrm>
              <a:off x="2154" y="2936"/>
              <a:ext cx="136" cy="105"/>
            </a:xfrm>
            <a:prstGeom prst="rect">
              <a:avLst/>
            </a:prstGeom>
            <a:solidFill>
              <a:srgbClr val="CECE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49004" name="Rectangle 76"/>
            <p:cNvSpPr>
              <a:spLocks noChangeArrowheads="1"/>
            </p:cNvSpPr>
            <p:nvPr/>
          </p:nvSpPr>
          <p:spPr bwMode="auto">
            <a:xfrm>
              <a:off x="2154" y="3046"/>
              <a:ext cx="136" cy="105"/>
            </a:xfrm>
            <a:prstGeom prst="rect">
              <a:avLst/>
            </a:prstGeom>
            <a:solidFill>
              <a:srgbClr val="F3F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149066" name="Text Box 138"/>
            <p:cNvSpPr txBox="1">
              <a:spLocks noChangeArrowheads="1"/>
            </p:cNvSpPr>
            <p:nvPr/>
          </p:nvSpPr>
          <p:spPr bwMode="auto">
            <a:xfrm>
              <a:off x="1020" y="3565"/>
              <a:ext cx="217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100" dirty="0"/>
                <a:t>GRÁFICO 28b: PORCENTAJE DE PACIENTES UTILIZANDO CATÉTER TRANSITORIO COMO PRIMER ACCESO PARA HD. </a:t>
              </a:r>
              <a:r>
                <a:rPr lang="es-AR" sz="1100" dirty="0" smtClean="0"/>
                <a:t>PERIODO 2013-16</a:t>
              </a:r>
              <a:endParaRPr lang="es-AR" sz="1100" dirty="0"/>
            </a:p>
          </p:txBody>
        </p:sp>
      </p:grpSp>
      <p:pic>
        <p:nvPicPr>
          <p:cNvPr id="1594370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99459"/>
            <a:ext cx="1211263" cy="41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07" y="899458"/>
            <a:ext cx="487363" cy="41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47 Flecha abajo"/>
          <p:cNvSpPr/>
          <p:nvPr/>
        </p:nvSpPr>
        <p:spPr bwMode="auto">
          <a:xfrm rot="5400000">
            <a:off x="8140399" y="679755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48 Flecha abajo"/>
          <p:cNvSpPr/>
          <p:nvPr/>
        </p:nvSpPr>
        <p:spPr bwMode="auto">
          <a:xfrm rot="5400000">
            <a:off x="8156601" y="1151777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467544" y="63319"/>
            <a:ext cx="7128792" cy="6822065"/>
            <a:chOff x="467544" y="63319"/>
            <a:chExt cx="7128792" cy="6822065"/>
          </a:xfrm>
        </p:grpSpPr>
        <p:grpSp>
          <p:nvGrpSpPr>
            <p:cNvPr id="5" name="4 Grupo"/>
            <p:cNvGrpSpPr/>
            <p:nvPr/>
          </p:nvGrpSpPr>
          <p:grpSpPr>
            <a:xfrm>
              <a:off x="467544" y="63319"/>
              <a:ext cx="7128792" cy="6822065"/>
              <a:chOff x="467544" y="63319"/>
              <a:chExt cx="7128792" cy="682206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8174" y="63319"/>
                <a:ext cx="5688162" cy="6822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" name="2 Conector recto de flecha"/>
              <p:cNvCxnSpPr/>
              <p:nvPr/>
            </p:nvCxnSpPr>
            <p:spPr>
              <a:xfrm>
                <a:off x="899592" y="1268760"/>
                <a:ext cx="482453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5 Conector recto de flecha"/>
              <p:cNvCxnSpPr/>
              <p:nvPr/>
            </p:nvCxnSpPr>
            <p:spPr>
              <a:xfrm>
                <a:off x="1187624" y="1556792"/>
                <a:ext cx="482453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7 Conector recto de flecha"/>
              <p:cNvCxnSpPr/>
              <p:nvPr/>
            </p:nvCxnSpPr>
            <p:spPr>
              <a:xfrm>
                <a:off x="467544" y="6021288"/>
                <a:ext cx="482453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9 Conector recto de flecha"/>
            <p:cNvCxnSpPr/>
            <p:nvPr/>
          </p:nvCxnSpPr>
          <p:spPr>
            <a:xfrm>
              <a:off x="971600" y="1844824"/>
              <a:ext cx="482453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9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936104"/>
          </a:xfrm>
        </p:spPr>
        <p:txBody>
          <a:bodyPr/>
          <a:lstStyle/>
          <a:p>
            <a:pPr lvl="0">
              <a:tabLst>
                <a:tab pos="5372100" algn="l"/>
              </a:tabLst>
            </a:pP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Evolución 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 las variables </a:t>
            </a: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principales del </a:t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Registro Argentino de Diálisis Crónica 2004-2016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3965"/>
            <a:ext cx="9001000" cy="3129211"/>
          </a:xfrm>
        </p:spPr>
        <p:txBody>
          <a:bodyPr/>
          <a:lstStyle/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Incidencia y Prevalencia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Características de los Incidentes 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Parámetros Clínicos y Bioquímicos de los Incidentes</a:t>
            </a:r>
          </a:p>
          <a:p>
            <a:r>
              <a:rPr lang="es-ES_tradnl" sz="2800" b="1" dirty="0">
                <a:latin typeface="Arial" pitchFamily="34" charset="0"/>
                <a:cs typeface="Arial" pitchFamily="34" charset="0"/>
              </a:rPr>
              <a:t>Características de los </a:t>
            </a:r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Prevalentes </a:t>
            </a:r>
            <a:endParaRPr lang="es-ES_tradnl" sz="2800" b="1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Parámetros Clínicos y Bioquímicos de los </a:t>
            </a:r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Mortalidad y Supervivencia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Trasplante renal</a:t>
            </a:r>
            <a:endParaRPr lang="es-AR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660018"/>
              </p:ext>
            </p:extLst>
          </p:nvPr>
        </p:nvGraphicFramePr>
        <p:xfrm>
          <a:off x="323528" y="743218"/>
          <a:ext cx="8568952" cy="578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16261" name="Text Box 101"/>
          <p:cNvSpPr txBox="1">
            <a:spLocks noChangeArrowheads="1"/>
          </p:cNvSpPr>
          <p:nvPr/>
        </p:nvSpPr>
        <p:spPr bwMode="auto">
          <a:xfrm>
            <a:off x="1907704" y="404664"/>
            <a:ext cx="548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CCF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1600" dirty="0"/>
              <a:t>Edad promedio en  </a:t>
            </a:r>
            <a:r>
              <a:rPr lang="es-AR" sz="1600" dirty="0" smtClean="0"/>
              <a:t>Prevalentes puntuales  con </a:t>
            </a:r>
            <a:r>
              <a:rPr lang="es-AR" sz="1600" dirty="0"/>
              <a:t>IC95%</a:t>
            </a:r>
          </a:p>
        </p:txBody>
      </p:sp>
    </p:spTree>
    <p:extLst>
      <p:ext uri="{BB962C8B-B14F-4D97-AF65-F5344CB8AC3E}">
        <p14:creationId xmlns:p14="http://schemas.microsoft.com/office/powerpoint/2010/main" val="27087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30313" y="512763"/>
            <a:ext cx="8589838" cy="5894874"/>
            <a:chOff x="230313" y="512763"/>
            <a:chExt cx="8589838" cy="5894874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1836115"/>
                </p:ext>
              </p:extLst>
            </p:nvPr>
          </p:nvGraphicFramePr>
          <p:xfrm>
            <a:off x="230313" y="512763"/>
            <a:ext cx="8589838" cy="5508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3738090"/>
                </p:ext>
              </p:extLst>
            </p:nvPr>
          </p:nvGraphicFramePr>
          <p:xfrm>
            <a:off x="395288" y="538163"/>
            <a:ext cx="8374062" cy="546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59173" name="Text Box 5"/>
            <p:cNvSpPr txBox="1">
              <a:spLocks noChangeArrowheads="1"/>
            </p:cNvSpPr>
            <p:nvPr/>
          </p:nvSpPr>
          <p:spPr bwMode="auto">
            <a:xfrm>
              <a:off x="1043608" y="5826612"/>
              <a:ext cx="734377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600" dirty="0"/>
                <a:t>GRÁFICO 31: TASAS PREVALENCIA  EN DC EN ARGENTINA CON INTERVALOS DE CONFIDENCIA DEL 95% EN LOS DIFERENTES SEXOS </a:t>
              </a:r>
              <a:endParaRPr lang="es-MX" sz="1600" dirty="0"/>
            </a:p>
          </p:txBody>
        </p:sp>
        <p:sp>
          <p:nvSpPr>
            <p:cNvPr id="1159174" name="Text Box 6"/>
            <p:cNvSpPr txBox="1">
              <a:spLocks noChangeArrowheads="1"/>
            </p:cNvSpPr>
            <p:nvPr/>
          </p:nvSpPr>
          <p:spPr bwMode="auto">
            <a:xfrm>
              <a:off x="7164388" y="4508500"/>
              <a:ext cx="1054100" cy="314325"/>
            </a:xfrm>
            <a:prstGeom prst="rect">
              <a:avLst/>
            </a:prstGeom>
            <a:solidFill>
              <a:srgbClr val="EFC3C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/>
                <a:t>MUJERES</a:t>
              </a:r>
            </a:p>
          </p:txBody>
        </p:sp>
        <p:sp>
          <p:nvSpPr>
            <p:cNvPr id="1159175" name="Text Box 7"/>
            <p:cNvSpPr txBox="1">
              <a:spLocks noChangeArrowheads="1"/>
            </p:cNvSpPr>
            <p:nvPr/>
          </p:nvSpPr>
          <p:spPr bwMode="auto">
            <a:xfrm>
              <a:off x="1962150" y="1216025"/>
              <a:ext cx="1079500" cy="314325"/>
            </a:xfrm>
            <a:prstGeom prst="rect">
              <a:avLst/>
            </a:prstGeom>
            <a:solidFill>
              <a:srgbClr val="D6FF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 dirty="0"/>
                <a:t>VARONES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03212" y="116632"/>
            <a:ext cx="8429625" cy="6246652"/>
            <a:chOff x="303212" y="116632"/>
            <a:chExt cx="8429625" cy="6246652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7297424"/>
                </p:ext>
              </p:extLst>
            </p:nvPr>
          </p:nvGraphicFramePr>
          <p:xfrm>
            <a:off x="303212" y="116632"/>
            <a:ext cx="8429625" cy="58033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61573" name="Text Box 5"/>
            <p:cNvSpPr txBox="1">
              <a:spLocks noChangeArrowheads="1"/>
            </p:cNvSpPr>
            <p:nvPr/>
          </p:nvSpPr>
          <p:spPr bwMode="auto">
            <a:xfrm>
              <a:off x="884407" y="5870841"/>
              <a:ext cx="765709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AR" sz="1400" dirty="0"/>
                <a:t>GRAFICO </a:t>
              </a:r>
              <a:r>
                <a:rPr lang="es-AR" sz="1400" dirty="0" smtClean="0"/>
                <a:t>34a.  </a:t>
              </a:r>
              <a:r>
                <a:rPr lang="es-AR" sz="1400" dirty="0"/>
                <a:t>EDAD MEDIA DE PREVALENTES PUNTUALES  </a:t>
              </a:r>
              <a:r>
                <a:rPr lang="es-AR" sz="1400" dirty="0" smtClean="0"/>
                <a:t>2016.  </a:t>
              </a:r>
              <a:r>
                <a:rPr lang="es-AR" sz="1400" dirty="0"/>
                <a:t>POR PROVINCIAS</a:t>
              </a:r>
            </a:p>
            <a:p>
              <a:pPr algn="ctr"/>
              <a:r>
                <a:rPr lang="es-AR" sz="1200" dirty="0"/>
                <a:t>      CON  INTERVALO DE CONFIANZA DEL 95% </a:t>
              </a:r>
              <a:endParaRPr lang="es-MX" sz="1200" dirty="0">
                <a:solidFill>
                  <a:srgbClr val="000000"/>
                </a:solidFill>
              </a:endParaRPr>
            </a:p>
          </p:txBody>
        </p:sp>
        <p:sp>
          <p:nvSpPr>
            <p:cNvPr id="1261574" name="Text Box 6"/>
            <p:cNvSpPr txBox="1">
              <a:spLocks noChangeArrowheads="1"/>
            </p:cNvSpPr>
            <p:nvPr/>
          </p:nvSpPr>
          <p:spPr bwMode="auto">
            <a:xfrm>
              <a:off x="725487" y="136277"/>
              <a:ext cx="225850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 smtClean="0"/>
                <a:t>EDAD </a:t>
              </a:r>
              <a:r>
                <a:rPr lang="es-AR" sz="1200" dirty="0"/>
                <a:t>AL </a:t>
              </a:r>
              <a:r>
                <a:rPr lang="es-AR" sz="1200" dirty="0" smtClean="0"/>
                <a:t>31/12/2016 </a:t>
              </a:r>
              <a:r>
                <a:rPr lang="es-AR" sz="1200" dirty="0"/>
                <a:t>(AÑOS)</a:t>
              </a:r>
              <a:endParaRPr lang="es-MX" sz="1200" dirty="0"/>
            </a:p>
            <a:p>
              <a:endParaRPr lang="es-MX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6" name="5 Conector recto"/>
            <p:cNvCxnSpPr/>
            <p:nvPr/>
          </p:nvCxnSpPr>
          <p:spPr bwMode="auto">
            <a:xfrm flipH="1">
              <a:off x="725487" y="2451600"/>
              <a:ext cx="77349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6 Flecha abajo"/>
          <p:cNvSpPr/>
          <p:nvPr/>
        </p:nvSpPr>
        <p:spPr bwMode="auto">
          <a:xfrm>
            <a:off x="3707904" y="1613948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Flecha abajo"/>
          <p:cNvSpPr/>
          <p:nvPr/>
        </p:nvSpPr>
        <p:spPr bwMode="auto">
          <a:xfrm>
            <a:off x="6827106" y="2060848"/>
            <a:ext cx="121158" cy="531508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07504" y="476672"/>
            <a:ext cx="8928992" cy="6048375"/>
            <a:chOff x="107504" y="476672"/>
            <a:chExt cx="8928992" cy="6048375"/>
          </a:xfrm>
        </p:grpSpPr>
        <p:sp>
          <p:nvSpPr>
            <p:cNvPr id="1263620" name="Line 4"/>
            <p:cNvSpPr>
              <a:spLocks noChangeShapeType="1"/>
            </p:cNvSpPr>
            <p:nvPr/>
          </p:nvSpPr>
          <p:spPr bwMode="auto">
            <a:xfrm flipH="1">
              <a:off x="899593" y="1882800"/>
              <a:ext cx="7920879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rgbClr val="000000"/>
                </a:solidFill>
              </a:endParaRPr>
            </a:p>
          </p:txBody>
        </p:sp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7602102"/>
                </p:ext>
              </p:extLst>
            </p:nvPr>
          </p:nvGraphicFramePr>
          <p:xfrm>
            <a:off x="107504" y="476672"/>
            <a:ext cx="8928992" cy="6048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63618" name="Line 2"/>
            <p:cNvSpPr>
              <a:spLocks noChangeShapeType="1"/>
            </p:cNvSpPr>
            <p:nvPr/>
          </p:nvSpPr>
          <p:spPr bwMode="auto">
            <a:xfrm flipH="1">
              <a:off x="1042988" y="2586459"/>
              <a:ext cx="74168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263622" name="Text Box 6"/>
            <p:cNvSpPr txBox="1">
              <a:spLocks noChangeArrowheads="1"/>
            </p:cNvSpPr>
            <p:nvPr/>
          </p:nvSpPr>
          <p:spPr bwMode="auto">
            <a:xfrm>
              <a:off x="1620020" y="497310"/>
              <a:ext cx="6768404" cy="49244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300" dirty="0">
                  <a:solidFill>
                    <a:srgbClr val="000000"/>
                  </a:solidFill>
                </a:rPr>
                <a:t>GRÁFICO </a:t>
              </a:r>
              <a:r>
                <a:rPr lang="es-MX" sz="1300" dirty="0" smtClean="0">
                  <a:solidFill>
                    <a:srgbClr val="000000"/>
                  </a:solidFill>
                </a:rPr>
                <a:t>34b. </a:t>
              </a:r>
              <a:r>
                <a:rPr lang="es-MX" sz="1300" dirty="0">
                  <a:solidFill>
                    <a:srgbClr val="000000"/>
                  </a:solidFill>
                </a:rPr>
                <a:t>PORCENTAJE DE PACIENTES </a:t>
              </a:r>
              <a:r>
                <a:rPr lang="es-MX" sz="1300" dirty="0" smtClean="0">
                  <a:solidFill>
                    <a:srgbClr val="000000"/>
                  </a:solidFill>
                </a:rPr>
                <a:t>PREVALENTES PUNTUALES EN </a:t>
              </a:r>
              <a:r>
                <a:rPr lang="es-MX" sz="1300" dirty="0">
                  <a:solidFill>
                    <a:srgbClr val="000000"/>
                  </a:solidFill>
                </a:rPr>
                <a:t>DC </a:t>
              </a:r>
            </a:p>
            <a:p>
              <a:pPr algn="ctr"/>
              <a:r>
                <a:rPr lang="es-MX" sz="1300" dirty="0">
                  <a:solidFill>
                    <a:srgbClr val="000000"/>
                  </a:solidFill>
                </a:rPr>
                <a:t>CON  </a:t>
              </a:r>
              <a:r>
                <a:rPr lang="es-MX" sz="1300" dirty="0">
                  <a:solidFill>
                    <a:srgbClr val="000000"/>
                  </a:solidFill>
                  <a:cs typeface="Arial" pitchFamily="34" charset="0"/>
                </a:rPr>
                <a:t>≥ 65 AÑOS. </a:t>
              </a:r>
              <a:r>
                <a:rPr lang="es-MX" sz="1300" dirty="0" smtClean="0">
                  <a:solidFill>
                    <a:srgbClr val="000000"/>
                  </a:solidFill>
                  <a:cs typeface="Arial" pitchFamily="34" charset="0"/>
                </a:rPr>
                <a:t>2014-2016. </a:t>
              </a:r>
              <a:r>
                <a:rPr lang="es-MX" sz="1300" dirty="0">
                  <a:solidFill>
                    <a:srgbClr val="000000"/>
                  </a:solidFill>
                  <a:cs typeface="Arial" pitchFamily="34" charset="0"/>
                </a:rPr>
                <a:t>POR PROVINCIA DE RESIDENCIA DEL PACIENTE</a:t>
              </a:r>
            </a:p>
          </p:txBody>
        </p:sp>
      </p:grpSp>
      <p:sp>
        <p:nvSpPr>
          <p:cNvPr id="14" name="13 Flecha abajo"/>
          <p:cNvSpPr/>
          <p:nvPr/>
        </p:nvSpPr>
        <p:spPr bwMode="auto">
          <a:xfrm>
            <a:off x="6156176" y="1566190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Flecha abajo"/>
          <p:cNvSpPr/>
          <p:nvPr/>
        </p:nvSpPr>
        <p:spPr bwMode="auto">
          <a:xfrm>
            <a:off x="6516216" y="1643652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0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07504" y="476672"/>
            <a:ext cx="8928992" cy="6048375"/>
            <a:chOff x="107504" y="476672"/>
            <a:chExt cx="8928992" cy="6048375"/>
          </a:xfrm>
        </p:grpSpPr>
        <p:sp>
          <p:nvSpPr>
            <p:cNvPr id="1263620" name="Line 4"/>
            <p:cNvSpPr>
              <a:spLocks noChangeShapeType="1"/>
            </p:cNvSpPr>
            <p:nvPr/>
          </p:nvSpPr>
          <p:spPr bwMode="auto">
            <a:xfrm flipH="1">
              <a:off x="899593" y="3319200"/>
              <a:ext cx="7920879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>
                <a:solidFill>
                  <a:srgbClr val="000000"/>
                </a:solidFill>
              </a:endParaRPr>
            </a:p>
          </p:txBody>
        </p:sp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0467792"/>
                </p:ext>
              </p:extLst>
            </p:nvPr>
          </p:nvGraphicFramePr>
          <p:xfrm>
            <a:off x="107504" y="476672"/>
            <a:ext cx="8928992" cy="6048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63618" name="Line 2"/>
            <p:cNvSpPr>
              <a:spLocks noChangeShapeType="1"/>
            </p:cNvSpPr>
            <p:nvPr/>
          </p:nvSpPr>
          <p:spPr bwMode="auto">
            <a:xfrm flipH="1">
              <a:off x="1042988" y="2586459"/>
              <a:ext cx="74168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263622" name="Text Box 6"/>
            <p:cNvSpPr txBox="1">
              <a:spLocks noChangeArrowheads="1"/>
            </p:cNvSpPr>
            <p:nvPr/>
          </p:nvSpPr>
          <p:spPr bwMode="auto">
            <a:xfrm>
              <a:off x="1620020" y="497310"/>
              <a:ext cx="6768404" cy="49244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300" dirty="0">
                  <a:solidFill>
                    <a:srgbClr val="000000"/>
                  </a:solidFill>
                </a:rPr>
                <a:t>GRÁFICO </a:t>
              </a:r>
              <a:r>
                <a:rPr lang="es-MX" sz="1300" dirty="0" smtClean="0">
                  <a:solidFill>
                    <a:srgbClr val="000000"/>
                  </a:solidFill>
                </a:rPr>
                <a:t>34c. </a:t>
              </a:r>
              <a:r>
                <a:rPr lang="es-MX" sz="1300" dirty="0">
                  <a:solidFill>
                    <a:srgbClr val="000000"/>
                  </a:solidFill>
                </a:rPr>
                <a:t>PORCENTAJE DE PACIENTES </a:t>
              </a:r>
              <a:r>
                <a:rPr lang="es-MX" sz="1300" dirty="0" smtClean="0">
                  <a:solidFill>
                    <a:srgbClr val="000000"/>
                  </a:solidFill>
                </a:rPr>
                <a:t>PREVALENTES PUNTUALES EN </a:t>
              </a:r>
              <a:r>
                <a:rPr lang="es-MX" sz="1300" dirty="0">
                  <a:solidFill>
                    <a:srgbClr val="000000"/>
                  </a:solidFill>
                </a:rPr>
                <a:t>DC </a:t>
              </a:r>
            </a:p>
            <a:p>
              <a:pPr algn="ctr"/>
              <a:r>
                <a:rPr lang="es-MX" sz="1300" dirty="0">
                  <a:solidFill>
                    <a:srgbClr val="000000"/>
                  </a:solidFill>
                </a:rPr>
                <a:t>CON  </a:t>
              </a:r>
              <a:r>
                <a:rPr lang="es-MX" sz="1300" dirty="0">
                  <a:solidFill>
                    <a:srgbClr val="000000"/>
                  </a:solidFill>
                  <a:cs typeface="Arial" pitchFamily="34" charset="0"/>
                </a:rPr>
                <a:t>≥ </a:t>
              </a:r>
              <a:r>
                <a:rPr lang="es-MX" sz="1300" dirty="0" smtClean="0">
                  <a:solidFill>
                    <a:srgbClr val="000000"/>
                  </a:solidFill>
                  <a:cs typeface="Arial" pitchFamily="34" charset="0"/>
                </a:rPr>
                <a:t>80 </a:t>
              </a:r>
              <a:r>
                <a:rPr lang="es-MX" sz="1300" dirty="0">
                  <a:solidFill>
                    <a:srgbClr val="000000"/>
                  </a:solidFill>
                  <a:cs typeface="Arial" pitchFamily="34" charset="0"/>
                </a:rPr>
                <a:t>AÑOS. </a:t>
              </a:r>
              <a:r>
                <a:rPr lang="es-MX" sz="1300" dirty="0" smtClean="0">
                  <a:solidFill>
                    <a:srgbClr val="000000"/>
                  </a:solidFill>
                  <a:cs typeface="Arial" pitchFamily="34" charset="0"/>
                </a:rPr>
                <a:t>2014-2016. </a:t>
              </a:r>
              <a:r>
                <a:rPr lang="es-MX" sz="1300" dirty="0">
                  <a:solidFill>
                    <a:srgbClr val="000000"/>
                  </a:solidFill>
                  <a:cs typeface="Arial" pitchFamily="34" charset="0"/>
                </a:rPr>
                <a:t>POR PROVINCIA DE RESIDENCIA DEL PACIENTE</a:t>
              </a:r>
            </a:p>
          </p:txBody>
        </p:sp>
      </p:grpSp>
      <p:sp>
        <p:nvSpPr>
          <p:cNvPr id="7" name="6 Flecha abajo"/>
          <p:cNvSpPr/>
          <p:nvPr/>
        </p:nvSpPr>
        <p:spPr bwMode="auto">
          <a:xfrm>
            <a:off x="5220072" y="3068960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Flecha abajo"/>
          <p:cNvSpPr/>
          <p:nvPr/>
        </p:nvSpPr>
        <p:spPr bwMode="auto">
          <a:xfrm>
            <a:off x="6516216" y="3212976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859712" cy="4968552"/>
          </a:xfrm>
        </p:spPr>
        <p:txBody>
          <a:bodyPr/>
          <a:lstStyle/>
          <a:p>
            <a:pPr algn="just" eaLnBrk="1" hangingPunct="1"/>
            <a:r>
              <a:rPr lang="es-AR" sz="2400" b="1" dirty="0" smtClean="0"/>
              <a:t>El 99% de los Centros de Diálisis Crónica de Argentina reportan Ingreso de pacientes a DC (DRI), Reingreso de Pacientes a DC (DRIR) y Egreso de Pacientes de DC (DEM). </a:t>
            </a:r>
          </a:p>
          <a:p>
            <a:pPr algn="just" eaLnBrk="1" hangingPunct="1"/>
            <a:endParaRPr lang="es-AR" sz="2400" b="1" dirty="0" smtClean="0"/>
          </a:p>
          <a:p>
            <a:pPr algn="just" eaLnBrk="1" hangingPunct="1"/>
            <a:r>
              <a:rPr lang="es-AR" sz="2400" b="1" dirty="0" smtClean="0"/>
              <a:t>El 94-98% de los Centros reportaron la Continuidad de práctica Dialítica (CPD) al sistema informático SINTRA dependiente del INCUCAI. </a:t>
            </a:r>
          </a:p>
          <a:p>
            <a:pPr algn="just" eaLnBrk="1" hangingPunct="1"/>
            <a:endParaRPr lang="es-AR" sz="2400" b="1" dirty="0" smtClean="0"/>
          </a:p>
          <a:p>
            <a:pPr algn="just" eaLnBrk="1" hangingPunct="1"/>
            <a:r>
              <a:rPr lang="es-AR" sz="2400" b="1" dirty="0" smtClean="0"/>
              <a:t>Por ende, se tiene registrada y en seguimiento a casi toda la población en DC de Argentina desde el año 2004 .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85056" y="2996952"/>
            <a:ext cx="867436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CENSO ANUAL DE DIÁLISIS CRÓNICA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31481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17500" y="325439"/>
            <a:ext cx="8567738" cy="6124575"/>
            <a:chOff x="317500" y="325439"/>
            <a:chExt cx="8567738" cy="6124575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9791624"/>
                </p:ext>
              </p:extLst>
            </p:nvPr>
          </p:nvGraphicFramePr>
          <p:xfrm>
            <a:off x="317500" y="325439"/>
            <a:ext cx="8567738" cy="6124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75555" name="Rectangle 3"/>
            <p:cNvSpPr>
              <a:spLocks noChangeArrowheads="1"/>
            </p:cNvSpPr>
            <p:nvPr/>
          </p:nvSpPr>
          <p:spPr bwMode="auto">
            <a:xfrm>
              <a:off x="684213" y="5900739"/>
              <a:ext cx="80978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600" dirty="0"/>
                <a:t>GRÁFICO 36: MODALIDAD DIALÍTICA EN PREVALENTES PUNTUALES. </a:t>
              </a:r>
              <a:r>
                <a:rPr lang="es-AR" sz="1600" dirty="0" smtClean="0"/>
                <a:t>2004-2016</a:t>
              </a:r>
              <a:endParaRPr lang="es-AR" sz="1600" dirty="0"/>
            </a:p>
          </p:txBody>
        </p:sp>
        <p:sp>
          <p:nvSpPr>
            <p:cNvPr id="1175556" name="Text Box 4"/>
            <p:cNvSpPr txBox="1">
              <a:spLocks noChangeArrowheads="1"/>
            </p:cNvSpPr>
            <p:nvPr/>
          </p:nvSpPr>
          <p:spPr bwMode="auto">
            <a:xfrm>
              <a:off x="1115616" y="4941889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4.4%</a:t>
              </a:r>
            </a:p>
          </p:txBody>
        </p:sp>
        <p:sp>
          <p:nvSpPr>
            <p:cNvPr id="1175557" name="Text Box 5"/>
            <p:cNvSpPr txBox="1">
              <a:spLocks noChangeArrowheads="1"/>
            </p:cNvSpPr>
            <p:nvPr/>
          </p:nvSpPr>
          <p:spPr bwMode="auto">
            <a:xfrm>
              <a:off x="1691680" y="4953002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4.1%</a:t>
              </a:r>
            </a:p>
          </p:txBody>
        </p:sp>
        <p:sp>
          <p:nvSpPr>
            <p:cNvPr id="1175558" name="Text Box 6"/>
            <p:cNvSpPr txBox="1">
              <a:spLocks noChangeArrowheads="1"/>
            </p:cNvSpPr>
            <p:nvPr/>
          </p:nvSpPr>
          <p:spPr bwMode="auto">
            <a:xfrm>
              <a:off x="2339752" y="4956177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4.0%</a:t>
              </a:r>
            </a:p>
          </p:txBody>
        </p:sp>
        <p:sp>
          <p:nvSpPr>
            <p:cNvPr id="1175559" name="Text Box 7"/>
            <p:cNvSpPr txBox="1">
              <a:spLocks noChangeArrowheads="1"/>
            </p:cNvSpPr>
            <p:nvPr/>
          </p:nvSpPr>
          <p:spPr bwMode="auto">
            <a:xfrm>
              <a:off x="2915816" y="4952201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3.9%</a:t>
              </a:r>
            </a:p>
          </p:txBody>
        </p:sp>
        <p:sp>
          <p:nvSpPr>
            <p:cNvPr id="1175560" name="Text Box 8"/>
            <p:cNvSpPr txBox="1">
              <a:spLocks noChangeArrowheads="1"/>
            </p:cNvSpPr>
            <p:nvPr/>
          </p:nvSpPr>
          <p:spPr bwMode="auto">
            <a:xfrm>
              <a:off x="3491880" y="4941889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4.0%</a:t>
              </a:r>
            </a:p>
          </p:txBody>
        </p:sp>
        <p:sp>
          <p:nvSpPr>
            <p:cNvPr id="1175561" name="Text Box 9"/>
            <p:cNvSpPr txBox="1">
              <a:spLocks noChangeArrowheads="1"/>
            </p:cNvSpPr>
            <p:nvPr/>
          </p:nvSpPr>
          <p:spPr bwMode="auto">
            <a:xfrm>
              <a:off x="4139952" y="4941889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4.0%</a:t>
              </a:r>
            </a:p>
          </p:txBody>
        </p:sp>
        <p:sp>
          <p:nvSpPr>
            <p:cNvPr id="1175562" name="Text Box 10"/>
            <p:cNvSpPr txBox="1">
              <a:spLocks noChangeArrowheads="1"/>
            </p:cNvSpPr>
            <p:nvPr/>
          </p:nvSpPr>
          <p:spPr bwMode="auto">
            <a:xfrm>
              <a:off x="4716016" y="4941168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4.2%</a:t>
              </a:r>
            </a:p>
          </p:txBody>
        </p:sp>
        <p:sp>
          <p:nvSpPr>
            <p:cNvPr id="1175563" name="Text Box 11"/>
            <p:cNvSpPr txBox="1">
              <a:spLocks noChangeArrowheads="1"/>
            </p:cNvSpPr>
            <p:nvPr/>
          </p:nvSpPr>
          <p:spPr bwMode="auto">
            <a:xfrm>
              <a:off x="5292080" y="4914000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4.9%</a:t>
              </a:r>
            </a:p>
          </p:txBody>
        </p:sp>
        <p:sp>
          <p:nvSpPr>
            <p:cNvPr id="1175564" name="Text Box 12"/>
            <p:cNvSpPr txBox="1">
              <a:spLocks noChangeArrowheads="1"/>
            </p:cNvSpPr>
            <p:nvPr/>
          </p:nvSpPr>
          <p:spPr bwMode="auto">
            <a:xfrm>
              <a:off x="5910087" y="4880193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5.2%</a:t>
              </a:r>
            </a:p>
          </p:txBody>
        </p:sp>
        <p:sp>
          <p:nvSpPr>
            <p:cNvPr id="1175566" name="Text Box 14"/>
            <p:cNvSpPr txBox="1">
              <a:spLocks noChangeArrowheads="1"/>
            </p:cNvSpPr>
            <p:nvPr/>
          </p:nvSpPr>
          <p:spPr bwMode="auto">
            <a:xfrm>
              <a:off x="6516216" y="4869160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5.4%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092280" y="4842000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 smtClean="0"/>
                <a:t>5.8%</a:t>
              </a:r>
              <a:endParaRPr lang="es-AR" sz="1200" dirty="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7668344" y="4824000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 smtClean="0"/>
                <a:t>6.0%</a:t>
              </a:r>
              <a:endParaRPr lang="es-AR" sz="1200" dirty="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8286351" y="4808185"/>
              <a:ext cx="5341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 smtClean="0"/>
                <a:t>6.1%</a:t>
              </a:r>
              <a:endParaRPr lang="es-AR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364257"/>
              </p:ext>
            </p:extLst>
          </p:nvPr>
        </p:nvGraphicFramePr>
        <p:xfrm>
          <a:off x="1982788" y="116632"/>
          <a:ext cx="4893468" cy="6654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87172" name="Text Box 4"/>
          <p:cNvSpPr txBox="1">
            <a:spLocks noChangeArrowheads="1"/>
          </p:cNvSpPr>
          <p:nvPr/>
        </p:nvSpPr>
        <p:spPr bwMode="auto">
          <a:xfrm>
            <a:off x="7096309" y="2160712"/>
            <a:ext cx="201622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AR" sz="1400" dirty="0"/>
              <a:t>GRÁFICO 38:  EVOLUCIÓN DE LA PREVALENCIA EN DIÁLISIS PERITONEAL EN DIFERENTES GRUPOS DE EDAD 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9552" y="404664"/>
            <a:ext cx="8128000" cy="6048375"/>
            <a:chOff x="539552" y="404664"/>
            <a:chExt cx="8128000" cy="6048375"/>
          </a:xfrm>
        </p:grpSpPr>
        <p:sp>
          <p:nvSpPr>
            <p:cNvPr id="1275908" name="Line 4"/>
            <p:cNvSpPr>
              <a:spLocks noChangeShapeType="1"/>
            </p:cNvSpPr>
            <p:nvPr/>
          </p:nvSpPr>
          <p:spPr bwMode="auto">
            <a:xfrm flipH="1">
              <a:off x="1279970" y="3646800"/>
              <a:ext cx="72009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000000"/>
                </a:solidFill>
              </a:endParaRPr>
            </a:p>
          </p:txBody>
        </p:sp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7687320"/>
                </p:ext>
              </p:extLst>
            </p:nvPr>
          </p:nvGraphicFramePr>
          <p:xfrm>
            <a:off x="539552" y="404664"/>
            <a:ext cx="8128000" cy="6048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75906" name="Line 2"/>
            <p:cNvSpPr>
              <a:spLocks noChangeShapeType="1"/>
            </p:cNvSpPr>
            <p:nvPr/>
          </p:nvSpPr>
          <p:spPr bwMode="auto">
            <a:xfrm flipH="1">
              <a:off x="1063426" y="2514450"/>
              <a:ext cx="74168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000000"/>
                </a:solidFill>
              </a:endParaRPr>
            </a:p>
          </p:txBody>
        </p:sp>
        <p:sp>
          <p:nvSpPr>
            <p:cNvPr id="1275910" name="Text Box 6"/>
            <p:cNvSpPr txBox="1">
              <a:spLocks noChangeArrowheads="1"/>
            </p:cNvSpPr>
            <p:nvPr/>
          </p:nvSpPr>
          <p:spPr bwMode="auto">
            <a:xfrm>
              <a:off x="1712118" y="525503"/>
              <a:ext cx="662473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300" dirty="0">
                  <a:solidFill>
                    <a:srgbClr val="000000"/>
                  </a:solidFill>
                </a:rPr>
                <a:t>GRÁFICO </a:t>
              </a:r>
              <a:r>
                <a:rPr lang="es-MX" sz="1300" dirty="0" smtClean="0">
                  <a:solidFill>
                    <a:srgbClr val="000000"/>
                  </a:solidFill>
                </a:rPr>
                <a:t>39. </a:t>
              </a:r>
              <a:r>
                <a:rPr lang="es-MX" sz="1300" dirty="0">
                  <a:solidFill>
                    <a:srgbClr val="000000"/>
                  </a:solidFill>
                </a:rPr>
                <a:t>PORCENTAJE DE PACIENTES </a:t>
              </a:r>
              <a:r>
                <a:rPr lang="es-MX" sz="1300" dirty="0" smtClean="0">
                  <a:solidFill>
                    <a:srgbClr val="000000"/>
                  </a:solidFill>
                </a:rPr>
                <a:t>PREVALENTES PUNTUALES  </a:t>
              </a:r>
              <a:r>
                <a:rPr lang="es-MX" sz="1300" dirty="0">
                  <a:solidFill>
                    <a:srgbClr val="000000"/>
                  </a:solidFill>
                </a:rPr>
                <a:t>EN DIÁLISIS </a:t>
              </a:r>
              <a:r>
                <a:rPr lang="es-MX" sz="1300" dirty="0" smtClean="0">
                  <a:solidFill>
                    <a:srgbClr val="000000"/>
                  </a:solidFill>
                </a:rPr>
                <a:t>PERITONEAL</a:t>
              </a:r>
              <a:r>
                <a:rPr lang="es-MX" sz="1300" dirty="0" smtClean="0">
                  <a:solidFill>
                    <a:srgbClr val="000000"/>
                  </a:solidFill>
                  <a:cs typeface="Arial" pitchFamily="34" charset="0"/>
                </a:rPr>
                <a:t>. POR </a:t>
              </a:r>
              <a:r>
                <a:rPr lang="es-MX" sz="1300" dirty="0">
                  <a:solidFill>
                    <a:srgbClr val="000000"/>
                  </a:solidFill>
                  <a:cs typeface="Arial" pitchFamily="34" charset="0"/>
                </a:rPr>
                <a:t>PROVINCIA DE RESIDENCIA DEL CENTRO DE DC</a:t>
              </a:r>
            </a:p>
          </p:txBody>
        </p:sp>
      </p:grpSp>
      <p:sp>
        <p:nvSpPr>
          <p:cNvPr id="7" name="6 Flecha abajo"/>
          <p:cNvSpPr/>
          <p:nvPr/>
        </p:nvSpPr>
        <p:spPr bwMode="auto">
          <a:xfrm>
            <a:off x="2843808" y="2747287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Flecha abajo"/>
          <p:cNvSpPr/>
          <p:nvPr/>
        </p:nvSpPr>
        <p:spPr bwMode="auto">
          <a:xfrm>
            <a:off x="3707904" y="2747287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936104"/>
          </a:xfrm>
        </p:spPr>
        <p:txBody>
          <a:bodyPr/>
          <a:lstStyle/>
          <a:p>
            <a:pPr lvl="0">
              <a:tabLst>
                <a:tab pos="5372100" algn="l"/>
              </a:tabLst>
            </a:pP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Evolución 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 las variables </a:t>
            </a: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principales del </a:t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Registro Argentino de Diálisis Crónica 2004-2016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3965"/>
            <a:ext cx="9001000" cy="3129211"/>
          </a:xfrm>
        </p:spPr>
        <p:txBody>
          <a:bodyPr/>
          <a:lstStyle/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Incidencia y Prevalencia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Características de los Incidentes 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Parámetros Clínicos y Bioquímicos de los Incidentes</a:t>
            </a:r>
          </a:p>
          <a:p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Características de los </a:t>
            </a:r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800" b="1" dirty="0">
                <a:latin typeface="Arial" pitchFamily="34" charset="0"/>
                <a:cs typeface="Arial" pitchFamily="34" charset="0"/>
              </a:rPr>
              <a:t>Parámetros Clínicos y Bioquímicos de los </a:t>
            </a:r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Prevalentes </a:t>
            </a:r>
            <a:endParaRPr lang="es-ES_tradnl" sz="2800" b="1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Mortalidad y Supervivencia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Trasplante renal</a:t>
            </a:r>
            <a:endParaRPr lang="es-AR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44624"/>
            <a:ext cx="878497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/>
              <a:t>Parámetros clínicos y bioquímicos de los Prevalentes anuales en DC </a:t>
            </a:r>
            <a:endParaRPr lang="es-AR" sz="2800" dirty="0"/>
          </a:p>
          <a:p>
            <a:r>
              <a:rPr lang="es-MX" dirty="0" smtClean="0"/>
              <a:t>En </a:t>
            </a:r>
            <a:r>
              <a:rPr lang="es-MX" dirty="0"/>
              <a:t>los siguientes apartados presentamos las principales variables clínicas y bioquímicas de los pacientes prevalentes anuales en DC de Argentina, así como también el tratamiento efectuado. Estos datos fueron extraídos de la Constancia de Práctica Dialítica (CPD) puesta en vigencia a partir del año </a:t>
            </a:r>
            <a:r>
              <a:rPr lang="es-MX" dirty="0" smtClean="0"/>
              <a:t>2011.  </a:t>
            </a:r>
            <a:endParaRPr lang="es-AR" dirty="0"/>
          </a:p>
          <a:p>
            <a:r>
              <a:rPr lang="es-MX" dirty="0"/>
              <a:t>Se registraron las variables de 22837 pacientes prevalentes anuales de 2010, representando el 71.3% del total (32038). </a:t>
            </a:r>
            <a:endParaRPr lang="es-MX" dirty="0" smtClean="0"/>
          </a:p>
          <a:p>
            <a:r>
              <a:rPr lang="es-MX" dirty="0" smtClean="0"/>
              <a:t>Desde </a:t>
            </a:r>
            <a:r>
              <a:rPr lang="es-MX" dirty="0"/>
              <a:t>el año 2011, la participación fue mucho mayor, registrándose parámetros de 31333 pacientes que representan el 95.9% del total de prevalentes anuales para ese año </a:t>
            </a:r>
            <a:r>
              <a:rPr lang="es-MX" dirty="0" smtClean="0"/>
              <a:t>. </a:t>
            </a:r>
          </a:p>
          <a:p>
            <a:r>
              <a:rPr lang="es-MX" dirty="0" smtClean="0"/>
              <a:t>En </a:t>
            </a:r>
            <a:r>
              <a:rPr lang="es-MX" dirty="0"/>
              <a:t>2012, también el </a:t>
            </a:r>
            <a:r>
              <a:rPr lang="es-MX" dirty="0" smtClean="0"/>
              <a:t>95.9%; </a:t>
            </a:r>
            <a:r>
              <a:rPr lang="es-MX" dirty="0"/>
              <a:t>en 2013 el 98.1% de participación </a:t>
            </a:r>
            <a:r>
              <a:rPr lang="es-MX" dirty="0" smtClean="0"/>
              <a:t>; </a:t>
            </a:r>
            <a:r>
              <a:rPr lang="es-MX" dirty="0"/>
              <a:t>en 2014 el 97.5</a:t>
            </a:r>
            <a:r>
              <a:rPr lang="es-MX" dirty="0" smtClean="0"/>
              <a:t>%; </a:t>
            </a:r>
            <a:r>
              <a:rPr lang="es-MX" dirty="0"/>
              <a:t>en 2015 el </a:t>
            </a:r>
            <a:r>
              <a:rPr lang="es-MX" dirty="0" smtClean="0"/>
              <a:t>93.6% </a:t>
            </a:r>
            <a:r>
              <a:rPr lang="es-MX" sz="2000" dirty="0"/>
              <a:t>y en </a:t>
            </a:r>
            <a:r>
              <a:rPr lang="es-MX" sz="2000" u="sng" dirty="0"/>
              <a:t>2016 el 97.9</a:t>
            </a:r>
            <a:r>
              <a:rPr lang="es-MX" sz="2000" u="sng" dirty="0" smtClean="0"/>
              <a:t>% </a:t>
            </a:r>
            <a:r>
              <a:rPr lang="es-MX" sz="2000" u="sng" dirty="0"/>
              <a:t>% (35436 de 36191)</a:t>
            </a:r>
            <a:r>
              <a:rPr lang="es-MX" sz="2000" dirty="0"/>
              <a:t>. </a:t>
            </a:r>
            <a:r>
              <a:rPr lang="es-MX" dirty="0" smtClean="0"/>
              <a:t>Se descartó para el análisis 2010.</a:t>
            </a:r>
            <a:endParaRPr lang="es-AR" dirty="0"/>
          </a:p>
          <a:p>
            <a:endParaRPr lang="es-MX" sz="1600" dirty="0" smtClean="0"/>
          </a:p>
          <a:p>
            <a:r>
              <a:rPr lang="es-MX" sz="2000" dirty="0" smtClean="0"/>
              <a:t>Los </a:t>
            </a:r>
            <a:r>
              <a:rPr lang="es-MX" sz="2000" dirty="0"/>
              <a:t>valores de las variables presentadas en este Registro deberían ser tomados en cuenta por autoridades, sanitaristas, investigadores y auditores como los más representativos del tratamiento en DC de nuestro país, primariamente, porque representan a más del 94% de la población en tratamiento y secundariamente, por el exhaustivo análisis que se realiza de cada variable en particular y su interrelación con otras. 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6259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1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06" y="25051"/>
            <a:ext cx="7084402" cy="683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Line 2"/>
          <p:cNvSpPr>
            <a:spLocks noChangeShapeType="1"/>
          </p:cNvSpPr>
          <p:nvPr/>
        </p:nvSpPr>
        <p:spPr bwMode="auto">
          <a:xfrm flipH="1">
            <a:off x="1042988" y="2781300"/>
            <a:ext cx="7416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1291267" name="Group 3"/>
          <p:cNvGrpSpPr>
            <a:grpSpLocks/>
          </p:cNvGrpSpPr>
          <p:nvPr/>
        </p:nvGrpSpPr>
        <p:grpSpPr bwMode="auto">
          <a:xfrm>
            <a:off x="520700" y="765175"/>
            <a:ext cx="8102600" cy="5492750"/>
            <a:chOff x="328" y="482"/>
            <a:chExt cx="5104" cy="3460"/>
          </a:xfrm>
        </p:grpSpPr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002486"/>
                </p:ext>
              </p:extLst>
            </p:nvPr>
          </p:nvGraphicFramePr>
          <p:xfrm>
            <a:off x="328" y="662"/>
            <a:ext cx="5104" cy="3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91269" name="Text Box 5"/>
            <p:cNvSpPr txBox="1">
              <a:spLocks noChangeArrowheads="1"/>
            </p:cNvSpPr>
            <p:nvPr/>
          </p:nvSpPr>
          <p:spPr bwMode="auto">
            <a:xfrm>
              <a:off x="1065" y="482"/>
              <a:ext cx="37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MX" sz="1600" dirty="0"/>
                <a:t>Gráfico 42a: Porcentaje de Pacientes prevalentes en DC con Hemoglobina </a:t>
              </a:r>
              <a:r>
                <a:rPr lang="es-MX" sz="1600" dirty="0">
                  <a:cs typeface="Arial" pitchFamily="34" charset="0"/>
                </a:rPr>
                <a:t>≥ 11 &lt; 13 gr/dL</a:t>
              </a:r>
              <a:r>
                <a:rPr lang="es-MX" sz="1600" dirty="0"/>
                <a:t> </a:t>
              </a:r>
              <a:r>
                <a:rPr lang="es-MX" sz="1600" dirty="0">
                  <a:cs typeface="Arial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1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03212" y="692696"/>
            <a:ext cx="8429625" cy="5803321"/>
            <a:chOff x="303212" y="692696"/>
            <a:chExt cx="8429625" cy="5803321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7374485"/>
                </p:ext>
              </p:extLst>
            </p:nvPr>
          </p:nvGraphicFramePr>
          <p:xfrm>
            <a:off x="303212" y="692696"/>
            <a:ext cx="8429625" cy="58033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5 Conector recto"/>
            <p:cNvCxnSpPr/>
            <p:nvPr/>
          </p:nvCxnSpPr>
          <p:spPr bwMode="auto">
            <a:xfrm flipH="1">
              <a:off x="725487" y="2430000"/>
              <a:ext cx="77349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115617" y="721899"/>
              <a:ext cx="7344816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sz="1600" dirty="0"/>
                <a:t>Gráfico 42b: Hemoglobina </a:t>
              </a:r>
              <a:r>
                <a:rPr lang="es-AR" sz="1600" dirty="0" smtClean="0"/>
                <a:t>Trienio 2014-2016.</a:t>
              </a:r>
              <a:r>
                <a:rPr lang="es-AR" sz="1400" dirty="0" smtClean="0"/>
                <a:t> </a:t>
              </a:r>
              <a:endParaRPr lang="es-AR" sz="1400" dirty="0"/>
            </a:p>
            <a:p>
              <a:pPr algn="ctr"/>
              <a:r>
                <a:rPr lang="es-AR" sz="1400" dirty="0"/>
                <a:t>Provincias de residencia del Centro de DC. Medias e IC95% </a:t>
              </a:r>
            </a:p>
          </p:txBody>
        </p:sp>
      </p:grpSp>
      <p:sp>
        <p:nvSpPr>
          <p:cNvPr id="8" name="7 Flecha abajo"/>
          <p:cNvSpPr/>
          <p:nvPr/>
        </p:nvSpPr>
        <p:spPr bwMode="auto">
          <a:xfrm>
            <a:off x="4640412" y="1484784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Flecha abajo"/>
          <p:cNvSpPr/>
          <p:nvPr/>
        </p:nvSpPr>
        <p:spPr bwMode="auto">
          <a:xfrm>
            <a:off x="6228184" y="1700808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51520" y="404664"/>
            <a:ext cx="8568952" cy="6048375"/>
            <a:chOff x="251520" y="685800"/>
            <a:chExt cx="8568952" cy="6048375"/>
          </a:xfrm>
        </p:grpSpPr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0097358"/>
                </p:ext>
              </p:extLst>
            </p:nvPr>
          </p:nvGraphicFramePr>
          <p:xfrm>
            <a:off x="251520" y="685800"/>
            <a:ext cx="8568952" cy="6048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93314" name="Line 2"/>
            <p:cNvSpPr>
              <a:spLocks noChangeShapeType="1"/>
            </p:cNvSpPr>
            <p:nvPr/>
          </p:nvSpPr>
          <p:spPr bwMode="auto">
            <a:xfrm flipH="1">
              <a:off x="1042988" y="2781300"/>
              <a:ext cx="74168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293318" name="Text Box 6"/>
            <p:cNvSpPr txBox="1">
              <a:spLocks noChangeArrowheads="1"/>
            </p:cNvSpPr>
            <p:nvPr/>
          </p:nvSpPr>
          <p:spPr bwMode="auto">
            <a:xfrm>
              <a:off x="1411341" y="811212"/>
              <a:ext cx="728863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MX" sz="1400" dirty="0"/>
                <a:t>Gráfico 42c. Porcentaje de pacientes prevalentes con </a:t>
              </a:r>
              <a:r>
                <a:rPr lang="es-MX" sz="1400" dirty="0">
                  <a:cs typeface="Arial" pitchFamily="34" charset="0"/>
                </a:rPr>
                <a:t> </a:t>
              </a:r>
            </a:p>
            <a:p>
              <a:pPr algn="ctr"/>
              <a:r>
                <a:rPr lang="es-MX" sz="1400" dirty="0">
                  <a:cs typeface="Arial" pitchFamily="34" charset="0"/>
                </a:rPr>
                <a:t>Hemoglobina ≥ 11 &lt; 13 gr/dL. </a:t>
              </a:r>
              <a:r>
                <a:rPr lang="es-MX" sz="1400" dirty="0" smtClean="0">
                  <a:cs typeface="Arial" pitchFamily="34" charset="0"/>
                </a:rPr>
                <a:t>Por </a:t>
              </a:r>
              <a:r>
                <a:rPr lang="es-MX" sz="1400" dirty="0">
                  <a:cs typeface="Arial" pitchFamily="34" charset="0"/>
                </a:rPr>
                <a:t>Provincia del Centro de DC</a:t>
              </a:r>
            </a:p>
          </p:txBody>
        </p:sp>
      </p:grpSp>
      <p:sp>
        <p:nvSpPr>
          <p:cNvPr id="6" name="5 Flecha abajo"/>
          <p:cNvSpPr/>
          <p:nvPr/>
        </p:nvSpPr>
        <p:spPr bwMode="auto">
          <a:xfrm>
            <a:off x="7308304" y="1801394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 bwMode="auto">
          <a:xfrm>
            <a:off x="7668344" y="1866944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03212" y="419598"/>
            <a:ext cx="8429625" cy="6120680"/>
            <a:chOff x="303212" y="419598"/>
            <a:chExt cx="8429625" cy="6120680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1621321"/>
                </p:ext>
              </p:extLst>
            </p:nvPr>
          </p:nvGraphicFramePr>
          <p:xfrm>
            <a:off x="303212" y="419598"/>
            <a:ext cx="8429625" cy="6120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920552" y="5949280"/>
              <a:ext cx="734481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sz="1600" dirty="0"/>
                <a:t>Gráfico </a:t>
              </a:r>
              <a:r>
                <a:rPr lang="es-AR" sz="1600" dirty="0" smtClean="0"/>
                <a:t>42d1: </a:t>
              </a:r>
              <a:r>
                <a:rPr lang="es-AR" sz="1600" dirty="0"/>
                <a:t>Hemoglobina </a:t>
              </a:r>
              <a:r>
                <a:rPr lang="es-AR" sz="1600" dirty="0" smtClean="0"/>
                <a:t> en el tiempo.</a:t>
              </a:r>
              <a:r>
                <a:rPr lang="es-AR" sz="1400" dirty="0" smtClean="0"/>
                <a:t> </a:t>
              </a:r>
              <a:endParaRPr lang="es-AR" sz="1400" dirty="0"/>
            </a:p>
            <a:p>
              <a:pPr algn="ctr"/>
              <a:r>
                <a:rPr lang="es-AR" sz="1400" dirty="0" smtClean="0"/>
                <a:t>Desde el 1º mes hasta el 24º mes de tratamiento dialítico crónico. </a:t>
              </a:r>
              <a:r>
                <a:rPr lang="es-AR" sz="1400" dirty="0"/>
                <a:t>Medias e IC95%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1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448967" cy="3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912"/>
            <a:ext cx="21844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911"/>
            <a:ext cx="22066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40" name="Picture 8" descr="prt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72531"/>
            <a:ext cx="2205037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4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24155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Registro Argentino de Diálisis Crónica 200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747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Registro Argentino de Diálisis Crónica 09/1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" y="4492369"/>
            <a:ext cx="2807081" cy="16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Registro Argentino de Diálisis Crónica 201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59" y="5229687"/>
            <a:ext cx="2632420" cy="15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123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47" y="3965754"/>
            <a:ext cx="2097989" cy="27454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63123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12" y="2671464"/>
            <a:ext cx="2107359" cy="295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20" y="5192740"/>
            <a:ext cx="2701539" cy="162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123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26" y="2671464"/>
            <a:ext cx="2182430" cy="31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5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03212" y="419598"/>
            <a:ext cx="8429625" cy="6120680"/>
            <a:chOff x="303212" y="419598"/>
            <a:chExt cx="8429625" cy="6120680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202235"/>
                </p:ext>
              </p:extLst>
            </p:nvPr>
          </p:nvGraphicFramePr>
          <p:xfrm>
            <a:off x="303212" y="419598"/>
            <a:ext cx="8429625" cy="6120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920552" y="5949280"/>
              <a:ext cx="734481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sz="1600" dirty="0"/>
                <a:t>Gráfico </a:t>
              </a:r>
              <a:r>
                <a:rPr lang="es-AR" sz="1600" dirty="0" smtClean="0"/>
                <a:t>42d2: Hematocrito  en el tiempo.</a:t>
              </a:r>
              <a:r>
                <a:rPr lang="es-AR" sz="1400" dirty="0" smtClean="0"/>
                <a:t> </a:t>
              </a:r>
              <a:endParaRPr lang="es-AR" sz="1400" dirty="0"/>
            </a:p>
            <a:p>
              <a:pPr algn="ctr"/>
              <a:r>
                <a:rPr lang="es-AR" sz="1400" dirty="0" smtClean="0"/>
                <a:t>Desde el 1º mes hasta el 24º mes de tratamiento dialítico crónico. </a:t>
              </a:r>
              <a:r>
                <a:rPr lang="es-AR" sz="1400" dirty="0"/>
                <a:t>Medias e IC95%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9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2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6696"/>
            <a:ext cx="8230906" cy="684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1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20700" y="1050925"/>
            <a:ext cx="8102600" cy="5207000"/>
            <a:chOff x="520700" y="1050925"/>
            <a:chExt cx="8102600" cy="5207000"/>
          </a:xfrm>
        </p:grpSpPr>
        <p:sp>
          <p:nvSpPr>
            <p:cNvPr id="1291266" name="Line 2"/>
            <p:cNvSpPr>
              <a:spLocks noChangeShapeType="1"/>
            </p:cNvSpPr>
            <p:nvPr/>
          </p:nvSpPr>
          <p:spPr bwMode="auto">
            <a:xfrm flipH="1">
              <a:off x="1042988" y="2781300"/>
              <a:ext cx="74168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000000"/>
                </a:solidFill>
              </a:endParaRPr>
            </a:p>
          </p:txBody>
        </p:sp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3633155"/>
                </p:ext>
              </p:extLst>
            </p:nvPr>
          </p:nvGraphicFramePr>
          <p:xfrm>
            <a:off x="520700" y="1050925"/>
            <a:ext cx="8102600" cy="520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91680" y="1052736"/>
              <a:ext cx="576064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600" dirty="0"/>
                <a:t>Gráfico 42e1: Porcentaje de Pacientes prevalentes en DC con Kt/V </a:t>
              </a:r>
              <a:r>
                <a:rPr lang="es-MX" sz="1600" dirty="0">
                  <a:cs typeface="Arial" pitchFamily="34" charset="0"/>
                </a:rPr>
                <a:t>≥ </a:t>
              </a:r>
              <a:r>
                <a:rPr lang="es-MX" sz="1600" dirty="0" smtClean="0">
                  <a:cs typeface="Arial" pitchFamily="34" charset="0"/>
                </a:rPr>
                <a:t>1.30</a:t>
              </a:r>
              <a:endParaRPr lang="es-MX" sz="16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8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7419" name="Group 11"/>
          <p:cNvGrpSpPr>
            <a:grpSpLocks/>
          </p:cNvGrpSpPr>
          <p:nvPr/>
        </p:nvGrpSpPr>
        <p:grpSpPr bwMode="auto">
          <a:xfrm>
            <a:off x="161925" y="212725"/>
            <a:ext cx="8726488" cy="6359525"/>
            <a:chOff x="102" y="134"/>
            <a:chExt cx="5497" cy="4006"/>
          </a:xfrm>
        </p:grpSpPr>
        <p:grpSp>
          <p:nvGrpSpPr>
            <p:cNvPr id="1297417" name="Group 9"/>
            <p:cNvGrpSpPr>
              <a:grpSpLocks/>
            </p:cNvGrpSpPr>
            <p:nvPr/>
          </p:nvGrpSpPr>
          <p:grpSpPr bwMode="auto">
            <a:xfrm>
              <a:off x="102" y="134"/>
              <a:ext cx="5497" cy="4006"/>
              <a:chOff x="102" y="134"/>
              <a:chExt cx="5497" cy="4006"/>
            </a:xfrm>
          </p:grpSpPr>
          <p:graphicFrame>
            <p:nvGraphicFramePr>
              <p:cNvPr id="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2139393"/>
                  </p:ext>
                </p:extLst>
              </p:nvPr>
            </p:nvGraphicFramePr>
            <p:xfrm>
              <a:off x="102" y="134"/>
              <a:ext cx="5497" cy="40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297412" name="Rectangle 4"/>
              <p:cNvSpPr>
                <a:spLocks noChangeArrowheads="1"/>
              </p:cNvSpPr>
              <p:nvPr/>
            </p:nvSpPr>
            <p:spPr bwMode="auto">
              <a:xfrm>
                <a:off x="385" y="3748"/>
                <a:ext cx="501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AR" sz="1600" dirty="0"/>
                  <a:t>Gráfico 42e2: Kt/V y Acceso Vascular. </a:t>
                </a:r>
                <a:r>
                  <a:rPr lang="es-AR" sz="1600" dirty="0" smtClean="0"/>
                  <a:t>Período 2011-2016</a:t>
                </a:r>
                <a:endParaRPr lang="es-AR" sz="1600" dirty="0"/>
              </a:p>
              <a:p>
                <a:pPr algn="ctr"/>
                <a:r>
                  <a:rPr lang="es-AR" sz="1600" dirty="0"/>
                  <a:t>Porcentaje de pacientes</a:t>
                </a:r>
              </a:p>
            </p:txBody>
          </p:sp>
        </p:grpSp>
        <p:sp>
          <p:nvSpPr>
            <p:cNvPr id="1297418" name="Text Box 10"/>
            <p:cNvSpPr txBox="1">
              <a:spLocks noChangeArrowheads="1"/>
            </p:cNvSpPr>
            <p:nvPr/>
          </p:nvSpPr>
          <p:spPr bwMode="auto">
            <a:xfrm>
              <a:off x="4971" y="126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600"/>
                <a:t>Kt/V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8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03212" y="578007"/>
            <a:ext cx="8429625" cy="5920548"/>
            <a:chOff x="303212" y="578007"/>
            <a:chExt cx="8429625" cy="5920548"/>
          </a:xfrm>
        </p:grpSpPr>
        <p:cxnSp>
          <p:nvCxnSpPr>
            <p:cNvPr id="6" name="5 Conector recto"/>
            <p:cNvCxnSpPr/>
            <p:nvPr/>
          </p:nvCxnSpPr>
          <p:spPr bwMode="auto">
            <a:xfrm flipH="1">
              <a:off x="725487" y="1778400"/>
              <a:ext cx="77349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524815"/>
                </p:ext>
              </p:extLst>
            </p:nvPr>
          </p:nvGraphicFramePr>
          <p:xfrm>
            <a:off x="303212" y="578007"/>
            <a:ext cx="8429625" cy="54432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332558" y="5949280"/>
              <a:ext cx="71278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600" dirty="0"/>
                <a:t>Gráfico </a:t>
              </a:r>
              <a:r>
                <a:rPr lang="es-AR" sz="1600" dirty="0" smtClean="0"/>
                <a:t>42f1: </a:t>
              </a:r>
              <a:r>
                <a:rPr lang="es-AR" sz="1600" dirty="0"/>
                <a:t>Kt/V  </a:t>
              </a:r>
              <a:r>
                <a:rPr lang="es-AR" sz="1600" dirty="0" smtClean="0"/>
                <a:t>2014-2016.</a:t>
              </a:r>
              <a:r>
                <a:rPr lang="es-AR" sz="1400" dirty="0" smtClean="0"/>
                <a:t> </a:t>
              </a:r>
              <a:endParaRPr lang="es-AR" sz="1400" dirty="0"/>
            </a:p>
            <a:p>
              <a:pPr algn="ctr"/>
              <a:r>
                <a:rPr lang="es-AR" sz="1400" dirty="0"/>
                <a:t>Provincias de residencia del Centro de DC. Medias e IC95% </a:t>
              </a:r>
            </a:p>
          </p:txBody>
        </p:sp>
      </p:grpSp>
      <p:sp>
        <p:nvSpPr>
          <p:cNvPr id="7" name="6 Flecha abajo"/>
          <p:cNvSpPr/>
          <p:nvPr/>
        </p:nvSpPr>
        <p:spPr bwMode="auto">
          <a:xfrm>
            <a:off x="5580112" y="993081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Flecha abajo"/>
          <p:cNvSpPr/>
          <p:nvPr/>
        </p:nvSpPr>
        <p:spPr bwMode="auto">
          <a:xfrm>
            <a:off x="5868144" y="1026395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51520" y="404664"/>
            <a:ext cx="8568952" cy="6048375"/>
            <a:chOff x="251520" y="685800"/>
            <a:chExt cx="8568952" cy="6048375"/>
          </a:xfrm>
        </p:grpSpPr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3388601"/>
                </p:ext>
              </p:extLst>
            </p:nvPr>
          </p:nvGraphicFramePr>
          <p:xfrm>
            <a:off x="251520" y="685800"/>
            <a:ext cx="8568952" cy="6048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93314" name="Line 2"/>
            <p:cNvSpPr>
              <a:spLocks noChangeShapeType="1"/>
            </p:cNvSpPr>
            <p:nvPr/>
          </p:nvSpPr>
          <p:spPr bwMode="auto">
            <a:xfrm flipH="1">
              <a:off x="1042988" y="2781300"/>
              <a:ext cx="74168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293318" name="Text Box 6"/>
            <p:cNvSpPr txBox="1">
              <a:spLocks noChangeArrowheads="1"/>
            </p:cNvSpPr>
            <p:nvPr/>
          </p:nvSpPr>
          <p:spPr bwMode="auto">
            <a:xfrm>
              <a:off x="1034314" y="821335"/>
              <a:ext cx="728863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MX" sz="1400" dirty="0"/>
                <a:t>Gráfico </a:t>
              </a:r>
              <a:r>
                <a:rPr lang="es-MX" sz="1400" dirty="0" smtClean="0"/>
                <a:t>42f2. </a:t>
              </a:r>
              <a:r>
                <a:rPr lang="es-MX" sz="1400" dirty="0"/>
                <a:t>Porcentaje de pacientes prevalentes con </a:t>
              </a:r>
              <a:r>
                <a:rPr lang="es-MX" sz="1400" dirty="0">
                  <a:cs typeface="Arial" pitchFamily="34" charset="0"/>
                </a:rPr>
                <a:t> </a:t>
              </a:r>
            </a:p>
            <a:p>
              <a:pPr algn="ctr"/>
              <a:r>
                <a:rPr lang="es-MX" sz="1400" dirty="0" smtClean="0">
                  <a:cs typeface="Arial" pitchFamily="34" charset="0"/>
                </a:rPr>
                <a:t>Kt/V </a:t>
              </a:r>
              <a:r>
                <a:rPr lang="es-MX" sz="1400" dirty="0">
                  <a:cs typeface="Arial" pitchFamily="34" charset="0"/>
                </a:rPr>
                <a:t>≥ </a:t>
              </a:r>
              <a:r>
                <a:rPr lang="es-MX" sz="1400" dirty="0" smtClean="0">
                  <a:cs typeface="Arial" pitchFamily="34" charset="0"/>
                </a:rPr>
                <a:t>1.30. Por </a:t>
              </a:r>
              <a:r>
                <a:rPr lang="es-MX" sz="1400" dirty="0">
                  <a:cs typeface="Arial" pitchFamily="34" charset="0"/>
                </a:rPr>
                <a:t>Provincia del Centro de DC</a:t>
              </a:r>
            </a:p>
          </p:txBody>
        </p:sp>
      </p:grpSp>
      <p:sp>
        <p:nvSpPr>
          <p:cNvPr id="6" name="5 Flecha abajo"/>
          <p:cNvSpPr/>
          <p:nvPr/>
        </p:nvSpPr>
        <p:spPr bwMode="auto">
          <a:xfrm>
            <a:off x="5292080" y="1462754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 bwMode="auto">
          <a:xfrm>
            <a:off x="6266373" y="1708158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423093" y="466501"/>
            <a:ext cx="8381207" cy="6069013"/>
            <a:chOff x="423093" y="466501"/>
            <a:chExt cx="8381207" cy="6069013"/>
          </a:xfrm>
        </p:grpSpPr>
        <p:grpSp>
          <p:nvGrpSpPr>
            <p:cNvPr id="4" name="3 Grupo"/>
            <p:cNvGrpSpPr/>
            <p:nvPr/>
          </p:nvGrpSpPr>
          <p:grpSpPr>
            <a:xfrm>
              <a:off x="423093" y="466501"/>
              <a:ext cx="8381207" cy="6069013"/>
              <a:chOff x="523081" y="384175"/>
              <a:chExt cx="8381207" cy="6069013"/>
            </a:xfrm>
          </p:grpSpPr>
          <p:graphicFrame>
            <p:nvGraphicFramePr>
              <p:cNvPr id="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7406627"/>
                  </p:ext>
                </p:extLst>
              </p:nvPr>
            </p:nvGraphicFramePr>
            <p:xfrm>
              <a:off x="590550" y="384175"/>
              <a:ext cx="8313738" cy="56864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4498168"/>
                  </p:ext>
                </p:extLst>
              </p:nvPr>
            </p:nvGraphicFramePr>
            <p:xfrm>
              <a:off x="523081" y="492125"/>
              <a:ext cx="8313738" cy="56864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87844" name="Text Box 4"/>
              <p:cNvSpPr txBox="1">
                <a:spLocks noChangeArrowheads="1"/>
              </p:cNvSpPr>
              <p:nvPr/>
            </p:nvSpPr>
            <p:spPr bwMode="auto">
              <a:xfrm>
                <a:off x="611188" y="5903913"/>
                <a:ext cx="8137525" cy="549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AR" sz="1600" dirty="0"/>
                  <a:t>Gráfico 42g1: Kt/V en el </a:t>
                </a:r>
                <a:r>
                  <a:rPr lang="es-AR" sz="1600" dirty="0" smtClean="0"/>
                  <a:t>tiempo</a:t>
                </a:r>
              </a:p>
              <a:p>
                <a:pPr algn="ctr"/>
                <a:r>
                  <a:rPr lang="es-AR" sz="1400" dirty="0" smtClean="0"/>
                  <a:t>Desde </a:t>
                </a:r>
                <a:r>
                  <a:rPr lang="es-AR" sz="1400" dirty="0"/>
                  <a:t>1º mes hasta el 24º mes de tratamiento dialítico crónico. Medias e IC95% </a:t>
                </a:r>
              </a:p>
            </p:txBody>
          </p:sp>
          <p:sp>
            <p:nvSpPr>
              <p:cNvPr id="1187847" name="Text Box 7"/>
              <p:cNvSpPr txBox="1">
                <a:spLocks noChangeArrowheads="1"/>
              </p:cNvSpPr>
              <p:nvPr/>
            </p:nvSpPr>
            <p:spPr bwMode="auto">
              <a:xfrm>
                <a:off x="6228184" y="3717032"/>
                <a:ext cx="2339975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1200" dirty="0"/>
                  <a:t>% de Pacientes con Catéteres</a:t>
                </a:r>
              </a:p>
            </p:txBody>
          </p:sp>
          <p:sp>
            <p:nvSpPr>
              <p:cNvPr id="1187848" name="Line 8"/>
              <p:cNvSpPr>
                <a:spLocks noChangeShapeType="1"/>
              </p:cNvSpPr>
              <p:nvPr/>
            </p:nvSpPr>
            <p:spPr bwMode="auto">
              <a:xfrm>
                <a:off x="5940846" y="3854351"/>
                <a:ext cx="28733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5" name="4 CuadroTexto"/>
            <p:cNvSpPr txBox="1"/>
            <p:nvPr/>
          </p:nvSpPr>
          <p:spPr>
            <a:xfrm>
              <a:off x="1150317" y="692696"/>
              <a:ext cx="4555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50" dirty="0" smtClean="0"/>
                <a:t>52%</a:t>
              </a:r>
              <a:endParaRPr lang="es-AR" sz="1050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8199285" y="5157192"/>
              <a:ext cx="4555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50" dirty="0" smtClean="0"/>
                <a:t>17%</a:t>
              </a:r>
              <a:endParaRPr lang="es-AR" sz="1050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334893" y="4759260"/>
              <a:ext cx="4555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50" dirty="0" smtClean="0"/>
                <a:t>20%</a:t>
              </a:r>
              <a:endParaRPr lang="es-AR" sz="1050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332450" y="3140968"/>
              <a:ext cx="4555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50" dirty="0" smtClean="0"/>
                <a:t>31%</a:t>
              </a:r>
              <a:endParaRPr lang="es-AR" sz="105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532250" y="3068960"/>
              <a:ext cx="4555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50" dirty="0" smtClean="0"/>
                <a:t>33%</a:t>
              </a:r>
              <a:endParaRPr lang="es-AR" sz="1050" dirty="0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2195736" y="260648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2011-2016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415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3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38"/>
            <a:ext cx="9077404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6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3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9" y="591391"/>
            <a:ext cx="3439503" cy="564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544" name="Group 16"/>
          <p:cNvGrpSpPr>
            <a:grpSpLocks/>
          </p:cNvGrpSpPr>
          <p:nvPr/>
        </p:nvGrpSpPr>
        <p:grpSpPr bwMode="auto">
          <a:xfrm>
            <a:off x="107504" y="212725"/>
            <a:ext cx="8929563" cy="6389688"/>
            <a:chOff x="54" y="134"/>
            <a:chExt cx="5684" cy="4025"/>
          </a:xfrm>
        </p:grpSpPr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8544481"/>
                </p:ext>
              </p:extLst>
            </p:nvPr>
          </p:nvGraphicFramePr>
          <p:xfrm>
            <a:off x="54" y="134"/>
            <a:ext cx="5497" cy="4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02533" name="Rectangle 5"/>
            <p:cNvSpPr>
              <a:spLocks noChangeArrowheads="1"/>
            </p:cNvSpPr>
            <p:nvPr/>
          </p:nvSpPr>
          <p:spPr bwMode="auto">
            <a:xfrm>
              <a:off x="406" y="3793"/>
              <a:ext cx="501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600" dirty="0"/>
                <a:t>Gráfico 42h1: Tipo de Acceso Vascular por Grupos de Edad. </a:t>
              </a:r>
            </a:p>
            <a:p>
              <a:pPr algn="ctr"/>
              <a:r>
                <a:rPr lang="es-AR" sz="1600" dirty="0" smtClean="0"/>
                <a:t>Quinquenio 2012-2016. Porcentaje </a:t>
              </a:r>
              <a:r>
                <a:rPr lang="es-AR" sz="1600" dirty="0"/>
                <a:t>de pacientes</a:t>
              </a:r>
            </a:p>
          </p:txBody>
        </p:sp>
        <p:sp>
          <p:nvSpPr>
            <p:cNvPr id="1302534" name="Text Box 6"/>
            <p:cNvSpPr txBox="1">
              <a:spLocks noChangeArrowheads="1"/>
            </p:cNvSpPr>
            <p:nvPr/>
          </p:nvSpPr>
          <p:spPr bwMode="auto">
            <a:xfrm>
              <a:off x="5010" y="346"/>
              <a:ext cx="69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AR" sz="1400"/>
                <a:t>Catéter </a:t>
              </a:r>
            </a:p>
            <a:p>
              <a:pPr algn="ctr"/>
              <a:r>
                <a:rPr lang="es-AR" sz="1400"/>
                <a:t>Transitorio</a:t>
              </a:r>
            </a:p>
          </p:txBody>
        </p:sp>
        <p:sp>
          <p:nvSpPr>
            <p:cNvPr id="1302535" name="Text Box 7"/>
            <p:cNvSpPr txBox="1">
              <a:spLocks noChangeArrowheads="1"/>
            </p:cNvSpPr>
            <p:nvPr/>
          </p:nvSpPr>
          <p:spPr bwMode="auto">
            <a:xfrm>
              <a:off x="4982" y="618"/>
              <a:ext cx="7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AR" sz="1400"/>
                <a:t>Catéter </a:t>
              </a:r>
            </a:p>
            <a:p>
              <a:pPr algn="ctr"/>
              <a:r>
                <a:rPr lang="es-AR" sz="1400"/>
                <a:t>Permanente</a:t>
              </a:r>
            </a:p>
          </p:txBody>
        </p:sp>
        <p:sp>
          <p:nvSpPr>
            <p:cNvPr id="1302536" name="Text Box 8"/>
            <p:cNvSpPr txBox="1">
              <a:spLocks noChangeArrowheads="1"/>
            </p:cNvSpPr>
            <p:nvPr/>
          </p:nvSpPr>
          <p:spPr bwMode="auto">
            <a:xfrm>
              <a:off x="5049" y="935"/>
              <a:ext cx="61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AR" sz="1400"/>
                <a:t>FAV </a:t>
              </a:r>
            </a:p>
            <a:p>
              <a:pPr algn="ctr"/>
              <a:r>
                <a:rPr lang="es-AR" sz="1400"/>
                <a:t>Protésica</a:t>
              </a:r>
            </a:p>
          </p:txBody>
        </p:sp>
        <p:sp>
          <p:nvSpPr>
            <p:cNvPr id="1302537" name="Text Box 9"/>
            <p:cNvSpPr txBox="1">
              <a:spLocks noChangeArrowheads="1"/>
            </p:cNvSpPr>
            <p:nvPr/>
          </p:nvSpPr>
          <p:spPr bwMode="auto">
            <a:xfrm>
              <a:off x="5155" y="2514"/>
              <a:ext cx="45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AR" sz="1400"/>
                <a:t>FAV </a:t>
              </a:r>
            </a:p>
            <a:p>
              <a:pPr algn="ctr"/>
              <a:r>
                <a:rPr lang="es-AR" sz="1400"/>
                <a:t>Nativa</a:t>
              </a:r>
            </a:p>
          </p:txBody>
        </p:sp>
        <p:sp>
          <p:nvSpPr>
            <p:cNvPr id="1302538" name="Text Box 10"/>
            <p:cNvSpPr txBox="1">
              <a:spLocks noChangeArrowheads="1"/>
            </p:cNvSpPr>
            <p:nvPr/>
          </p:nvSpPr>
          <p:spPr bwMode="auto">
            <a:xfrm>
              <a:off x="2275" y="3657"/>
              <a:ext cx="92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/>
                <a:t>Grupos Etarios</a:t>
              </a:r>
            </a:p>
          </p:txBody>
        </p:sp>
        <p:sp>
          <p:nvSpPr>
            <p:cNvPr id="1302539" name="Line 11"/>
            <p:cNvSpPr>
              <a:spLocks noChangeShapeType="1"/>
            </p:cNvSpPr>
            <p:nvPr/>
          </p:nvSpPr>
          <p:spPr bwMode="auto">
            <a:xfrm flipH="1">
              <a:off x="4921" y="270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02540" name="Line 12"/>
            <p:cNvSpPr>
              <a:spLocks noChangeShapeType="1"/>
            </p:cNvSpPr>
            <p:nvPr/>
          </p:nvSpPr>
          <p:spPr bwMode="auto">
            <a:xfrm flipH="1">
              <a:off x="4921" y="107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02541" name="Line 13"/>
            <p:cNvSpPr>
              <a:spLocks noChangeShapeType="1"/>
            </p:cNvSpPr>
            <p:nvPr/>
          </p:nvSpPr>
          <p:spPr bwMode="auto">
            <a:xfrm flipH="1">
              <a:off x="4921" y="482"/>
              <a:ext cx="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02542" name="Line 14"/>
            <p:cNvSpPr>
              <a:spLocks noChangeShapeType="1"/>
            </p:cNvSpPr>
            <p:nvPr/>
          </p:nvSpPr>
          <p:spPr bwMode="auto">
            <a:xfrm flipH="1">
              <a:off x="4921" y="754"/>
              <a:ext cx="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3059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936104"/>
          </a:xfrm>
        </p:spPr>
        <p:txBody>
          <a:bodyPr/>
          <a:lstStyle/>
          <a:p>
            <a:pPr lvl="0">
              <a:tabLst>
                <a:tab pos="5372100" algn="l"/>
              </a:tabLst>
            </a:pP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Evolución 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 las variables </a:t>
            </a: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principales del </a:t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Registro Argentino de Diálisis Crónica 2004-2016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3965"/>
            <a:ext cx="9001000" cy="3129211"/>
          </a:xfrm>
        </p:spPr>
        <p:txBody>
          <a:bodyPr/>
          <a:lstStyle/>
          <a:p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Incidencia y Prevalencia</a:t>
            </a:r>
          </a:p>
          <a:p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Características de los Incidentes </a:t>
            </a:r>
          </a:p>
          <a:p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Parámetros Clínicos y Bioquímicos de los Incidentes</a:t>
            </a:r>
          </a:p>
          <a:p>
            <a:r>
              <a:rPr lang="es-ES_tradnl" sz="2400" b="1" dirty="0">
                <a:latin typeface="Arial" pitchFamily="34" charset="0"/>
                <a:cs typeface="Arial" pitchFamily="34" charset="0"/>
              </a:rPr>
              <a:t>Características de los 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>
                <a:latin typeface="Arial" pitchFamily="34" charset="0"/>
                <a:cs typeface="Arial" pitchFamily="34" charset="0"/>
              </a:rPr>
              <a:t>Parámetros Clínicos y Bioquímicos de los 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Mortalidad y Supervivencia</a:t>
            </a:r>
          </a:p>
          <a:p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Trasplante renal</a:t>
            </a:r>
            <a:endParaRPr lang="es-A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51520" y="404664"/>
            <a:ext cx="8568952" cy="6048375"/>
            <a:chOff x="251520" y="685800"/>
            <a:chExt cx="8568952" cy="6048375"/>
          </a:xfrm>
        </p:grpSpPr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160627"/>
                </p:ext>
              </p:extLst>
            </p:nvPr>
          </p:nvGraphicFramePr>
          <p:xfrm>
            <a:off x="251520" y="685800"/>
            <a:ext cx="8568952" cy="6048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93314" name="Line 2"/>
            <p:cNvSpPr>
              <a:spLocks noChangeShapeType="1"/>
            </p:cNvSpPr>
            <p:nvPr/>
          </p:nvSpPr>
          <p:spPr bwMode="auto">
            <a:xfrm flipH="1">
              <a:off x="1042988" y="2781300"/>
              <a:ext cx="74168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293318" name="Text Box 6"/>
            <p:cNvSpPr txBox="1">
              <a:spLocks noChangeArrowheads="1"/>
            </p:cNvSpPr>
            <p:nvPr/>
          </p:nvSpPr>
          <p:spPr bwMode="auto">
            <a:xfrm>
              <a:off x="1034314" y="821335"/>
              <a:ext cx="728863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MX" sz="1400" dirty="0"/>
                <a:t>Gráfico </a:t>
              </a:r>
              <a:r>
                <a:rPr lang="es-MX" sz="1400" dirty="0" smtClean="0"/>
                <a:t>42h2. </a:t>
              </a:r>
              <a:r>
                <a:rPr lang="es-MX" sz="1400" dirty="0"/>
                <a:t>Porcentaje de pacientes prevalentes </a:t>
              </a:r>
              <a:r>
                <a:rPr lang="es-MX" sz="1400" dirty="0" smtClean="0"/>
                <a:t>anuales utilizando </a:t>
              </a:r>
            </a:p>
            <a:p>
              <a:pPr algn="ctr"/>
              <a:r>
                <a:rPr lang="es-MX" sz="1400" dirty="0" smtClean="0">
                  <a:cs typeface="Arial" pitchFamily="34" charset="0"/>
                </a:rPr>
                <a:t>Catéteres. Por </a:t>
              </a:r>
              <a:r>
                <a:rPr lang="es-MX" sz="1400" dirty="0">
                  <a:cs typeface="Arial" pitchFamily="34" charset="0"/>
                </a:rPr>
                <a:t>Provincia del Centro de DC</a:t>
              </a:r>
            </a:p>
          </p:txBody>
        </p:sp>
      </p:grpSp>
      <p:sp>
        <p:nvSpPr>
          <p:cNvPr id="6" name="5 Flecha abajo"/>
          <p:cNvSpPr/>
          <p:nvPr/>
        </p:nvSpPr>
        <p:spPr bwMode="auto">
          <a:xfrm>
            <a:off x="7236296" y="1146144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 bwMode="auto">
          <a:xfrm>
            <a:off x="7524328" y="1063419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578" name="Group 2"/>
          <p:cNvGrpSpPr>
            <a:grpSpLocks/>
          </p:cNvGrpSpPr>
          <p:nvPr/>
        </p:nvGrpSpPr>
        <p:grpSpPr bwMode="auto">
          <a:xfrm>
            <a:off x="233363" y="341313"/>
            <a:ext cx="8651875" cy="6100763"/>
            <a:chOff x="147" y="215"/>
            <a:chExt cx="5450" cy="3843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0893886"/>
                </p:ext>
              </p:extLst>
            </p:nvPr>
          </p:nvGraphicFramePr>
          <p:xfrm>
            <a:off x="147" y="215"/>
            <a:ext cx="5450" cy="34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04580" name="Rectangle 4"/>
            <p:cNvSpPr>
              <a:spLocks noChangeArrowheads="1"/>
            </p:cNvSpPr>
            <p:nvPr/>
          </p:nvSpPr>
          <p:spPr bwMode="auto">
            <a:xfrm>
              <a:off x="340" y="3612"/>
              <a:ext cx="517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 dirty="0"/>
                <a:t>Gráfico 42i1: Acceso Vascular en el Tiempo. </a:t>
              </a:r>
              <a:r>
                <a:rPr lang="es-AR" sz="1400" dirty="0" smtClean="0"/>
                <a:t>Quinquenio 2012-2016  </a:t>
              </a:r>
              <a:endParaRPr lang="es-AR" sz="1400" dirty="0"/>
            </a:p>
            <a:p>
              <a:pPr algn="ctr"/>
              <a:r>
                <a:rPr lang="es-AR" sz="1400" dirty="0"/>
                <a:t>Desde 1º mes hasta el 24º mes de tratamiento dialítico crónico. Frecuencias Relativas </a:t>
              </a:r>
            </a:p>
            <a:p>
              <a:pPr algn="ctr"/>
              <a:r>
                <a:rPr lang="es-AR" sz="1200" dirty="0"/>
                <a:t>Mes 0 = Primer </a:t>
              </a:r>
              <a:r>
                <a:rPr lang="es-AR" sz="1200" dirty="0" smtClean="0"/>
                <a:t>sesión de Hemodiálisis</a:t>
              </a:r>
              <a:endParaRPr lang="es-A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29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" y="764704"/>
            <a:ext cx="899626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6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20700" y="836712"/>
            <a:ext cx="8102600" cy="5421213"/>
            <a:chOff x="520700" y="836712"/>
            <a:chExt cx="8102600" cy="5421213"/>
          </a:xfrm>
        </p:grpSpPr>
        <p:sp>
          <p:nvSpPr>
            <p:cNvPr id="1291266" name="Line 2"/>
            <p:cNvSpPr>
              <a:spLocks noChangeShapeType="1"/>
            </p:cNvSpPr>
            <p:nvPr/>
          </p:nvSpPr>
          <p:spPr bwMode="auto">
            <a:xfrm flipH="1">
              <a:off x="1042988" y="2781300"/>
              <a:ext cx="74168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000000"/>
                </a:solidFill>
              </a:endParaRPr>
            </a:p>
          </p:txBody>
        </p:sp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7169566"/>
                </p:ext>
              </p:extLst>
            </p:nvPr>
          </p:nvGraphicFramePr>
          <p:xfrm>
            <a:off x="520700" y="1050925"/>
            <a:ext cx="8102600" cy="520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91680" y="836712"/>
              <a:ext cx="576064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600" dirty="0"/>
                <a:t>Gráfico </a:t>
              </a:r>
              <a:r>
                <a:rPr lang="es-MX" sz="1600" dirty="0" smtClean="0"/>
                <a:t>42j: </a:t>
              </a:r>
              <a:r>
                <a:rPr lang="es-MX" sz="1600" dirty="0"/>
                <a:t>Porcentaje de Pacientes prevalentes en DC con </a:t>
              </a:r>
              <a:r>
                <a:rPr lang="es-MX" sz="1600" dirty="0" smtClean="0"/>
                <a:t>Albuminemia </a:t>
              </a:r>
              <a:r>
                <a:rPr lang="es-MX" sz="1600" dirty="0">
                  <a:cs typeface="Arial" pitchFamily="34" charset="0"/>
                </a:rPr>
                <a:t>≥ </a:t>
              </a:r>
              <a:r>
                <a:rPr lang="es-MX" sz="1600" dirty="0" smtClean="0">
                  <a:cs typeface="Arial" pitchFamily="34" charset="0"/>
                </a:rPr>
                <a:t>3.50 gr/dL</a:t>
              </a:r>
              <a:endParaRPr lang="es-MX" sz="16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4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18839" y="650015"/>
            <a:ext cx="8429625" cy="5443281"/>
            <a:chOff x="318839" y="650015"/>
            <a:chExt cx="8429625" cy="5443281"/>
          </a:xfrm>
        </p:grpSpPr>
        <p:cxnSp>
          <p:nvCxnSpPr>
            <p:cNvPr id="6" name="5 Conector recto"/>
            <p:cNvCxnSpPr/>
            <p:nvPr/>
          </p:nvCxnSpPr>
          <p:spPr bwMode="auto">
            <a:xfrm flipH="1">
              <a:off x="792806" y="2746800"/>
              <a:ext cx="77349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595393"/>
                </p:ext>
              </p:extLst>
            </p:nvPr>
          </p:nvGraphicFramePr>
          <p:xfrm>
            <a:off x="318839" y="650015"/>
            <a:ext cx="8429625" cy="54432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182935" y="722023"/>
              <a:ext cx="71278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600" dirty="0"/>
                <a:t>Gráfico </a:t>
              </a:r>
              <a:r>
                <a:rPr lang="es-AR" sz="1600" dirty="0" smtClean="0"/>
                <a:t>42k1: </a:t>
              </a:r>
              <a:r>
                <a:rPr lang="es-AR" sz="1600" dirty="0"/>
                <a:t>Albuminemia  </a:t>
              </a:r>
              <a:r>
                <a:rPr lang="es-AR" sz="1600" dirty="0" smtClean="0"/>
                <a:t>2014-2016.</a:t>
              </a:r>
              <a:r>
                <a:rPr lang="es-AR" sz="1400" dirty="0" smtClean="0"/>
                <a:t> </a:t>
              </a:r>
              <a:endParaRPr lang="es-AR" sz="1400" dirty="0"/>
            </a:p>
            <a:p>
              <a:pPr algn="ctr"/>
              <a:r>
                <a:rPr lang="es-AR" sz="1400" dirty="0"/>
                <a:t>Provincias de residencia del Centro de DC. Medias e IC95% </a:t>
              </a:r>
            </a:p>
          </p:txBody>
        </p:sp>
      </p:grpSp>
      <p:sp>
        <p:nvSpPr>
          <p:cNvPr id="8" name="7 Flecha abajo"/>
          <p:cNvSpPr/>
          <p:nvPr/>
        </p:nvSpPr>
        <p:spPr bwMode="auto">
          <a:xfrm>
            <a:off x="5292080" y="1916832"/>
            <a:ext cx="121158" cy="63322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Flecha abajo"/>
          <p:cNvSpPr/>
          <p:nvPr/>
        </p:nvSpPr>
        <p:spPr bwMode="auto">
          <a:xfrm>
            <a:off x="8100392" y="2996952"/>
            <a:ext cx="121158" cy="63322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51520" y="404664"/>
            <a:ext cx="8568952" cy="6048375"/>
            <a:chOff x="251520" y="404664"/>
            <a:chExt cx="8568952" cy="6048375"/>
          </a:xfrm>
        </p:grpSpPr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2972393"/>
                </p:ext>
              </p:extLst>
            </p:nvPr>
          </p:nvGraphicFramePr>
          <p:xfrm>
            <a:off x="251520" y="404664"/>
            <a:ext cx="8568952" cy="6048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93314" name="Line 2"/>
            <p:cNvSpPr>
              <a:spLocks noChangeShapeType="1"/>
            </p:cNvSpPr>
            <p:nvPr/>
          </p:nvSpPr>
          <p:spPr bwMode="auto">
            <a:xfrm flipH="1">
              <a:off x="1042988" y="2500164"/>
              <a:ext cx="74168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403648" y="404664"/>
              <a:ext cx="691356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MX" sz="1400" dirty="0"/>
                <a:t>Gráfico </a:t>
              </a:r>
              <a:r>
                <a:rPr lang="es-MX" sz="1400" dirty="0" smtClean="0"/>
                <a:t>42k2. </a:t>
              </a:r>
              <a:r>
                <a:rPr lang="es-MX" sz="1400" dirty="0"/>
                <a:t>Porcentaje de pacientes prevalentes con </a:t>
              </a:r>
              <a:r>
                <a:rPr lang="es-MX" sz="1400" dirty="0">
                  <a:cs typeface="Arial" pitchFamily="34" charset="0"/>
                </a:rPr>
                <a:t> </a:t>
              </a:r>
            </a:p>
            <a:p>
              <a:pPr algn="ctr"/>
              <a:r>
                <a:rPr lang="es-MX" sz="1400" dirty="0">
                  <a:cs typeface="Arial" pitchFamily="34" charset="0"/>
                </a:rPr>
                <a:t>Albuminemia ≥ 3.50 gr/dL. </a:t>
              </a:r>
              <a:r>
                <a:rPr lang="es-MX" sz="1400" dirty="0" smtClean="0">
                  <a:cs typeface="Arial" pitchFamily="34" charset="0"/>
                </a:rPr>
                <a:t>Por </a:t>
              </a:r>
              <a:r>
                <a:rPr lang="es-MX" sz="1400" dirty="0">
                  <a:cs typeface="Arial" pitchFamily="34" charset="0"/>
                </a:rPr>
                <a:t>Provincia del Centro de DC</a:t>
              </a:r>
            </a:p>
          </p:txBody>
        </p:sp>
      </p:grpSp>
      <p:sp>
        <p:nvSpPr>
          <p:cNvPr id="7" name="6 Flecha abajo"/>
          <p:cNvSpPr/>
          <p:nvPr/>
        </p:nvSpPr>
        <p:spPr bwMode="auto">
          <a:xfrm>
            <a:off x="6876256" y="1556792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Flecha abajo"/>
          <p:cNvSpPr/>
          <p:nvPr/>
        </p:nvSpPr>
        <p:spPr bwMode="auto">
          <a:xfrm>
            <a:off x="8169925" y="2348880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19" y="-27384"/>
            <a:ext cx="7001115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4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07504" y="188641"/>
            <a:ext cx="8928991" cy="6478978"/>
            <a:chOff x="107504" y="188641"/>
            <a:chExt cx="8928991" cy="6478978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4854721"/>
                </p:ext>
              </p:extLst>
            </p:nvPr>
          </p:nvGraphicFramePr>
          <p:xfrm>
            <a:off x="107504" y="188641"/>
            <a:ext cx="8208912" cy="57606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81027" name="Rectangle 3"/>
            <p:cNvSpPr>
              <a:spLocks noChangeArrowheads="1"/>
            </p:cNvSpPr>
            <p:nvPr/>
          </p:nvSpPr>
          <p:spPr bwMode="auto">
            <a:xfrm>
              <a:off x="107504" y="6021288"/>
              <a:ext cx="892899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dirty="0"/>
                <a:t>GRÁFICO </a:t>
              </a:r>
              <a:r>
                <a:rPr lang="es-AR" dirty="0" smtClean="0"/>
                <a:t>42m1: </a:t>
              </a:r>
              <a:r>
                <a:rPr lang="es-AR" dirty="0"/>
                <a:t>Evolución en el tiempo de </a:t>
              </a:r>
              <a:r>
                <a:rPr lang="es-AR" dirty="0" smtClean="0"/>
                <a:t>diferentes niveles de iPTH (pg/mL) en  Prevalentes anuales en DC.  Porcentaje de pacientes</a:t>
              </a:r>
              <a:endParaRPr lang="es-AR" dirty="0"/>
            </a:p>
          </p:txBody>
        </p:sp>
        <p:cxnSp>
          <p:nvCxnSpPr>
            <p:cNvPr id="8" name="7 Conector recto"/>
            <p:cNvCxnSpPr/>
            <p:nvPr/>
          </p:nvCxnSpPr>
          <p:spPr bwMode="auto">
            <a:xfrm>
              <a:off x="886271" y="2919600"/>
              <a:ext cx="703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9 CuadroTexto"/>
            <p:cNvSpPr txBox="1"/>
            <p:nvPr/>
          </p:nvSpPr>
          <p:spPr>
            <a:xfrm>
              <a:off x="7956376" y="332656"/>
              <a:ext cx="590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dirty="0" smtClean="0"/>
                <a:t>&lt; 50</a:t>
              </a:r>
              <a:endParaRPr lang="es-AR" sz="16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956376" y="858198"/>
              <a:ext cx="822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dirty="0" smtClean="0"/>
                <a:t>50-149</a:t>
              </a:r>
              <a:endParaRPr lang="es-AR" sz="1600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7956376" y="1772816"/>
              <a:ext cx="936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dirty="0" smtClean="0"/>
                <a:t>150-300</a:t>
              </a:r>
              <a:endParaRPr lang="es-AR" sz="1600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7956376" y="2852936"/>
              <a:ext cx="936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dirty="0" smtClean="0"/>
                <a:t>301-450</a:t>
              </a:r>
              <a:endParaRPr lang="es-AR" sz="1600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956376" y="3594502"/>
              <a:ext cx="936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dirty="0" smtClean="0"/>
                <a:t>451-600</a:t>
              </a:r>
              <a:endParaRPr lang="es-AR" sz="1600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7956376" y="4602614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dirty="0" smtClean="0"/>
                <a:t>&gt; 600</a:t>
              </a:r>
              <a:endParaRPr lang="es-AR" sz="1600" dirty="0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6444208" y="4908086"/>
            <a:ext cx="1402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36% sin tto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136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20700" y="836712"/>
            <a:ext cx="8102600" cy="5421213"/>
            <a:chOff x="520700" y="836712"/>
            <a:chExt cx="8102600" cy="5421213"/>
          </a:xfrm>
        </p:grpSpPr>
        <p:sp>
          <p:nvSpPr>
            <p:cNvPr id="1291266" name="Line 2"/>
            <p:cNvSpPr>
              <a:spLocks noChangeShapeType="1"/>
            </p:cNvSpPr>
            <p:nvPr/>
          </p:nvSpPr>
          <p:spPr bwMode="auto">
            <a:xfrm flipH="1">
              <a:off x="1042988" y="2781300"/>
              <a:ext cx="74168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000000"/>
                </a:solidFill>
              </a:endParaRPr>
            </a:p>
          </p:txBody>
        </p:sp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762051"/>
                </p:ext>
              </p:extLst>
            </p:nvPr>
          </p:nvGraphicFramePr>
          <p:xfrm>
            <a:off x="520700" y="1050925"/>
            <a:ext cx="8102600" cy="520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91680" y="836712"/>
              <a:ext cx="5904656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600" dirty="0"/>
                <a:t>Gráfico </a:t>
              </a:r>
              <a:r>
                <a:rPr lang="es-MX" sz="1600" dirty="0" smtClean="0"/>
                <a:t>42m2: </a:t>
              </a:r>
              <a:r>
                <a:rPr lang="es-MX" sz="1600" dirty="0"/>
                <a:t>Porcentaje de Pacientes prevalentes en DC con </a:t>
              </a:r>
              <a:r>
                <a:rPr lang="es-MX" sz="1600" dirty="0" smtClean="0"/>
                <a:t>iPTH </a:t>
              </a:r>
              <a:r>
                <a:rPr lang="es-MX" sz="1600" dirty="0">
                  <a:cs typeface="Arial" pitchFamily="34" charset="0"/>
                </a:rPr>
                <a:t>≥ </a:t>
              </a:r>
              <a:r>
                <a:rPr lang="es-MX" sz="1600" dirty="0" smtClean="0">
                  <a:cs typeface="Arial" pitchFamily="34" charset="0"/>
                </a:rPr>
                <a:t>150 ≤ 300 pg/mL</a:t>
              </a:r>
              <a:endParaRPr lang="es-MX" sz="16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51520" y="404664"/>
            <a:ext cx="8568952" cy="6048375"/>
            <a:chOff x="251520" y="404664"/>
            <a:chExt cx="8568952" cy="6048375"/>
          </a:xfrm>
        </p:grpSpPr>
        <p:grpSp>
          <p:nvGrpSpPr>
            <p:cNvPr id="4" name="3 Grupo"/>
            <p:cNvGrpSpPr/>
            <p:nvPr/>
          </p:nvGrpSpPr>
          <p:grpSpPr>
            <a:xfrm>
              <a:off x="251520" y="404664"/>
              <a:ext cx="8568952" cy="6048375"/>
              <a:chOff x="251520" y="404664"/>
              <a:chExt cx="8568952" cy="6048375"/>
            </a:xfrm>
          </p:grpSpPr>
          <p:graphicFrame>
            <p:nvGraphicFramePr>
              <p:cNvPr id="2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6775390"/>
                  </p:ext>
                </p:extLst>
              </p:nvPr>
            </p:nvGraphicFramePr>
            <p:xfrm>
              <a:off x="251520" y="404664"/>
              <a:ext cx="8568952" cy="60483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293314" name="Line 2"/>
              <p:cNvSpPr>
                <a:spLocks noChangeShapeType="1"/>
              </p:cNvSpPr>
              <p:nvPr/>
            </p:nvSpPr>
            <p:spPr bwMode="auto">
              <a:xfrm flipH="1">
                <a:off x="1042988" y="2500164"/>
                <a:ext cx="74168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087092" y="404664"/>
              <a:ext cx="5328592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/>
                <a:t>Gráfico </a:t>
              </a:r>
              <a:r>
                <a:rPr lang="es-MX" sz="1400" dirty="0" smtClean="0"/>
                <a:t>42n: </a:t>
              </a:r>
              <a:r>
                <a:rPr lang="es-MX" sz="1400" dirty="0"/>
                <a:t>Porcentaje de Pacientes prevalentes en DC con </a:t>
              </a:r>
              <a:r>
                <a:rPr lang="es-MX" sz="1400" dirty="0" smtClean="0"/>
                <a:t>iPTH </a:t>
              </a:r>
              <a:r>
                <a:rPr lang="es-MX" sz="1400" dirty="0">
                  <a:cs typeface="Arial" pitchFamily="34" charset="0"/>
                </a:rPr>
                <a:t>≥ </a:t>
              </a:r>
              <a:r>
                <a:rPr lang="es-MX" sz="1400" dirty="0" smtClean="0">
                  <a:cs typeface="Arial" pitchFamily="34" charset="0"/>
                </a:rPr>
                <a:t>150 ≤ 300 pg/mL. Por Provincia del Centro de DC</a:t>
              </a:r>
              <a:endParaRPr lang="es-MX" sz="1400" dirty="0">
                <a:cs typeface="Arial" pitchFamily="34" charset="0"/>
              </a:endParaRPr>
            </a:p>
          </p:txBody>
        </p:sp>
      </p:grpSp>
      <p:sp>
        <p:nvSpPr>
          <p:cNvPr id="8" name="7 Flecha abajo"/>
          <p:cNvSpPr/>
          <p:nvPr/>
        </p:nvSpPr>
        <p:spPr bwMode="auto">
          <a:xfrm>
            <a:off x="6876256" y="2183554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Flecha abajo"/>
          <p:cNvSpPr/>
          <p:nvPr/>
        </p:nvSpPr>
        <p:spPr bwMode="auto">
          <a:xfrm>
            <a:off x="6300192" y="2138195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936104"/>
          </a:xfrm>
        </p:spPr>
        <p:txBody>
          <a:bodyPr/>
          <a:lstStyle/>
          <a:p>
            <a:pPr lvl="0">
              <a:tabLst>
                <a:tab pos="5372100" algn="l"/>
              </a:tabLst>
            </a:pP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Evolución 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 las variables </a:t>
            </a: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principales del </a:t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Registro Argentino de Diálisis Crónica 2004-2016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3965"/>
            <a:ext cx="9001000" cy="3129211"/>
          </a:xfrm>
        </p:spPr>
        <p:txBody>
          <a:bodyPr/>
          <a:lstStyle/>
          <a:p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Incidencia y Prevalencia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Características de los Incidentes 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Parámetros Clínicos y Bioquímicos de los Incidentes</a:t>
            </a:r>
          </a:p>
          <a:p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Características de los </a:t>
            </a:r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Parámetros Clínicos y Bioquímicos de los </a:t>
            </a:r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Mortalidad y Supervivencia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Trasplante renal</a:t>
            </a:r>
            <a:endParaRPr lang="es-AR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" y="1124744"/>
            <a:ext cx="9000369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9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51520" y="404664"/>
            <a:ext cx="8568952" cy="6048375"/>
            <a:chOff x="251520" y="404664"/>
            <a:chExt cx="8568952" cy="6048375"/>
          </a:xfrm>
        </p:grpSpPr>
        <p:grpSp>
          <p:nvGrpSpPr>
            <p:cNvPr id="4" name="3 Grupo"/>
            <p:cNvGrpSpPr/>
            <p:nvPr/>
          </p:nvGrpSpPr>
          <p:grpSpPr>
            <a:xfrm>
              <a:off x="251520" y="404664"/>
              <a:ext cx="8568952" cy="6048375"/>
              <a:chOff x="251520" y="404664"/>
              <a:chExt cx="8568952" cy="6048375"/>
            </a:xfrm>
          </p:grpSpPr>
          <p:graphicFrame>
            <p:nvGraphicFramePr>
              <p:cNvPr id="2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4829000"/>
                  </p:ext>
                </p:extLst>
              </p:nvPr>
            </p:nvGraphicFramePr>
            <p:xfrm>
              <a:off x="251520" y="404664"/>
              <a:ext cx="8568952" cy="60483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293314" name="Line 2"/>
              <p:cNvSpPr>
                <a:spLocks noChangeShapeType="1"/>
              </p:cNvSpPr>
              <p:nvPr/>
            </p:nvSpPr>
            <p:spPr bwMode="auto">
              <a:xfrm flipH="1">
                <a:off x="1042988" y="2500164"/>
                <a:ext cx="74168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087092" y="404664"/>
              <a:ext cx="532859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/>
                <a:t>Gráfico </a:t>
              </a:r>
              <a:r>
                <a:rPr lang="es-MX" sz="1400" dirty="0" smtClean="0"/>
                <a:t>42r1: </a:t>
              </a:r>
              <a:r>
                <a:rPr lang="es-MX" sz="1400" dirty="0"/>
                <a:t>Porcentaje de Pacientes prevalentes en DC con </a:t>
              </a:r>
              <a:r>
                <a:rPr lang="es-MX" sz="1400" u="sng" dirty="0" smtClean="0"/>
                <a:t>HBsAg positivo</a:t>
              </a:r>
              <a:r>
                <a:rPr lang="es-MX" sz="1400" dirty="0" smtClean="0">
                  <a:cs typeface="Arial" pitchFamily="34" charset="0"/>
                </a:rPr>
                <a:t>. Por Provincia del Centro de DC</a:t>
              </a:r>
              <a:endParaRPr lang="es-MX" sz="1400" dirty="0">
                <a:cs typeface="Arial" pitchFamily="34" charset="0"/>
              </a:endParaRPr>
            </a:p>
          </p:txBody>
        </p:sp>
      </p:grpSp>
      <p:sp>
        <p:nvSpPr>
          <p:cNvPr id="8" name="7 Flecha abajo"/>
          <p:cNvSpPr/>
          <p:nvPr/>
        </p:nvSpPr>
        <p:spPr bwMode="auto">
          <a:xfrm>
            <a:off x="7200042" y="1988840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Flecha abajo"/>
          <p:cNvSpPr/>
          <p:nvPr/>
        </p:nvSpPr>
        <p:spPr bwMode="auto">
          <a:xfrm>
            <a:off x="4427984" y="2269055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51520" y="404664"/>
            <a:ext cx="8568952" cy="6048375"/>
            <a:chOff x="251520" y="404664"/>
            <a:chExt cx="8568952" cy="6048375"/>
          </a:xfrm>
        </p:grpSpPr>
        <p:grpSp>
          <p:nvGrpSpPr>
            <p:cNvPr id="4" name="3 Grupo"/>
            <p:cNvGrpSpPr/>
            <p:nvPr/>
          </p:nvGrpSpPr>
          <p:grpSpPr>
            <a:xfrm>
              <a:off x="251520" y="404664"/>
              <a:ext cx="8568952" cy="6048375"/>
              <a:chOff x="251520" y="404664"/>
              <a:chExt cx="8568952" cy="6048375"/>
            </a:xfrm>
          </p:grpSpPr>
          <p:graphicFrame>
            <p:nvGraphicFramePr>
              <p:cNvPr id="2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4167779"/>
                  </p:ext>
                </p:extLst>
              </p:nvPr>
            </p:nvGraphicFramePr>
            <p:xfrm>
              <a:off x="251520" y="404664"/>
              <a:ext cx="8568952" cy="60483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293314" name="Line 2"/>
              <p:cNvSpPr>
                <a:spLocks noChangeShapeType="1"/>
              </p:cNvSpPr>
              <p:nvPr/>
            </p:nvSpPr>
            <p:spPr bwMode="auto">
              <a:xfrm flipH="1">
                <a:off x="1042988" y="2500164"/>
                <a:ext cx="74168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087092" y="404664"/>
              <a:ext cx="532859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/>
                <a:t>Gráfico </a:t>
              </a:r>
              <a:r>
                <a:rPr lang="es-MX" sz="1400" dirty="0" smtClean="0"/>
                <a:t>42r2: </a:t>
              </a:r>
              <a:r>
                <a:rPr lang="es-MX" sz="1400" dirty="0"/>
                <a:t>Porcentaje de Pacientes prevalentes en DC con </a:t>
              </a:r>
              <a:r>
                <a:rPr lang="es-MX" sz="1400" u="sng" dirty="0" smtClean="0"/>
                <a:t>AcHVC positivo</a:t>
              </a:r>
              <a:r>
                <a:rPr lang="es-MX" sz="1400" dirty="0" smtClean="0">
                  <a:cs typeface="Arial" pitchFamily="34" charset="0"/>
                </a:rPr>
                <a:t>. Por Provincia del Centro de DC</a:t>
              </a:r>
              <a:endParaRPr lang="es-MX" sz="1400" dirty="0">
                <a:cs typeface="Arial" pitchFamily="34" charset="0"/>
              </a:endParaRPr>
            </a:p>
          </p:txBody>
        </p:sp>
      </p:grpSp>
      <p:sp>
        <p:nvSpPr>
          <p:cNvPr id="8" name="7 Flecha abajo"/>
          <p:cNvSpPr/>
          <p:nvPr/>
        </p:nvSpPr>
        <p:spPr bwMode="auto">
          <a:xfrm>
            <a:off x="5940152" y="2708920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Flecha abajo"/>
          <p:cNvSpPr/>
          <p:nvPr/>
        </p:nvSpPr>
        <p:spPr bwMode="auto">
          <a:xfrm>
            <a:off x="6876256" y="2075164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51520" y="404664"/>
            <a:ext cx="8568952" cy="6048375"/>
            <a:chOff x="251520" y="404664"/>
            <a:chExt cx="8568952" cy="6048375"/>
          </a:xfrm>
        </p:grpSpPr>
        <p:grpSp>
          <p:nvGrpSpPr>
            <p:cNvPr id="4" name="3 Grupo"/>
            <p:cNvGrpSpPr/>
            <p:nvPr/>
          </p:nvGrpSpPr>
          <p:grpSpPr>
            <a:xfrm>
              <a:off x="251520" y="404664"/>
              <a:ext cx="8568952" cy="6048375"/>
              <a:chOff x="251520" y="404664"/>
              <a:chExt cx="8568952" cy="6048375"/>
            </a:xfrm>
          </p:grpSpPr>
          <p:graphicFrame>
            <p:nvGraphicFramePr>
              <p:cNvPr id="2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7225857"/>
                  </p:ext>
                </p:extLst>
              </p:nvPr>
            </p:nvGraphicFramePr>
            <p:xfrm>
              <a:off x="251520" y="404664"/>
              <a:ext cx="8568952" cy="60483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293314" name="Line 2"/>
              <p:cNvSpPr>
                <a:spLocks noChangeShapeType="1"/>
              </p:cNvSpPr>
              <p:nvPr/>
            </p:nvSpPr>
            <p:spPr bwMode="auto">
              <a:xfrm flipH="1">
                <a:off x="1042988" y="2500164"/>
                <a:ext cx="74168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087092" y="404664"/>
              <a:ext cx="532859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/>
                <a:t>Gráfico </a:t>
              </a:r>
              <a:r>
                <a:rPr lang="es-MX" sz="1400" dirty="0" smtClean="0"/>
                <a:t>42r3: </a:t>
              </a:r>
              <a:r>
                <a:rPr lang="es-MX" sz="1400" dirty="0"/>
                <a:t>Porcentaje de Pacientes prevalentes en DC con </a:t>
              </a:r>
              <a:r>
                <a:rPr lang="es-MX" sz="1400" u="sng" dirty="0" smtClean="0"/>
                <a:t>AcHIV positivo</a:t>
              </a:r>
              <a:r>
                <a:rPr lang="es-MX" sz="1400" dirty="0" smtClean="0">
                  <a:cs typeface="Arial" pitchFamily="34" charset="0"/>
                </a:rPr>
                <a:t>. Por Provincia del Centro de DC</a:t>
              </a:r>
              <a:endParaRPr lang="es-MX" sz="1400" dirty="0">
                <a:cs typeface="Arial" pitchFamily="34" charset="0"/>
              </a:endParaRPr>
            </a:p>
          </p:txBody>
        </p:sp>
      </p:grpSp>
      <p:sp>
        <p:nvSpPr>
          <p:cNvPr id="8" name="7 Flecha abajo"/>
          <p:cNvSpPr/>
          <p:nvPr/>
        </p:nvSpPr>
        <p:spPr bwMode="auto">
          <a:xfrm>
            <a:off x="4355976" y="3140968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Flecha abajo"/>
          <p:cNvSpPr/>
          <p:nvPr/>
        </p:nvSpPr>
        <p:spPr bwMode="auto">
          <a:xfrm>
            <a:off x="1835696" y="3573016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07504" y="404664"/>
            <a:ext cx="8928992" cy="6048375"/>
            <a:chOff x="251520" y="404664"/>
            <a:chExt cx="8568952" cy="6048375"/>
          </a:xfrm>
        </p:grpSpPr>
        <p:grpSp>
          <p:nvGrpSpPr>
            <p:cNvPr id="4" name="3 Grupo"/>
            <p:cNvGrpSpPr/>
            <p:nvPr/>
          </p:nvGrpSpPr>
          <p:grpSpPr>
            <a:xfrm>
              <a:off x="251520" y="404664"/>
              <a:ext cx="8568952" cy="6048375"/>
              <a:chOff x="251520" y="404664"/>
              <a:chExt cx="8568952" cy="6048375"/>
            </a:xfrm>
          </p:grpSpPr>
          <p:graphicFrame>
            <p:nvGraphicFramePr>
              <p:cNvPr id="2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8611050"/>
                  </p:ext>
                </p:extLst>
              </p:nvPr>
            </p:nvGraphicFramePr>
            <p:xfrm>
              <a:off x="251520" y="404664"/>
              <a:ext cx="8568952" cy="60483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293314" name="Line 2"/>
              <p:cNvSpPr>
                <a:spLocks noChangeShapeType="1"/>
              </p:cNvSpPr>
              <p:nvPr/>
            </p:nvSpPr>
            <p:spPr bwMode="auto">
              <a:xfrm flipH="1">
                <a:off x="1042988" y="2500164"/>
                <a:ext cx="74168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835696" y="404664"/>
              <a:ext cx="576064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/>
                <a:t>Gráfico </a:t>
              </a:r>
              <a:r>
                <a:rPr lang="es-MX" sz="1400" dirty="0" smtClean="0"/>
                <a:t>42s: </a:t>
              </a:r>
              <a:r>
                <a:rPr lang="es-MX" sz="1400" dirty="0"/>
                <a:t>Porcentaje de Pacientes prevalentes en DC con </a:t>
              </a:r>
              <a:r>
                <a:rPr lang="es-MX" sz="1400" u="sng" dirty="0" smtClean="0"/>
                <a:t>AcHBsAg positivo </a:t>
              </a:r>
              <a:r>
                <a:rPr lang="es-MX" sz="1400" u="sng" dirty="0">
                  <a:cs typeface="Arial" pitchFamily="34" charset="0"/>
                </a:rPr>
                <a:t>≥ 10 mUI/mL</a:t>
              </a:r>
              <a:r>
                <a:rPr lang="es-MX" sz="1400" dirty="0" smtClean="0">
                  <a:cs typeface="Arial" pitchFamily="34" charset="0"/>
                </a:rPr>
                <a:t>. Por Provincia del Centro de DC</a:t>
              </a:r>
              <a:endParaRPr lang="es-MX" sz="1400" dirty="0">
                <a:cs typeface="Arial" pitchFamily="34" charset="0"/>
              </a:endParaRPr>
            </a:p>
          </p:txBody>
        </p:sp>
      </p:grpSp>
      <p:sp>
        <p:nvSpPr>
          <p:cNvPr id="8" name="7 Flecha abajo"/>
          <p:cNvSpPr/>
          <p:nvPr/>
        </p:nvSpPr>
        <p:spPr bwMode="auto">
          <a:xfrm>
            <a:off x="6732240" y="1696639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Flecha abajo"/>
          <p:cNvSpPr/>
          <p:nvPr/>
        </p:nvSpPr>
        <p:spPr bwMode="auto">
          <a:xfrm>
            <a:off x="7020272" y="1613914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936104"/>
          </a:xfrm>
        </p:spPr>
        <p:txBody>
          <a:bodyPr/>
          <a:lstStyle/>
          <a:p>
            <a:pPr lvl="0">
              <a:tabLst>
                <a:tab pos="5372100" algn="l"/>
              </a:tabLst>
            </a:pP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Evolución 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 las variables </a:t>
            </a: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principales del </a:t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Registro Argentino de Diálisis Crónica 2004-2016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3965"/>
            <a:ext cx="9001000" cy="3129211"/>
          </a:xfrm>
        </p:spPr>
        <p:txBody>
          <a:bodyPr/>
          <a:lstStyle/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Incidencia y Prevalencia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Características de los Incidentes 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Parámetros Clínicos y Bioquímicos de los Incidentes</a:t>
            </a:r>
          </a:p>
          <a:p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Características de los </a:t>
            </a:r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Parámetros Clínicos y Bioquímicos de los </a:t>
            </a:r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Mortalidad y Supervivencia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Trasplante renal</a:t>
            </a:r>
            <a:endParaRPr lang="es-AR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57163" y="95250"/>
            <a:ext cx="8856662" cy="6502102"/>
            <a:chOff x="157163" y="95250"/>
            <a:chExt cx="8856662" cy="6502102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7197186"/>
                </p:ext>
              </p:extLst>
            </p:nvPr>
          </p:nvGraphicFramePr>
          <p:xfrm>
            <a:off x="157163" y="95250"/>
            <a:ext cx="8856662" cy="59260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15845" name="Text Box 5"/>
            <p:cNvSpPr txBox="1">
              <a:spLocks noChangeArrowheads="1"/>
            </p:cNvSpPr>
            <p:nvPr/>
          </p:nvSpPr>
          <p:spPr bwMode="auto">
            <a:xfrm>
              <a:off x="323850" y="6105227"/>
              <a:ext cx="8640762" cy="49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 dirty="0" smtClean="0"/>
                <a:t>GRÁFICO 47b: TASAS BRUTAS DE EGRESOS DE DIÁLISIS CRÓNICA EN ARGENTINA </a:t>
              </a:r>
            </a:p>
            <a:p>
              <a:pPr algn="ctr"/>
              <a:r>
                <a:rPr lang="es-AR" sz="1200" dirty="0" smtClean="0"/>
                <a:t>Tasas </a:t>
              </a:r>
              <a:r>
                <a:rPr lang="es-AR" sz="1200" dirty="0"/>
                <a:t>en </a:t>
              </a:r>
              <a:r>
                <a:rPr lang="es-AR" sz="1200" dirty="0" smtClean="0"/>
                <a:t>Egresados </a:t>
              </a:r>
              <a:r>
                <a:rPr lang="es-AR" sz="1200" dirty="0"/>
                <a:t>por 100 paciente-años al riesgo, con Intervalo de Confidencia del 95%  </a:t>
              </a:r>
              <a:endParaRPr lang="es-MX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85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80475"/>
              </p:ext>
            </p:extLst>
          </p:nvPr>
        </p:nvGraphicFramePr>
        <p:xfrm>
          <a:off x="157163" y="95250"/>
          <a:ext cx="8856662" cy="592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15845" name="Text Box 5"/>
          <p:cNvSpPr txBox="1">
            <a:spLocks noChangeArrowheads="1"/>
          </p:cNvSpPr>
          <p:nvPr/>
        </p:nvSpPr>
        <p:spPr bwMode="auto">
          <a:xfrm>
            <a:off x="539552" y="6105227"/>
            <a:ext cx="828092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AR" sz="1400" dirty="0" smtClean="0"/>
              <a:t>TASAS BRUTAS DE EGRESOS DE DIÁLISIS CRÓNICA EN ARGENTINA </a:t>
            </a:r>
          </a:p>
          <a:p>
            <a:pPr algn="ctr"/>
            <a:r>
              <a:rPr lang="es-AR" sz="1200" dirty="0" smtClean="0"/>
              <a:t>Tasas </a:t>
            </a:r>
            <a:r>
              <a:rPr lang="es-AR" sz="1200" dirty="0"/>
              <a:t>en </a:t>
            </a:r>
            <a:r>
              <a:rPr lang="es-AR" sz="1200" dirty="0" smtClean="0"/>
              <a:t>Egresados </a:t>
            </a:r>
            <a:r>
              <a:rPr lang="es-AR" sz="1200" dirty="0"/>
              <a:t>por 100 paciente-años al </a:t>
            </a:r>
            <a:r>
              <a:rPr lang="es-AR" sz="1200" dirty="0" smtClean="0"/>
              <a:t>riesgo  </a:t>
            </a:r>
            <a:endParaRPr lang="es-MX" sz="1200" dirty="0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5724128" y="1340768"/>
            <a:ext cx="2952328" cy="13681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842" name="Group 2"/>
          <p:cNvGrpSpPr>
            <a:grpSpLocks/>
          </p:cNvGrpSpPr>
          <p:nvPr/>
        </p:nvGrpSpPr>
        <p:grpSpPr bwMode="auto">
          <a:xfrm>
            <a:off x="107504" y="95250"/>
            <a:ext cx="8906321" cy="6346826"/>
            <a:chOff x="99" y="60"/>
            <a:chExt cx="5579" cy="3998"/>
          </a:xfrm>
        </p:grpSpPr>
        <p:sp>
          <p:nvSpPr>
            <p:cNvPr id="1315844" name="Line 4"/>
            <p:cNvSpPr>
              <a:spLocks noChangeShapeType="1"/>
            </p:cNvSpPr>
            <p:nvPr/>
          </p:nvSpPr>
          <p:spPr bwMode="auto">
            <a:xfrm flipH="1">
              <a:off x="476" y="2296"/>
              <a:ext cx="5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7304024"/>
                </p:ext>
              </p:extLst>
            </p:nvPr>
          </p:nvGraphicFramePr>
          <p:xfrm>
            <a:off x="99" y="60"/>
            <a:ext cx="5579" cy="35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15845" name="Text Box 5"/>
            <p:cNvSpPr txBox="1">
              <a:spLocks noChangeArrowheads="1"/>
            </p:cNvSpPr>
            <p:nvPr/>
          </p:nvSpPr>
          <p:spPr bwMode="auto">
            <a:xfrm>
              <a:off x="204" y="3612"/>
              <a:ext cx="544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 dirty="0"/>
                <a:t>GRÁFICO </a:t>
              </a:r>
              <a:r>
                <a:rPr lang="es-AR" sz="1400" dirty="0" smtClean="0"/>
                <a:t>49a. </a:t>
              </a:r>
              <a:r>
                <a:rPr lang="es-AR" sz="1400" dirty="0"/>
                <a:t>MORTALIDAD EN DIÁLISIS CRÓNICA EN ARGENTINA . TASAS BRUTAS . INCIDENTES MÁS PREVALENTES, TODAS LAS MODALIDADES. </a:t>
              </a:r>
            </a:p>
            <a:p>
              <a:pPr algn="ctr"/>
              <a:r>
                <a:rPr lang="es-AR" sz="1200" dirty="0"/>
                <a:t>Tasas en Muertos por 100 paciente-años al riesgo, con Intervalo de Confidencia del 95%  </a:t>
              </a:r>
              <a:endParaRPr lang="es-MX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09588" y="450850"/>
            <a:ext cx="8342312" cy="6081713"/>
            <a:chOff x="509588" y="450850"/>
            <a:chExt cx="8342312" cy="6081713"/>
          </a:xfrm>
        </p:grpSpPr>
        <p:grpSp>
          <p:nvGrpSpPr>
            <p:cNvPr id="6" name="5 Grupo"/>
            <p:cNvGrpSpPr/>
            <p:nvPr/>
          </p:nvGrpSpPr>
          <p:grpSpPr>
            <a:xfrm>
              <a:off x="509588" y="450850"/>
              <a:ext cx="8342312" cy="6081713"/>
              <a:chOff x="509588" y="450850"/>
              <a:chExt cx="8342312" cy="6081713"/>
            </a:xfrm>
          </p:grpSpPr>
          <p:graphicFrame>
            <p:nvGraphicFramePr>
              <p:cNvPr id="5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6917984"/>
                  </p:ext>
                </p:extLst>
              </p:nvPr>
            </p:nvGraphicFramePr>
            <p:xfrm>
              <a:off x="519113" y="455613"/>
              <a:ext cx="8332787" cy="55340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2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4728209"/>
                  </p:ext>
                </p:extLst>
              </p:nvPr>
            </p:nvGraphicFramePr>
            <p:xfrm>
              <a:off x="509588" y="450850"/>
              <a:ext cx="8332787" cy="55340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22278" name="Text Box 6"/>
              <p:cNvSpPr txBox="1">
                <a:spLocks noChangeArrowheads="1"/>
              </p:cNvSpPr>
              <p:nvPr/>
            </p:nvSpPr>
            <p:spPr bwMode="auto">
              <a:xfrm>
                <a:off x="1241425" y="5870575"/>
                <a:ext cx="7002462" cy="661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AR" sz="1400" dirty="0"/>
                  <a:t>GRÁFICO </a:t>
                </a:r>
                <a:r>
                  <a:rPr lang="es-AR" sz="1400" dirty="0" smtClean="0"/>
                  <a:t>51:  </a:t>
                </a:r>
                <a:r>
                  <a:rPr lang="es-AR" sz="1400" dirty="0"/>
                  <a:t>TASAS AJUSTADAS DE MORTALIDAD EN DC  POR 100 P/AER  </a:t>
                </a:r>
              </a:p>
              <a:p>
                <a:pPr algn="ctr"/>
                <a:r>
                  <a:rPr lang="es-AR" sz="1400" dirty="0"/>
                  <a:t>POR GRUPOS QUINQUENALES DE EDAD</a:t>
                </a:r>
              </a:p>
              <a:p>
                <a:pPr algn="ctr"/>
                <a:r>
                  <a:rPr lang="es-AR" sz="900" dirty="0"/>
                  <a:t>Ajustadas por Sexo y Etiología. Referente Mortalidad 2005 </a:t>
                </a:r>
                <a:endParaRPr lang="es-MX" sz="900" dirty="0"/>
              </a:p>
            </p:txBody>
          </p:sp>
          <p:grpSp>
            <p:nvGrpSpPr>
              <p:cNvPr id="3" name="2 Grupo"/>
              <p:cNvGrpSpPr/>
              <p:nvPr/>
            </p:nvGrpSpPr>
            <p:grpSpPr>
              <a:xfrm>
                <a:off x="4572000" y="1268413"/>
                <a:ext cx="1152525" cy="790575"/>
                <a:chOff x="4572000" y="1268413"/>
                <a:chExt cx="1152525" cy="790575"/>
              </a:xfrm>
            </p:grpSpPr>
            <p:sp>
              <p:nvSpPr>
                <p:cNvPr id="822280" name="Rectangle 8"/>
                <p:cNvSpPr>
                  <a:spLocks noChangeArrowheads="1"/>
                </p:cNvSpPr>
                <p:nvPr/>
              </p:nvSpPr>
              <p:spPr bwMode="auto">
                <a:xfrm>
                  <a:off x="4572000" y="1268413"/>
                  <a:ext cx="1152525" cy="7905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822281" name="AutoShape 9"/>
                <p:cNvSpPr>
                  <a:spLocks noChangeArrowheads="1"/>
                </p:cNvSpPr>
                <p:nvPr/>
              </p:nvSpPr>
              <p:spPr bwMode="auto">
                <a:xfrm>
                  <a:off x="4797635" y="1771651"/>
                  <a:ext cx="150976" cy="14287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822282" name="Oval 10"/>
                <p:cNvSpPr>
                  <a:spLocks noChangeArrowheads="1"/>
                </p:cNvSpPr>
                <p:nvPr/>
              </p:nvSpPr>
              <p:spPr bwMode="auto">
                <a:xfrm>
                  <a:off x="4797635" y="1411288"/>
                  <a:ext cx="150976" cy="144463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82228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003361" y="1311276"/>
                  <a:ext cx="639919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MX" sz="1600" dirty="0" smtClean="0"/>
                    <a:t>2016</a:t>
                  </a:r>
                  <a:endParaRPr lang="es-MX" sz="1600" dirty="0"/>
                </a:p>
              </p:txBody>
            </p:sp>
            <p:sp>
              <p:nvSpPr>
                <p:cNvPr id="82228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003361" y="1671638"/>
                  <a:ext cx="663632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MX" sz="1600"/>
                    <a:t>2005</a:t>
                  </a:r>
                </a:p>
              </p:txBody>
            </p:sp>
          </p:grpSp>
          <p:sp>
            <p:nvSpPr>
              <p:cNvPr id="822285" name="Text Box 13"/>
              <p:cNvSpPr txBox="1">
                <a:spLocks noChangeArrowheads="1"/>
              </p:cNvSpPr>
              <p:nvPr/>
            </p:nvSpPr>
            <p:spPr bwMode="auto">
              <a:xfrm>
                <a:off x="3924300" y="4646463"/>
                <a:ext cx="2159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s-AR" b="0" dirty="0"/>
                  <a:t>*</a:t>
                </a:r>
                <a:endParaRPr lang="es-MX" b="0" dirty="0"/>
              </a:p>
            </p:txBody>
          </p:sp>
          <p:sp>
            <p:nvSpPr>
              <p:cNvPr id="822287" name="Text Box 15"/>
              <p:cNvSpPr txBox="1">
                <a:spLocks noChangeArrowheads="1"/>
              </p:cNvSpPr>
              <p:nvPr/>
            </p:nvSpPr>
            <p:spPr bwMode="auto">
              <a:xfrm>
                <a:off x="5795963" y="3645024"/>
                <a:ext cx="2159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s-AR" b="0" dirty="0"/>
                  <a:t>*</a:t>
                </a:r>
                <a:endParaRPr lang="es-MX" b="0" dirty="0"/>
              </a:p>
            </p:txBody>
          </p:sp>
          <p:sp>
            <p:nvSpPr>
              <p:cNvPr id="822288" name="Text Box 16"/>
              <p:cNvSpPr txBox="1">
                <a:spLocks noChangeArrowheads="1"/>
              </p:cNvSpPr>
              <p:nvPr/>
            </p:nvSpPr>
            <p:spPr bwMode="auto">
              <a:xfrm>
                <a:off x="3059113" y="4652963"/>
                <a:ext cx="4318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b="0" dirty="0"/>
                  <a:t>*</a:t>
                </a:r>
                <a:endParaRPr lang="es-MX" b="0" dirty="0"/>
              </a:p>
            </p:txBody>
          </p:sp>
          <p:sp>
            <p:nvSpPr>
              <p:cNvPr id="822289" name="Text Box 17"/>
              <p:cNvSpPr txBox="1">
                <a:spLocks noChangeArrowheads="1"/>
              </p:cNvSpPr>
              <p:nvPr/>
            </p:nvSpPr>
            <p:spPr bwMode="auto">
              <a:xfrm>
                <a:off x="5364163" y="3998391"/>
                <a:ext cx="360362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s-AR" b="0" dirty="0"/>
                  <a:t>*</a:t>
                </a:r>
                <a:endParaRPr lang="es-MX" b="0" dirty="0"/>
              </a:p>
            </p:txBody>
          </p:sp>
          <p:sp>
            <p:nvSpPr>
              <p:cNvPr id="822290" name="Text Box 18"/>
              <p:cNvSpPr txBox="1">
                <a:spLocks noChangeArrowheads="1"/>
              </p:cNvSpPr>
              <p:nvPr/>
            </p:nvSpPr>
            <p:spPr bwMode="auto">
              <a:xfrm>
                <a:off x="6011863" y="3429000"/>
                <a:ext cx="4318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s-AR" b="0" dirty="0"/>
                  <a:t>*</a:t>
                </a:r>
                <a:endParaRPr lang="es-MX" b="0" dirty="0"/>
              </a:p>
            </p:txBody>
          </p:sp>
          <p:sp>
            <p:nvSpPr>
              <p:cNvPr id="822291" name="Text Box 19"/>
              <p:cNvSpPr txBox="1">
                <a:spLocks noChangeArrowheads="1"/>
              </p:cNvSpPr>
              <p:nvPr/>
            </p:nvSpPr>
            <p:spPr bwMode="auto">
              <a:xfrm>
                <a:off x="2411413" y="2556768"/>
                <a:ext cx="1928812" cy="58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3200" b="0" baseline="-25000" dirty="0"/>
                  <a:t>*</a:t>
                </a:r>
                <a:r>
                  <a:rPr lang="es-AR" sz="3200" b="0" dirty="0"/>
                  <a:t> </a:t>
                </a:r>
                <a:r>
                  <a:rPr lang="es-AR" sz="1200" b="0" dirty="0" smtClean="0"/>
                  <a:t>Diferencia significativa</a:t>
                </a:r>
                <a:endParaRPr lang="es-MX" sz="1200" dirty="0"/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6768000" y="2808000"/>
                <a:ext cx="4318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s-AR" b="0" dirty="0"/>
                  <a:t>*</a:t>
                </a:r>
                <a:endParaRPr lang="es-MX" b="0" dirty="0"/>
              </a:p>
            </p:txBody>
          </p:sp>
        </p:grp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528000" y="4608000"/>
              <a:ext cx="2159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s-AR" b="0" dirty="0"/>
                <a:t>*</a:t>
              </a:r>
              <a:endParaRPr lang="es-MX" b="0" dirty="0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4644008" y="4437112"/>
              <a:ext cx="2159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s-AR" b="0" dirty="0"/>
                <a:t>*</a:t>
              </a:r>
              <a:endParaRPr lang="es-MX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44398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INCIDENTES : </a:t>
            </a:r>
          </a:p>
          <a:p>
            <a:r>
              <a:rPr lang="es-ES_tradnl" dirty="0" smtClean="0"/>
              <a:t>Pacientes que inician Diálisis Crónica por primera vez en su vida en un año dado. </a:t>
            </a:r>
            <a:endParaRPr lang="es-ES_tradnl" dirty="0"/>
          </a:p>
          <a:p>
            <a:endParaRPr lang="es-ES_tradnl" dirty="0"/>
          </a:p>
          <a:p>
            <a:r>
              <a:rPr lang="es-ES_tradnl" dirty="0" smtClean="0"/>
              <a:t>PREVALENTES  PUNTUALES:</a:t>
            </a:r>
          </a:p>
          <a:p>
            <a:r>
              <a:rPr lang="es-ES_tradnl" dirty="0" smtClean="0"/>
              <a:t>Pacientes que están en Diálisis Crónica en un día de un año dado. Por convención se elige el 31 de Diciembre.</a:t>
            </a:r>
          </a:p>
          <a:p>
            <a:endParaRPr lang="es-ES_tradnl" dirty="0"/>
          </a:p>
          <a:p>
            <a:r>
              <a:rPr lang="es-ES_tradnl" dirty="0" smtClean="0"/>
              <a:t>PREVALENTES ANUALES: </a:t>
            </a:r>
          </a:p>
          <a:p>
            <a:r>
              <a:rPr lang="es-ES_tradnl" dirty="0" smtClean="0"/>
              <a:t>Pacientes que están en Diálisis Crónica en todo el año o parte del año. 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1759171" y="144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4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3491880" y="12240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6; 7 año anterior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3131840" y="2340000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11</a:t>
            </a:r>
            <a:endParaRPr lang="es-AR" dirty="0"/>
          </a:p>
        </p:txBody>
      </p:sp>
      <p:grpSp>
        <p:nvGrpSpPr>
          <p:cNvPr id="10" name="9 Grupo"/>
          <p:cNvGrpSpPr/>
          <p:nvPr/>
        </p:nvGrpSpPr>
        <p:grpSpPr>
          <a:xfrm>
            <a:off x="1619672" y="3006720"/>
            <a:ext cx="5638978" cy="3756108"/>
            <a:chOff x="1619672" y="3006720"/>
            <a:chExt cx="5638978" cy="3756108"/>
          </a:xfrm>
        </p:grpSpPr>
        <p:pic>
          <p:nvPicPr>
            <p:cNvPr id="15964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006720"/>
              <a:ext cx="5638978" cy="3756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8 CuadroTexto"/>
            <p:cNvSpPr txBox="1"/>
            <p:nvPr/>
          </p:nvSpPr>
          <p:spPr>
            <a:xfrm>
              <a:off x="5220072" y="3284984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Fallece</a:t>
              </a:r>
              <a:endParaRPr lang="es-AR" sz="1200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788024" y="5229200"/>
              <a:ext cx="953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Trasplante</a:t>
              </a:r>
              <a:endParaRPr lang="es-AR" sz="1200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131840" y="5497487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Fallece</a:t>
              </a:r>
              <a:endParaRPr lang="es-AR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653607" y="4376137"/>
              <a:ext cx="12875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Cambio Centro</a:t>
              </a:r>
              <a:endParaRPr lang="es-AR" sz="1200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666558" y="3861048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Fallece</a:t>
              </a:r>
              <a:endParaRPr lang="es-A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36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688934" y="116632"/>
            <a:ext cx="5691378" cy="6696744"/>
            <a:chOff x="392790" y="116632"/>
            <a:chExt cx="5691378" cy="6696744"/>
          </a:xfrm>
        </p:grpSpPr>
        <p:graphicFrame>
          <p:nvGraphicFramePr>
            <p:cNvPr id="2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6277120"/>
                </p:ext>
              </p:extLst>
            </p:nvPr>
          </p:nvGraphicFramePr>
          <p:xfrm>
            <a:off x="392790" y="116632"/>
            <a:ext cx="5691378" cy="6239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32548" name="Text Box 4"/>
            <p:cNvSpPr txBox="1">
              <a:spLocks noChangeArrowheads="1"/>
            </p:cNvSpPr>
            <p:nvPr/>
          </p:nvSpPr>
          <p:spPr bwMode="auto">
            <a:xfrm>
              <a:off x="539552" y="6283886"/>
              <a:ext cx="5472608" cy="529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sz="1400" dirty="0"/>
                <a:t>GRÁFICO </a:t>
              </a:r>
              <a:r>
                <a:rPr lang="es-AR" sz="1400" dirty="0" smtClean="0"/>
                <a:t>48a: </a:t>
              </a:r>
              <a:r>
                <a:rPr lang="es-AR" sz="1400" dirty="0"/>
                <a:t>EVOLUCIÓN DE LAS </a:t>
              </a:r>
              <a:r>
                <a:rPr lang="es-AR" sz="1400" dirty="0" smtClean="0"/>
                <a:t>TASAS BRUTAS  </a:t>
              </a:r>
              <a:r>
                <a:rPr lang="es-AR" sz="1400" dirty="0"/>
                <a:t>DE </a:t>
              </a:r>
              <a:r>
                <a:rPr lang="es-AR" sz="1400" dirty="0" smtClean="0"/>
                <a:t>MORTALIDAD </a:t>
              </a:r>
              <a:r>
                <a:rPr lang="es-AR" sz="1400" dirty="0"/>
                <a:t>EN DC EN </a:t>
              </a:r>
              <a:r>
                <a:rPr lang="es-AR" sz="1400" dirty="0" smtClean="0"/>
                <a:t>NEFROPATÍA DIABÉTICA Y OTRAS</a:t>
              </a:r>
              <a:endParaRPr lang="es-MX" sz="14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764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688934" y="116632"/>
            <a:ext cx="5691378" cy="6696744"/>
            <a:chOff x="392790" y="116632"/>
            <a:chExt cx="5691378" cy="6696744"/>
          </a:xfrm>
        </p:grpSpPr>
        <p:graphicFrame>
          <p:nvGraphicFramePr>
            <p:cNvPr id="2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50563139"/>
                </p:ext>
              </p:extLst>
            </p:nvPr>
          </p:nvGraphicFramePr>
          <p:xfrm>
            <a:off x="392790" y="116632"/>
            <a:ext cx="5691378" cy="6239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32548" name="Text Box 4"/>
            <p:cNvSpPr txBox="1">
              <a:spLocks noChangeArrowheads="1"/>
            </p:cNvSpPr>
            <p:nvPr/>
          </p:nvSpPr>
          <p:spPr bwMode="auto">
            <a:xfrm>
              <a:off x="539552" y="6283886"/>
              <a:ext cx="5472608" cy="529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AR" sz="1400" dirty="0"/>
                <a:t>GRÁFICO </a:t>
              </a:r>
              <a:r>
                <a:rPr lang="es-AR" sz="1400" dirty="0" smtClean="0"/>
                <a:t>48a: </a:t>
              </a:r>
              <a:r>
                <a:rPr lang="es-AR" sz="1400" dirty="0"/>
                <a:t>EVOLUCIÓN DE LAS </a:t>
              </a:r>
              <a:r>
                <a:rPr lang="es-AR" sz="1400" dirty="0" smtClean="0"/>
                <a:t>TASAS BRUTAS  </a:t>
              </a:r>
              <a:r>
                <a:rPr lang="es-AR" sz="1400" dirty="0"/>
                <a:t>DE </a:t>
              </a:r>
              <a:r>
                <a:rPr lang="es-AR" sz="1400" dirty="0" smtClean="0"/>
                <a:t>MORTALIDAD </a:t>
              </a:r>
              <a:r>
                <a:rPr lang="es-AR" sz="1400" dirty="0"/>
                <a:t>EN DC EN </a:t>
              </a:r>
              <a:r>
                <a:rPr lang="es-AR" sz="1400" dirty="0" smtClean="0"/>
                <a:t>NEFROPATÍA DIABÉTICA Y OTRAS</a:t>
              </a:r>
              <a:endParaRPr lang="es-MX" sz="1400" u="sng" dirty="0"/>
            </a:p>
          </p:txBody>
        </p:sp>
      </p:grpSp>
      <p:cxnSp>
        <p:nvCxnSpPr>
          <p:cNvPr id="6" name="5 Conector recto de flecha"/>
          <p:cNvCxnSpPr/>
          <p:nvPr/>
        </p:nvCxnSpPr>
        <p:spPr>
          <a:xfrm flipV="1">
            <a:off x="5796136" y="620688"/>
            <a:ext cx="1440160" cy="93610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5796136" y="4581128"/>
            <a:ext cx="1440160" cy="7200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30621" y="95250"/>
            <a:ext cx="8905875" cy="6201876"/>
            <a:chOff x="130621" y="95250"/>
            <a:chExt cx="8905875" cy="6201876"/>
          </a:xfrm>
        </p:grpSpPr>
        <p:grpSp>
          <p:nvGrpSpPr>
            <p:cNvPr id="5" name="4 Grupo"/>
            <p:cNvGrpSpPr/>
            <p:nvPr/>
          </p:nvGrpSpPr>
          <p:grpSpPr>
            <a:xfrm>
              <a:off x="130621" y="95250"/>
              <a:ext cx="8905875" cy="6201876"/>
              <a:chOff x="130621" y="95250"/>
              <a:chExt cx="8905875" cy="6201876"/>
            </a:xfrm>
          </p:grpSpPr>
          <p:grpSp>
            <p:nvGrpSpPr>
              <p:cNvPr id="4" name="3 Grupo"/>
              <p:cNvGrpSpPr/>
              <p:nvPr/>
            </p:nvGrpSpPr>
            <p:grpSpPr>
              <a:xfrm>
                <a:off x="130621" y="95250"/>
                <a:ext cx="8905875" cy="6201876"/>
                <a:chOff x="35942" y="95250"/>
                <a:chExt cx="8905875" cy="6201876"/>
              </a:xfrm>
            </p:grpSpPr>
            <p:graphicFrame>
              <p:nvGraphicFramePr>
                <p:cNvPr id="6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21529064"/>
                    </p:ext>
                  </p:extLst>
                </p:nvPr>
              </p:nvGraphicFramePr>
              <p:xfrm>
                <a:off x="35942" y="162483"/>
                <a:ext cx="8856662" cy="558958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graphicFrame>
              <p:nvGraphicFramePr>
                <p:cNvPr id="2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09737855"/>
                    </p:ext>
                  </p:extLst>
                </p:nvPr>
              </p:nvGraphicFramePr>
              <p:xfrm>
                <a:off x="85155" y="95250"/>
                <a:ext cx="8856662" cy="558958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31584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51842" y="5589240"/>
                  <a:ext cx="8640762" cy="7078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:r>
                    <a:rPr lang="es-AR" sz="1400" dirty="0"/>
                    <a:t>GRÁFICO </a:t>
                  </a:r>
                  <a:r>
                    <a:rPr lang="es-AR" sz="1400" dirty="0" smtClean="0"/>
                    <a:t>52b. </a:t>
                  </a:r>
                  <a:r>
                    <a:rPr lang="es-AR" sz="1400" dirty="0"/>
                    <a:t>MORTALIDAD EN DIÁLISIS CRÓNICA </a:t>
                  </a:r>
                  <a:r>
                    <a:rPr lang="es-AR" sz="1400" dirty="0" smtClean="0"/>
                    <a:t>EN DIFERENTES GÉNEROS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es-AR" sz="1400" u="sng" dirty="0" smtClean="0"/>
                    <a:t>TASAS AJUSTADAS</a:t>
                  </a:r>
                  <a:r>
                    <a:rPr lang="es-AR" sz="1400" dirty="0" smtClean="0"/>
                    <a:t> </a:t>
                  </a:r>
                  <a:r>
                    <a:rPr lang="es-AR" sz="1200" dirty="0" smtClean="0"/>
                    <a:t>por </a:t>
                  </a:r>
                  <a:r>
                    <a:rPr lang="es-AR" sz="1200" dirty="0"/>
                    <a:t>Edad y DBT, </a:t>
                  </a:r>
                  <a:r>
                    <a:rPr lang="es-AR" sz="1200" dirty="0" smtClean="0"/>
                    <a:t> Referente </a:t>
                  </a:r>
                  <a:r>
                    <a:rPr lang="es-AR" sz="1200" dirty="0"/>
                    <a:t>Mortalidad de Mujeres en cada año; </a:t>
                  </a:r>
                  <a:endParaRPr lang="es-AR" sz="1200" dirty="0" smtClean="0"/>
                </a:p>
                <a:p>
                  <a:pPr algn="ctr">
                    <a:spcBef>
                      <a:spcPts val="0"/>
                    </a:spcBef>
                  </a:pPr>
                  <a:r>
                    <a:rPr lang="es-AR" sz="1200" dirty="0" smtClean="0"/>
                    <a:t>Todas </a:t>
                  </a:r>
                  <a:r>
                    <a:rPr lang="es-AR" sz="1200" dirty="0"/>
                    <a:t>las modalidades en prevalentes e incidentes. </a:t>
                  </a:r>
                </a:p>
              </p:txBody>
            </p:sp>
            <p:sp>
              <p:nvSpPr>
                <p:cNvPr id="3" name="2 CuadroTexto"/>
                <p:cNvSpPr txBox="1"/>
                <p:nvPr/>
              </p:nvSpPr>
              <p:spPr>
                <a:xfrm>
                  <a:off x="6948264" y="4621866"/>
                  <a:ext cx="93610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s-ES_tradnl" sz="1200" dirty="0" smtClean="0"/>
                    <a:t>VARONES</a:t>
                  </a:r>
                  <a:endParaRPr lang="es-AR" sz="1200" dirty="0"/>
                </a:p>
              </p:txBody>
            </p:sp>
          </p:grpSp>
          <p:sp>
            <p:nvSpPr>
              <p:cNvPr id="7" name="Text Box 11"/>
              <p:cNvSpPr txBox="1">
                <a:spLocks noChangeArrowheads="1"/>
              </p:cNvSpPr>
              <p:nvPr/>
            </p:nvSpPr>
            <p:spPr bwMode="auto">
              <a:xfrm>
                <a:off x="1403648" y="2348880"/>
                <a:ext cx="630301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800" i="1" dirty="0" smtClean="0"/>
                  <a:t>P </a:t>
                </a:r>
                <a:r>
                  <a:rPr lang="es-AR" sz="800" dirty="0" smtClean="0"/>
                  <a:t>&lt; 0.001</a:t>
                </a:r>
                <a:endParaRPr lang="es-ES" sz="800" dirty="0"/>
              </a:p>
            </p:txBody>
          </p:sp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auto">
              <a:xfrm>
                <a:off x="794059" y="2420888"/>
                <a:ext cx="572593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800" i="1" dirty="0"/>
                  <a:t>P</a:t>
                </a:r>
                <a:r>
                  <a:rPr lang="es-AR" sz="800" dirty="0"/>
                  <a:t> </a:t>
                </a:r>
                <a:r>
                  <a:rPr lang="es-AR" sz="800" dirty="0" smtClean="0"/>
                  <a:t>&lt; 0.01</a:t>
                </a:r>
                <a:endParaRPr lang="es-ES" sz="800" dirty="0"/>
              </a:p>
            </p:txBody>
          </p:sp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2123728" y="909300"/>
                <a:ext cx="630301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800" i="1" dirty="0"/>
                  <a:t>P</a:t>
                </a:r>
                <a:r>
                  <a:rPr lang="es-AR" sz="800" dirty="0"/>
                  <a:t> </a:t>
                </a:r>
                <a:r>
                  <a:rPr lang="es-AR" sz="800" dirty="0" smtClean="0"/>
                  <a:t>&lt; 0.001</a:t>
                </a:r>
                <a:endParaRPr lang="es-ES" sz="800" dirty="0"/>
              </a:p>
            </p:txBody>
          </p:sp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2915816" y="2204864"/>
                <a:ext cx="327334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s-ES" sz="800" dirty="0" smtClean="0"/>
                  <a:t>NS</a:t>
                </a:r>
                <a:endParaRPr lang="es-ES" sz="800" dirty="0"/>
              </a:p>
            </p:txBody>
          </p:sp>
          <p:sp>
            <p:nvSpPr>
              <p:cNvPr id="13" name="Text Box 30"/>
              <p:cNvSpPr txBox="1">
                <a:spLocks noChangeArrowheads="1"/>
              </p:cNvSpPr>
              <p:nvPr/>
            </p:nvSpPr>
            <p:spPr bwMode="auto">
              <a:xfrm>
                <a:off x="4805795" y="1671863"/>
                <a:ext cx="630301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800" i="1" dirty="0"/>
                  <a:t>P</a:t>
                </a:r>
                <a:r>
                  <a:rPr lang="es-AR" sz="800" dirty="0"/>
                  <a:t> </a:t>
                </a:r>
                <a:r>
                  <a:rPr lang="es-AR" sz="800" dirty="0" smtClean="0"/>
                  <a:t>&lt; 0.001</a:t>
                </a:r>
                <a:endParaRPr lang="es-ES" sz="800" dirty="0"/>
              </a:p>
            </p:txBody>
          </p:sp>
          <p:sp>
            <p:nvSpPr>
              <p:cNvPr id="15" name="Text Box 40"/>
              <p:cNvSpPr txBox="1">
                <a:spLocks noChangeArrowheads="1"/>
              </p:cNvSpPr>
              <p:nvPr/>
            </p:nvSpPr>
            <p:spPr bwMode="auto">
              <a:xfrm>
                <a:off x="6101939" y="1019181"/>
                <a:ext cx="630301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AR" sz="800" i="1" dirty="0"/>
                  <a:t>P</a:t>
                </a:r>
                <a:r>
                  <a:rPr lang="es-AR" sz="800" dirty="0"/>
                  <a:t> </a:t>
                </a:r>
                <a:r>
                  <a:rPr lang="es-AR" sz="800" dirty="0" smtClean="0"/>
                  <a:t>&lt; 0.001</a:t>
                </a:r>
                <a:endParaRPr lang="es-ES" sz="800" dirty="0"/>
              </a:p>
            </p:txBody>
          </p:sp>
        </p:grp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211960" y="1323093"/>
              <a:ext cx="32733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s-ES" sz="800" dirty="0" smtClean="0"/>
                <a:t>NS</a:t>
              </a:r>
              <a:endParaRPr lang="es-ES" sz="800" dirty="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596594" y="620688"/>
              <a:ext cx="32733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s-ES" sz="800" dirty="0" smtClean="0"/>
                <a:t>NS</a:t>
              </a:r>
              <a:endParaRPr lang="es-ES" sz="800" dirty="0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540810" y="2204864"/>
              <a:ext cx="32733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s-ES" sz="800" dirty="0" smtClean="0"/>
                <a:t>NS</a:t>
              </a:r>
              <a:endParaRPr lang="es-ES" sz="800" dirty="0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6876256" y="1433229"/>
              <a:ext cx="32733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s-ES" sz="800" dirty="0" smtClean="0"/>
                <a:t>NS</a:t>
              </a:r>
              <a:endParaRPr lang="es-ES" sz="800" dirty="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524328" y="867725"/>
              <a:ext cx="32733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s-ES" sz="800" dirty="0" smtClean="0"/>
                <a:t>NS</a:t>
              </a:r>
              <a:endParaRPr lang="es-ES" sz="800" dirty="0"/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8205106" y="908720"/>
              <a:ext cx="32733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s-ES" sz="800" dirty="0" smtClean="0"/>
                <a:t>NS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23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236190" y="170134"/>
            <a:ext cx="8640960" cy="6499226"/>
            <a:chOff x="236190" y="170134"/>
            <a:chExt cx="8640960" cy="6499226"/>
          </a:xfrm>
        </p:grpSpPr>
        <p:grpSp>
          <p:nvGrpSpPr>
            <p:cNvPr id="3" name="2 Grupo"/>
            <p:cNvGrpSpPr/>
            <p:nvPr/>
          </p:nvGrpSpPr>
          <p:grpSpPr>
            <a:xfrm>
              <a:off x="236190" y="170134"/>
              <a:ext cx="8640960" cy="6499226"/>
              <a:chOff x="179512" y="170134"/>
              <a:chExt cx="8640960" cy="6499226"/>
            </a:xfrm>
          </p:grpSpPr>
          <p:grpSp>
            <p:nvGrpSpPr>
              <p:cNvPr id="4" name="3 Grupo"/>
              <p:cNvGrpSpPr/>
              <p:nvPr/>
            </p:nvGrpSpPr>
            <p:grpSpPr>
              <a:xfrm>
                <a:off x="179512" y="170134"/>
                <a:ext cx="8640960" cy="6499226"/>
                <a:chOff x="179512" y="170134"/>
                <a:chExt cx="8640960" cy="6499226"/>
              </a:xfrm>
            </p:grpSpPr>
            <p:grpSp>
              <p:nvGrpSpPr>
                <p:cNvPr id="19" name="18 Grupo"/>
                <p:cNvGrpSpPr/>
                <p:nvPr/>
              </p:nvGrpSpPr>
              <p:grpSpPr>
                <a:xfrm>
                  <a:off x="179512" y="170134"/>
                  <a:ext cx="8640960" cy="6499226"/>
                  <a:chOff x="179512" y="170134"/>
                  <a:chExt cx="8640960" cy="6499226"/>
                </a:xfrm>
              </p:grpSpPr>
              <p:grpSp>
                <p:nvGrpSpPr>
                  <p:cNvPr id="9" name="8 Grupo"/>
                  <p:cNvGrpSpPr/>
                  <p:nvPr/>
                </p:nvGrpSpPr>
                <p:grpSpPr>
                  <a:xfrm>
                    <a:off x="179512" y="170134"/>
                    <a:ext cx="8640960" cy="6499226"/>
                    <a:chOff x="107505" y="188640"/>
                    <a:chExt cx="8640960" cy="6499226"/>
                  </a:xfrm>
                </p:grpSpPr>
                <p:cxnSp>
                  <p:nvCxnSpPr>
                    <p:cNvPr id="5" name="4 Conector recto"/>
                    <p:cNvCxnSpPr/>
                    <p:nvPr/>
                  </p:nvCxnSpPr>
                  <p:spPr bwMode="auto">
                    <a:xfrm flipH="1">
                      <a:off x="791993" y="1847306"/>
                      <a:ext cx="77040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graphicFrame>
                  <p:nvGraphicFramePr>
                    <p:cNvPr id="2" name="Object 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537945671"/>
                        </p:ext>
                      </p:extLst>
                    </p:nvPr>
                  </p:nvGraphicFramePr>
                  <p:xfrm>
                    <a:off x="107505" y="188640"/>
                    <a:ext cx="8640960" cy="5535885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2"/>
                    </a:graphicData>
                  </a:graphic>
                </p:graphicFrame>
                <p:sp>
                  <p:nvSpPr>
                    <p:cNvPr id="8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0577" y="5724525"/>
                      <a:ext cx="8497888" cy="9633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AR" sz="1400" dirty="0"/>
                        <a:t>GRÁFICO </a:t>
                      </a:r>
                      <a:r>
                        <a:rPr lang="es-AR" sz="1400" dirty="0" smtClean="0"/>
                        <a:t>55b:  </a:t>
                      </a:r>
                      <a:r>
                        <a:rPr lang="es-AR" sz="1400" dirty="0"/>
                        <a:t>TASAS AJUSTADAS DE MORTALIDAD EN DC  EN LAS DIFERENTES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s-AR" sz="1400" dirty="0"/>
                        <a:t>PROVINCIAS DE RESIDENCIA DEL CENTRO DE DC . </a:t>
                      </a:r>
                      <a:r>
                        <a:rPr lang="es-AR" sz="1400" dirty="0" smtClean="0"/>
                        <a:t> </a:t>
                      </a:r>
                      <a:r>
                        <a:rPr lang="es-AR" sz="1400" u="sng" dirty="0" smtClean="0"/>
                        <a:t>TRIENIO 2014-2016</a:t>
                      </a:r>
                      <a:r>
                        <a:rPr lang="es-AR" sz="1400" dirty="0" smtClean="0"/>
                        <a:t> </a:t>
                      </a:r>
                      <a:endParaRPr lang="es-AR" sz="1400" dirty="0"/>
                    </a:p>
                    <a:p>
                      <a:pPr algn="ctr"/>
                      <a:r>
                        <a:rPr lang="es-AR" sz="1000" b="0" dirty="0"/>
                        <a:t>Pacientes prevalentes anuales (prevalentes puntuales más ingresos-reingresos). Ambas modalidades (DP+HD). </a:t>
                      </a:r>
                    </a:p>
                    <a:p>
                      <a:pPr algn="ctr"/>
                      <a:r>
                        <a:rPr lang="es-AR" sz="1000" b="0" dirty="0"/>
                        <a:t>Estandarización indirecta para Edad, Sexo y Nefropatía Diabética; Referente Mortalidad Argentina </a:t>
                      </a:r>
                      <a:r>
                        <a:rPr lang="es-AR" sz="1000" b="0" dirty="0" smtClean="0"/>
                        <a:t>2014-2016. </a:t>
                      </a:r>
                      <a:endParaRPr lang="es-AR" sz="1000" b="0" dirty="0"/>
                    </a:p>
                    <a:p>
                      <a:pPr algn="ctr"/>
                      <a:r>
                        <a:rPr lang="es-AR" sz="1000" b="0" dirty="0"/>
                        <a:t>Tasas en Muertos por 100 paciente años al riesgo con Intervalo de confidencia del 95%. </a:t>
                      </a:r>
                    </a:p>
                  </p:txBody>
                </p:sp>
              </p:grpSp>
              <p:sp>
                <p:nvSpPr>
                  <p:cNvPr id="1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9486" y="387896"/>
                    <a:ext cx="244490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3401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1400" dirty="0" smtClean="0">
                        <a:ea typeface="ＭＳ Ｐゴシック" pitchFamily="34" charset="-128"/>
                      </a:rPr>
                      <a:t>**</a:t>
                    </a:r>
                    <a:r>
                      <a:rPr lang="es-AR" sz="1100" dirty="0" smtClean="0">
                        <a:ea typeface="ＭＳ Ｐゴシック" pitchFamily="34" charset="-128"/>
                      </a:rPr>
                      <a:t> </a:t>
                    </a:r>
                    <a:r>
                      <a:rPr lang="es-AR" sz="1200" b="0" dirty="0">
                        <a:ea typeface="ＭＳ Ｐゴシック" pitchFamily="34" charset="-128"/>
                      </a:rPr>
                      <a:t>S</a:t>
                    </a:r>
                    <a:r>
                      <a:rPr lang="es-AR" sz="1200" b="0" dirty="0"/>
                      <a:t>ignificativo (</a:t>
                    </a:r>
                    <a:r>
                      <a:rPr lang="es-AR" sz="1200" b="0" dirty="0" smtClean="0"/>
                      <a:t>p&lt;0.005; p&lt;0.01)</a:t>
                    </a:r>
                    <a:endParaRPr lang="es-MX" sz="1200" b="0" dirty="0"/>
                  </a:p>
                </p:txBody>
              </p:sp>
              <p:sp>
                <p:nvSpPr>
                  <p:cNvPr id="1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91481" y="2204864"/>
                    <a:ext cx="576263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3401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s-AR" sz="1400" dirty="0"/>
                      <a:t>   </a:t>
                    </a:r>
                    <a:r>
                      <a:rPr lang="es-AR" sz="1400" dirty="0" smtClean="0"/>
                      <a:t> ***  </a:t>
                    </a:r>
                    <a:endParaRPr lang="es-MX" sz="1400" dirty="0"/>
                  </a:p>
                </p:txBody>
              </p:sp>
              <p:sp>
                <p:nvSpPr>
                  <p:cNvPr id="1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4736" y="603920"/>
                    <a:ext cx="1763713" cy="3048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3401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1400" dirty="0">
                        <a:ea typeface="ＭＳ Ｐゴシック" pitchFamily="34" charset="-128"/>
                      </a:rPr>
                      <a:t> *</a:t>
                    </a:r>
                    <a:r>
                      <a:rPr lang="es-AR" sz="1100" dirty="0">
                        <a:ea typeface="ＭＳ Ｐゴシック" pitchFamily="34" charset="-128"/>
                      </a:rPr>
                      <a:t> </a:t>
                    </a:r>
                    <a:r>
                      <a:rPr lang="es-AR" sz="1200" b="0" dirty="0">
                        <a:ea typeface="ＭＳ Ｐゴシック" pitchFamily="34" charset="-128"/>
                      </a:rPr>
                      <a:t>S</a:t>
                    </a:r>
                    <a:r>
                      <a:rPr lang="es-AR" sz="1200" b="0" dirty="0"/>
                      <a:t>ignificativo (p&lt;0.05)</a:t>
                    </a:r>
                    <a:endParaRPr lang="es-MX" sz="1200" b="0" dirty="0"/>
                  </a:p>
                </p:txBody>
              </p:sp>
              <p:sp>
                <p:nvSpPr>
                  <p:cNvPr id="15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9632" y="2520000"/>
                    <a:ext cx="6477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3401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s-AR" sz="1400" dirty="0"/>
                      <a:t>   </a:t>
                    </a:r>
                    <a:r>
                      <a:rPr lang="es-AR" sz="1400" dirty="0" smtClean="0"/>
                      <a:t>** </a:t>
                    </a:r>
                    <a:endParaRPr lang="es-MX" sz="1400" dirty="0"/>
                  </a:p>
                </p:txBody>
              </p:sp>
              <p:sp>
                <p:nvSpPr>
                  <p:cNvPr id="1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71706" y="385500"/>
                    <a:ext cx="43204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3401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s-AR" sz="1400" dirty="0"/>
                      <a:t>   </a:t>
                    </a:r>
                    <a:r>
                      <a:rPr lang="es-AR" sz="1400" dirty="0" smtClean="0"/>
                      <a:t> ** </a:t>
                    </a:r>
                    <a:endParaRPr lang="es-MX" sz="1400" dirty="0"/>
                  </a:p>
                </p:txBody>
              </p:sp>
            </p:grpSp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71600" y="188640"/>
                  <a:ext cx="1938338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3401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AR" sz="1400" dirty="0" smtClean="0">
                      <a:ea typeface="ＭＳ Ｐゴシック" pitchFamily="34" charset="-128"/>
                    </a:rPr>
                    <a:t>***</a:t>
                  </a:r>
                  <a:r>
                    <a:rPr lang="es-AR" sz="1100" dirty="0" smtClean="0">
                      <a:ea typeface="ＭＳ Ｐゴシック" pitchFamily="34" charset="-128"/>
                    </a:rPr>
                    <a:t> </a:t>
                  </a:r>
                  <a:r>
                    <a:rPr lang="es-AR" sz="1200" b="0" dirty="0">
                      <a:ea typeface="ＭＳ Ｐゴシック" pitchFamily="34" charset="-128"/>
                    </a:rPr>
                    <a:t>S</a:t>
                  </a:r>
                  <a:r>
                    <a:rPr lang="es-AR" sz="1200" b="0" dirty="0"/>
                    <a:t>ignificativo (</a:t>
                  </a:r>
                  <a:r>
                    <a:rPr lang="es-AR" sz="1200" b="0" dirty="0" smtClean="0"/>
                    <a:t>p&lt;0.001)</a:t>
                  </a:r>
                  <a:endParaRPr lang="es-MX" sz="1200" b="0" dirty="0"/>
                </a:p>
              </p:txBody>
            </p:sp>
          </p:grpSp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>
                <a:off x="2715494" y="2060848"/>
                <a:ext cx="6477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3401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s-AR" sz="1400" dirty="0"/>
                  <a:t>    </a:t>
                </a:r>
                <a:r>
                  <a:rPr lang="es-AR" sz="1400" dirty="0" smtClean="0"/>
                  <a:t>   * </a:t>
                </a:r>
                <a:endParaRPr lang="es-MX" sz="1400" dirty="0"/>
              </a:p>
            </p:txBody>
          </p: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2121322" y="2257708"/>
                <a:ext cx="32385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3401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s-AR" sz="1400" dirty="0"/>
                  <a:t> </a:t>
                </a:r>
                <a:r>
                  <a:rPr lang="es-AR" sz="1400" dirty="0" smtClean="0"/>
                  <a:t> ** </a:t>
                </a:r>
                <a:endParaRPr lang="es-MX" sz="1400" dirty="0"/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2607322" y="2088000"/>
                <a:ext cx="43204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3401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AR" sz="1400" dirty="0"/>
                  <a:t>    </a:t>
                </a:r>
                <a:r>
                  <a:rPr lang="es-AR" sz="1400" dirty="0" smtClean="0"/>
                  <a:t>   * </a:t>
                </a:r>
                <a:endParaRPr lang="es-MX" sz="1400" dirty="0"/>
              </a:p>
            </p:txBody>
          </p:sp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7323322" y="888975"/>
                <a:ext cx="43204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3401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AR" sz="1400" dirty="0" smtClean="0"/>
                  <a:t> * </a:t>
                </a:r>
                <a:endParaRPr lang="es-MX" sz="1400" dirty="0"/>
              </a:p>
            </p:txBody>
          </p:sp>
        </p:grp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558000" y="3024000"/>
              <a:ext cx="6477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3401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s-AR" sz="1400" dirty="0"/>
                <a:t>    </a:t>
              </a:r>
              <a:r>
                <a:rPr lang="es-AR" sz="1400" dirty="0" smtClean="0"/>
                <a:t>   * </a:t>
              </a:r>
              <a:endParaRPr lang="es-MX" sz="1400" dirty="0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1116000" y="2340000"/>
              <a:ext cx="57626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3401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 dirty="0"/>
                <a:t>   </a:t>
              </a:r>
              <a:r>
                <a:rPr lang="es-AR" sz="1400" dirty="0" smtClean="0"/>
                <a:t> *** </a:t>
              </a:r>
              <a:endParaRPr lang="es-MX" sz="1400" dirty="0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4464000" y="1465039"/>
              <a:ext cx="57626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3401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 dirty="0"/>
                <a:t>   </a:t>
              </a:r>
              <a:r>
                <a:rPr lang="es-AR" sz="1400" dirty="0" smtClean="0"/>
                <a:t> *  </a:t>
              </a:r>
              <a:endParaRPr lang="es-MX" sz="1400" dirty="0"/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5796136" y="1249015"/>
              <a:ext cx="43204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3401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s-AR" sz="1400" dirty="0" smtClean="0"/>
                <a:t> * </a:t>
              </a:r>
              <a:endParaRPr lang="es-MX" sz="1400" dirty="0"/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6444208" y="1032991"/>
              <a:ext cx="43204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3401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s-AR" sz="1400" dirty="0" smtClean="0"/>
                <a:t> * </a:t>
              </a:r>
              <a:endParaRPr lang="es-MX" sz="1400" dirty="0"/>
            </a:p>
          </p:txBody>
        </p:sp>
      </p:grpSp>
      <p:sp>
        <p:nvSpPr>
          <p:cNvPr id="28" name="27 Flecha abajo"/>
          <p:cNvSpPr/>
          <p:nvPr/>
        </p:nvSpPr>
        <p:spPr bwMode="auto">
          <a:xfrm>
            <a:off x="5436096" y="695673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29 Flecha abajo"/>
          <p:cNvSpPr/>
          <p:nvPr/>
        </p:nvSpPr>
        <p:spPr bwMode="auto">
          <a:xfrm>
            <a:off x="7598688" y="287310"/>
            <a:ext cx="121158" cy="63322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0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" y="225360"/>
            <a:ext cx="9090823" cy="64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 bwMode="auto">
          <a:xfrm rot="-5400000">
            <a:off x="1187980" y="3428644"/>
            <a:ext cx="143304" cy="100811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5 Flecha abajo"/>
          <p:cNvSpPr/>
          <p:nvPr/>
        </p:nvSpPr>
        <p:spPr bwMode="auto">
          <a:xfrm rot="-5400000">
            <a:off x="1167639" y="5208503"/>
            <a:ext cx="143304" cy="1048794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30621" y="95250"/>
            <a:ext cx="8905875" cy="6529339"/>
            <a:chOff x="130621" y="95250"/>
            <a:chExt cx="8905875" cy="6529339"/>
          </a:xfrm>
        </p:grpSpPr>
        <p:grpSp>
          <p:nvGrpSpPr>
            <p:cNvPr id="11" name="10 Grupo"/>
            <p:cNvGrpSpPr/>
            <p:nvPr/>
          </p:nvGrpSpPr>
          <p:grpSpPr>
            <a:xfrm>
              <a:off x="130621" y="95250"/>
              <a:ext cx="8905875" cy="6529339"/>
              <a:chOff x="130621" y="95250"/>
              <a:chExt cx="8905875" cy="6529339"/>
            </a:xfrm>
          </p:grpSpPr>
          <p:grpSp>
            <p:nvGrpSpPr>
              <p:cNvPr id="18" name="17 Grupo"/>
              <p:cNvGrpSpPr/>
              <p:nvPr/>
            </p:nvGrpSpPr>
            <p:grpSpPr>
              <a:xfrm>
                <a:off x="130621" y="95250"/>
                <a:ext cx="8905875" cy="5656821"/>
                <a:chOff x="130621" y="95250"/>
                <a:chExt cx="8905875" cy="5656821"/>
              </a:xfrm>
            </p:grpSpPr>
            <p:grpSp>
              <p:nvGrpSpPr>
                <p:cNvPr id="5" name="4 Grupo"/>
                <p:cNvGrpSpPr/>
                <p:nvPr/>
              </p:nvGrpSpPr>
              <p:grpSpPr>
                <a:xfrm>
                  <a:off x="130621" y="95250"/>
                  <a:ext cx="8905875" cy="5656821"/>
                  <a:chOff x="130621" y="95250"/>
                  <a:chExt cx="8905875" cy="5656821"/>
                </a:xfrm>
              </p:grpSpPr>
              <p:grpSp>
                <p:nvGrpSpPr>
                  <p:cNvPr id="4" name="3 Grupo"/>
                  <p:cNvGrpSpPr/>
                  <p:nvPr/>
                </p:nvGrpSpPr>
                <p:grpSpPr>
                  <a:xfrm>
                    <a:off x="130621" y="95250"/>
                    <a:ext cx="8905875" cy="5656821"/>
                    <a:chOff x="35942" y="95250"/>
                    <a:chExt cx="8905875" cy="5656821"/>
                  </a:xfrm>
                </p:grpSpPr>
                <p:graphicFrame>
                  <p:nvGraphicFramePr>
                    <p:cNvPr id="6" name="Object 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812238590"/>
                        </p:ext>
                      </p:extLst>
                    </p:nvPr>
                  </p:nvGraphicFramePr>
                  <p:xfrm>
                    <a:off x="35942" y="162483"/>
                    <a:ext cx="8856662" cy="5589588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2"/>
                    </a:graphicData>
                  </a:graphic>
                </p:graphicFrame>
                <p:graphicFrame>
                  <p:nvGraphicFramePr>
                    <p:cNvPr id="2" name="Object 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181991153"/>
                        </p:ext>
                      </p:extLst>
                    </p:nvPr>
                  </p:nvGraphicFramePr>
                  <p:xfrm>
                    <a:off x="85155" y="95250"/>
                    <a:ext cx="8856662" cy="5589588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"/>
                    </a:graphicData>
                  </a:graphic>
                </p:graphicFrame>
                <p:sp>
                  <p:nvSpPr>
                    <p:cNvPr id="3" name="2 CuadroTexto"/>
                    <p:cNvSpPr txBox="1"/>
                    <p:nvPr/>
                  </p:nvSpPr>
                  <p:spPr>
                    <a:xfrm>
                      <a:off x="6506213" y="4903000"/>
                      <a:ext cx="1390823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s-ES_tradnl" sz="1200" dirty="0" smtClean="0"/>
                        <a:t>HEMODIÁLISIS</a:t>
                      </a:r>
                      <a:endParaRPr lang="es-AR" sz="1200" dirty="0"/>
                    </a:p>
                  </p:txBody>
                </p:sp>
              </p:grpSp>
              <p:sp>
                <p:nvSpPr>
                  <p:cNvPr id="7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04248" y="2888546"/>
                    <a:ext cx="572593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800" i="1" dirty="0" smtClean="0"/>
                      <a:t>P </a:t>
                    </a:r>
                    <a:r>
                      <a:rPr lang="es-AR" sz="800" dirty="0" smtClean="0"/>
                      <a:t>&lt; 0.05</a:t>
                    </a:r>
                    <a:endParaRPr lang="es-ES" sz="800" dirty="0"/>
                  </a:p>
                </p:txBody>
              </p:sp>
              <p:sp>
                <p:nvSpPr>
                  <p:cNvPr id="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4059" y="2097142"/>
                    <a:ext cx="572593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800" i="1" dirty="0"/>
                      <a:t>P</a:t>
                    </a:r>
                    <a:r>
                      <a:rPr lang="es-AR" sz="800" dirty="0"/>
                      <a:t> </a:t>
                    </a:r>
                    <a:r>
                      <a:rPr lang="es-AR" sz="800" dirty="0" smtClean="0"/>
                      <a:t>&lt; 0.05</a:t>
                    </a:r>
                    <a:endParaRPr lang="es-ES" sz="800" dirty="0"/>
                  </a:p>
                </p:txBody>
              </p:sp>
              <p:sp>
                <p:nvSpPr>
                  <p:cNvPr id="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70091" y="3356992"/>
                    <a:ext cx="63030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800" i="1" dirty="0"/>
                      <a:t>P</a:t>
                    </a:r>
                    <a:r>
                      <a:rPr lang="es-AR" sz="800" dirty="0"/>
                      <a:t> </a:t>
                    </a:r>
                    <a:r>
                      <a:rPr lang="es-AR" sz="800" dirty="0" smtClean="0"/>
                      <a:t>&lt; 0.001</a:t>
                    </a:r>
                    <a:endParaRPr lang="es-ES" sz="800" dirty="0"/>
                  </a:p>
                </p:txBody>
              </p:sp>
              <p:sp>
                <p:nvSpPr>
                  <p:cNvPr id="1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7664" y="2708920"/>
                    <a:ext cx="327334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s-ES" sz="800" dirty="0" smtClean="0"/>
                      <a:t>NS</a:t>
                    </a:r>
                    <a:endParaRPr lang="es-ES" sz="800" dirty="0"/>
                  </a:p>
                </p:txBody>
              </p:sp>
              <p:sp>
                <p:nvSpPr>
                  <p:cNvPr id="1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8024" y="3429000"/>
                    <a:ext cx="572593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800" i="1" dirty="0"/>
                      <a:t>P</a:t>
                    </a:r>
                    <a:r>
                      <a:rPr lang="es-AR" sz="800" dirty="0"/>
                      <a:t> </a:t>
                    </a:r>
                    <a:r>
                      <a:rPr lang="es-AR" sz="800" dirty="0" smtClean="0"/>
                      <a:t>&lt; 0.05</a:t>
                    </a:r>
                    <a:endParaRPr lang="es-ES" sz="800" dirty="0"/>
                  </a:p>
                </p:txBody>
              </p:sp>
              <p:sp>
                <p:nvSpPr>
                  <p:cNvPr id="15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36096" y="3140968"/>
                    <a:ext cx="572593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AR" sz="800" i="1" dirty="0"/>
                      <a:t>P</a:t>
                    </a:r>
                    <a:r>
                      <a:rPr lang="es-AR" sz="800" dirty="0"/>
                      <a:t> </a:t>
                    </a:r>
                    <a:r>
                      <a:rPr lang="es-AR" sz="800" dirty="0" smtClean="0"/>
                      <a:t>&lt; 0.05</a:t>
                    </a:r>
                    <a:endParaRPr lang="es-ES" sz="800" dirty="0"/>
                  </a:p>
                </p:txBody>
              </p:sp>
            </p:grpSp>
            <p:sp>
              <p:nvSpPr>
                <p:cNvPr id="1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211960" y="2780824"/>
                  <a:ext cx="327334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s-ES" sz="800" dirty="0" smtClean="0"/>
                    <a:t>NS</a:t>
                  </a:r>
                  <a:endParaRPr lang="es-ES" sz="800" dirty="0"/>
                </a:p>
              </p:txBody>
            </p:sp>
            <p:sp>
              <p:nvSpPr>
                <p:cNvPr id="2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563888" y="1713469"/>
                  <a:ext cx="327334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s-ES" sz="800" dirty="0" smtClean="0"/>
                    <a:t>NS</a:t>
                  </a:r>
                  <a:endParaRPr lang="es-ES" sz="800" dirty="0"/>
                </a:p>
              </p:txBody>
            </p:sp>
            <p:sp>
              <p:nvSpPr>
                <p:cNvPr id="2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188882" y="2312586"/>
                  <a:ext cx="327334" cy="215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s-ES" sz="800" dirty="0" smtClean="0"/>
                    <a:t>NS</a:t>
                  </a:r>
                  <a:endParaRPr lang="es-ES" sz="800" dirty="0"/>
                </a:p>
              </p:txBody>
            </p:sp>
          </p:grpSp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323851" y="5661248"/>
                <a:ext cx="8497888" cy="963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es-AR" sz="1400" dirty="0"/>
                  <a:t>GRÁFICO </a:t>
                </a:r>
                <a:r>
                  <a:rPr lang="es-AR" sz="1400" dirty="0" smtClean="0"/>
                  <a:t>59:  </a:t>
                </a:r>
                <a:r>
                  <a:rPr lang="es-AR" sz="1400" dirty="0"/>
                  <a:t>COMPARACIÓN DE MORTALIDAD EN DC  </a:t>
                </a:r>
                <a:r>
                  <a:rPr lang="es-AR" sz="1400" dirty="0" smtClean="0"/>
                  <a:t>EN DIFERENTES MODALIDADES </a:t>
                </a:r>
                <a:endParaRPr lang="es-AR" sz="1400" dirty="0"/>
              </a:p>
              <a:p>
                <a:pPr algn="ctr">
                  <a:lnSpc>
                    <a:spcPct val="95000"/>
                  </a:lnSpc>
                </a:pPr>
                <a:r>
                  <a:rPr lang="es-AR" sz="1400" u="sng" dirty="0" smtClean="0"/>
                  <a:t>TASAS   AJUSTADAS </a:t>
                </a:r>
                <a:endParaRPr lang="es-AR" sz="1400" u="sng" dirty="0"/>
              </a:p>
              <a:p>
                <a:pPr algn="ctr"/>
                <a:r>
                  <a:rPr lang="es-AR" sz="1000" b="0" dirty="0"/>
                  <a:t>Pacientes prevalentes anuales (prevalentes del año anterior más ingresos-reingresos</a:t>
                </a:r>
                <a:r>
                  <a:rPr lang="es-AR" sz="1000" b="0" dirty="0" smtClean="0"/>
                  <a:t>).</a:t>
                </a:r>
                <a:endParaRPr lang="es-AR" sz="1000" b="0" dirty="0"/>
              </a:p>
              <a:p>
                <a:pPr algn="ctr"/>
                <a:r>
                  <a:rPr lang="es-AR" sz="1000" b="0" dirty="0"/>
                  <a:t>Estandarización indirecta para Edad, Sexo y Nefropatía Diabética; Referente Mortalidad </a:t>
                </a:r>
                <a:r>
                  <a:rPr lang="es-AR" sz="1000" b="0" dirty="0" smtClean="0"/>
                  <a:t>en Hemodiálisis </a:t>
                </a:r>
                <a:r>
                  <a:rPr lang="es-AR" sz="1000" b="0" dirty="0"/>
                  <a:t>en cada año. </a:t>
                </a:r>
              </a:p>
              <a:p>
                <a:pPr algn="ctr"/>
                <a:r>
                  <a:rPr lang="es-AR" sz="1000" b="0" dirty="0"/>
                  <a:t>Tasas en Muertos por 100 paciente años al riesgo con Intervalo de confidencia del 95%. </a:t>
                </a: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2876514" y="2971136"/>
                <a:ext cx="327334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s-ES" sz="800" dirty="0" smtClean="0"/>
                  <a:t>NS</a:t>
                </a:r>
                <a:endParaRPr lang="es-ES" sz="800" dirty="0"/>
              </a:p>
            </p:txBody>
          </p:sp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2228442" y="1648673"/>
                <a:ext cx="327334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s-ES" sz="800" dirty="0" smtClean="0"/>
                  <a:t>NS</a:t>
                </a:r>
                <a:endParaRPr lang="es-ES" sz="800" dirty="0"/>
              </a:p>
            </p:txBody>
          </p:sp>
        </p:grp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8100392" y="2348880"/>
              <a:ext cx="57259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800" i="1" dirty="0" smtClean="0"/>
                <a:t>P </a:t>
              </a:r>
              <a:r>
                <a:rPr lang="es-AR" sz="800" dirty="0" smtClean="0"/>
                <a:t>&lt; 0.05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4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90736" y="171872"/>
            <a:ext cx="8951336" cy="6497488"/>
            <a:chOff x="90736" y="171872"/>
            <a:chExt cx="8951336" cy="6497488"/>
          </a:xfrm>
        </p:grpSpPr>
        <p:pic>
          <p:nvPicPr>
            <p:cNvPr id="162713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15888"/>
              <a:ext cx="8934568" cy="6353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29156" name="Text Box 4"/>
            <p:cNvSpPr txBox="1">
              <a:spLocks noChangeArrowheads="1"/>
            </p:cNvSpPr>
            <p:nvPr/>
          </p:nvSpPr>
          <p:spPr bwMode="auto">
            <a:xfrm>
              <a:off x="1207415" y="4181475"/>
              <a:ext cx="3225563" cy="9541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AR" sz="1400" dirty="0"/>
                <a:t>Muertos : </a:t>
              </a:r>
              <a:r>
                <a:rPr lang="es-AR" sz="1400" dirty="0" smtClean="0"/>
                <a:t>36131 </a:t>
              </a:r>
              <a:r>
                <a:rPr lang="es-AR" sz="1400" dirty="0"/>
                <a:t>(</a:t>
              </a:r>
              <a:r>
                <a:rPr lang="es-AR" sz="1400" dirty="0" smtClean="0"/>
                <a:t>45.0%)</a:t>
              </a:r>
              <a:endParaRPr lang="es-AR" sz="1400" dirty="0"/>
            </a:p>
            <a:p>
              <a:pPr algn="ctr"/>
              <a:r>
                <a:rPr lang="es-AR" sz="1400" dirty="0"/>
                <a:t>Censurados : </a:t>
              </a:r>
              <a:r>
                <a:rPr lang="es-AR" sz="1400" dirty="0" smtClean="0"/>
                <a:t>22869</a:t>
              </a:r>
              <a:endParaRPr lang="es-AR" sz="1400" dirty="0"/>
            </a:p>
            <a:p>
              <a:pPr algn="ctr"/>
              <a:r>
                <a:rPr lang="es-AR" sz="1400" dirty="0"/>
                <a:t>Vivos al </a:t>
              </a:r>
              <a:r>
                <a:rPr lang="es-AR" sz="1400" dirty="0" smtClean="0"/>
                <a:t>31/12/2016 </a:t>
              </a:r>
              <a:r>
                <a:rPr lang="es-AR" sz="1400" dirty="0"/>
                <a:t>: </a:t>
              </a:r>
              <a:r>
                <a:rPr lang="es-AR" sz="1400" dirty="0" smtClean="0"/>
                <a:t>21341</a:t>
              </a:r>
            </a:p>
            <a:p>
              <a:pPr algn="ctr"/>
              <a:r>
                <a:rPr lang="es-AR" sz="1400" dirty="0" smtClean="0"/>
                <a:t>Mediana </a:t>
              </a:r>
              <a:r>
                <a:rPr lang="es-AR" sz="1400" dirty="0"/>
                <a:t>de Sobrevida: </a:t>
              </a:r>
              <a:r>
                <a:rPr lang="es-AR" sz="1400" dirty="0" smtClean="0"/>
                <a:t>45.47 </a:t>
              </a:r>
              <a:r>
                <a:rPr lang="es-AR" sz="1400" dirty="0"/>
                <a:t>Meses</a:t>
              </a:r>
              <a:endParaRPr lang="es-MX" sz="1400" dirty="0"/>
            </a:p>
          </p:txBody>
        </p:sp>
        <p:sp>
          <p:nvSpPr>
            <p:cNvPr id="1329157" name="Text Box 5"/>
            <p:cNvSpPr txBox="1">
              <a:spLocks noChangeArrowheads="1"/>
            </p:cNvSpPr>
            <p:nvPr/>
          </p:nvSpPr>
          <p:spPr bwMode="auto">
            <a:xfrm>
              <a:off x="466725" y="171872"/>
              <a:ext cx="8359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 dirty="0"/>
                <a:t>GRÁFICO 61a: SOBREVIDA (KAPLAN MEIER) EN DIÁLISIS CRÓNICA EN ARGENTINA </a:t>
              </a:r>
              <a:r>
                <a:rPr lang="es-AR" sz="1400" dirty="0" smtClean="0"/>
                <a:t>2004-2016 </a:t>
              </a:r>
              <a:endParaRPr lang="es-MX" sz="1400" dirty="0"/>
            </a:p>
          </p:txBody>
        </p:sp>
        <p:sp>
          <p:nvSpPr>
            <p:cNvPr id="1329158" name="Text Box 6"/>
            <p:cNvSpPr txBox="1">
              <a:spLocks noChangeArrowheads="1"/>
            </p:cNvSpPr>
            <p:nvPr/>
          </p:nvSpPr>
          <p:spPr bwMode="auto">
            <a:xfrm>
              <a:off x="3743325" y="6237312"/>
              <a:ext cx="1835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 dirty="0"/>
                <a:t>TIEMPO EN MESES</a:t>
              </a:r>
            </a:p>
          </p:txBody>
        </p:sp>
        <p:sp>
          <p:nvSpPr>
            <p:cNvPr id="1329159" name="Text Box 7"/>
            <p:cNvSpPr txBox="1">
              <a:spLocks noChangeArrowheads="1"/>
            </p:cNvSpPr>
            <p:nvPr/>
          </p:nvSpPr>
          <p:spPr bwMode="auto">
            <a:xfrm>
              <a:off x="1432133" y="1545758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 smtClean="0"/>
                <a:t>78.7</a:t>
              </a:r>
              <a:endParaRPr lang="es-MX" sz="1200" dirty="0"/>
            </a:p>
          </p:txBody>
        </p:sp>
        <p:sp>
          <p:nvSpPr>
            <p:cNvPr id="1329160" name="Text Box 8"/>
            <p:cNvSpPr txBox="1">
              <a:spLocks noChangeArrowheads="1"/>
            </p:cNvSpPr>
            <p:nvPr/>
          </p:nvSpPr>
          <p:spPr bwMode="auto">
            <a:xfrm>
              <a:off x="2075436" y="2096463"/>
              <a:ext cx="479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/>
                <a:t>66.9</a:t>
              </a:r>
            </a:p>
          </p:txBody>
        </p:sp>
        <p:sp>
          <p:nvSpPr>
            <p:cNvPr id="1329161" name="Text Box 9"/>
            <p:cNvSpPr txBox="1">
              <a:spLocks noChangeArrowheads="1"/>
            </p:cNvSpPr>
            <p:nvPr/>
          </p:nvSpPr>
          <p:spPr bwMode="auto">
            <a:xfrm>
              <a:off x="2701036" y="2636837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 smtClean="0"/>
                <a:t>57.1</a:t>
              </a:r>
              <a:endParaRPr lang="es-MX" sz="1200" dirty="0"/>
            </a:p>
          </p:txBody>
        </p:sp>
        <p:sp>
          <p:nvSpPr>
            <p:cNvPr id="1329163" name="Text Box 11"/>
            <p:cNvSpPr txBox="1">
              <a:spLocks noChangeArrowheads="1"/>
            </p:cNvSpPr>
            <p:nvPr/>
          </p:nvSpPr>
          <p:spPr bwMode="auto">
            <a:xfrm rot="16200000">
              <a:off x="-402977" y="3130550"/>
              <a:ext cx="12922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400" dirty="0"/>
                <a:t>SOBREVIDA </a:t>
              </a:r>
            </a:p>
          </p:txBody>
        </p:sp>
        <p:sp>
          <p:nvSpPr>
            <p:cNvPr id="1329164" name="Text Box 12"/>
            <p:cNvSpPr txBox="1">
              <a:spLocks noChangeArrowheads="1"/>
            </p:cNvSpPr>
            <p:nvPr/>
          </p:nvSpPr>
          <p:spPr bwMode="auto">
            <a:xfrm>
              <a:off x="4028364" y="3521536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 smtClean="0"/>
                <a:t>40.7</a:t>
              </a:r>
              <a:endParaRPr lang="es-MX" sz="1200" dirty="0"/>
            </a:p>
          </p:txBody>
        </p:sp>
        <p:sp>
          <p:nvSpPr>
            <p:cNvPr id="1329165" name="Text Box 13"/>
            <p:cNvSpPr txBox="1">
              <a:spLocks noChangeArrowheads="1"/>
            </p:cNvSpPr>
            <p:nvPr/>
          </p:nvSpPr>
          <p:spPr bwMode="auto">
            <a:xfrm>
              <a:off x="4660324" y="3860641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 smtClean="0"/>
                <a:t>34.0</a:t>
              </a:r>
              <a:endParaRPr lang="es-MX" sz="1200" dirty="0"/>
            </a:p>
          </p:txBody>
        </p:sp>
        <p:sp>
          <p:nvSpPr>
            <p:cNvPr id="1329166" name="Text Box 14"/>
            <p:cNvSpPr txBox="1">
              <a:spLocks noChangeArrowheads="1"/>
            </p:cNvSpPr>
            <p:nvPr/>
          </p:nvSpPr>
          <p:spPr bwMode="auto">
            <a:xfrm>
              <a:off x="967555" y="848786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 smtClean="0"/>
                <a:t>86.4</a:t>
              </a:r>
              <a:endParaRPr lang="es-MX" sz="1200" dirty="0"/>
            </a:p>
          </p:txBody>
        </p:sp>
        <p:sp>
          <p:nvSpPr>
            <p:cNvPr id="1329167" name="Text Box 15"/>
            <p:cNvSpPr txBox="1">
              <a:spLocks noChangeArrowheads="1"/>
            </p:cNvSpPr>
            <p:nvPr/>
          </p:nvSpPr>
          <p:spPr bwMode="auto">
            <a:xfrm>
              <a:off x="3419872" y="3147220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 smtClean="0"/>
                <a:t>48.3</a:t>
              </a:r>
              <a:endParaRPr lang="es-MX" sz="1200" dirty="0"/>
            </a:p>
          </p:txBody>
        </p:sp>
        <p:sp>
          <p:nvSpPr>
            <p:cNvPr id="1329168" name="Text Box 16"/>
            <p:cNvSpPr txBox="1">
              <a:spLocks noChangeArrowheads="1"/>
            </p:cNvSpPr>
            <p:nvPr/>
          </p:nvSpPr>
          <p:spPr bwMode="auto">
            <a:xfrm>
              <a:off x="5337063" y="4149050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 smtClean="0"/>
                <a:t>28.4</a:t>
              </a:r>
              <a:endParaRPr lang="es-MX" sz="1200" dirty="0"/>
            </a:p>
          </p:txBody>
        </p:sp>
        <p:sp>
          <p:nvSpPr>
            <p:cNvPr id="1329169" name="Text Box 17"/>
            <p:cNvSpPr txBox="1">
              <a:spLocks noChangeArrowheads="1"/>
            </p:cNvSpPr>
            <p:nvPr/>
          </p:nvSpPr>
          <p:spPr bwMode="auto">
            <a:xfrm>
              <a:off x="5987622" y="4381088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 smtClean="0"/>
                <a:t>23.7</a:t>
              </a:r>
              <a:endParaRPr lang="es-MX" sz="1200" dirty="0"/>
            </a:p>
          </p:txBody>
        </p:sp>
        <p:sp>
          <p:nvSpPr>
            <p:cNvPr id="1329172" name="Line 20"/>
            <p:cNvSpPr>
              <a:spLocks noChangeShapeType="1"/>
            </p:cNvSpPr>
            <p:nvPr/>
          </p:nvSpPr>
          <p:spPr bwMode="auto">
            <a:xfrm>
              <a:off x="821556" y="3240000"/>
              <a:ext cx="781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29173" name="Text Box 21"/>
            <p:cNvSpPr txBox="1">
              <a:spLocks noChangeArrowheads="1"/>
            </p:cNvSpPr>
            <p:nvPr/>
          </p:nvSpPr>
          <p:spPr bwMode="auto">
            <a:xfrm>
              <a:off x="6619228" y="4564161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 smtClean="0"/>
                <a:t>20.1</a:t>
              </a:r>
              <a:endParaRPr lang="es-MX" sz="1200" dirty="0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7262544" y="4774509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 smtClean="0"/>
                <a:t>16.9</a:t>
              </a:r>
              <a:endParaRPr lang="es-MX" sz="1200" dirty="0"/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7938040" y="4948085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 smtClean="0"/>
                <a:t>13.6</a:t>
              </a:r>
              <a:endParaRPr lang="es-MX" sz="1200" dirty="0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8553672" y="5085184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MX" sz="1200" dirty="0" smtClean="0"/>
                <a:t>10.9</a:t>
              </a:r>
              <a:endParaRPr lang="es-MX" sz="1200" dirty="0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3943034" y="639994"/>
            <a:ext cx="4572000" cy="1446550"/>
          </a:xfrm>
          <a:prstGeom prst="rect">
            <a:avLst/>
          </a:prstGeom>
          <a:solidFill>
            <a:srgbClr val="E7F4F5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 algn="just"/>
            <a:r>
              <a:rPr lang="es-MX" dirty="0"/>
              <a:t>80.341</a:t>
            </a:r>
            <a:r>
              <a:rPr lang="es-MX" sz="1400" dirty="0"/>
              <a:t> pacientes ingresaron a DC en Argentina entre 2004 y 2016. </a:t>
            </a:r>
            <a:r>
              <a:rPr lang="es-MX" sz="1400" dirty="0" smtClean="0"/>
              <a:t>Los </a:t>
            </a:r>
            <a:r>
              <a:rPr lang="es-MX" sz="1400" dirty="0"/>
              <a:t>primeros 90 días de tratamiento constituye el período de mayor mortalidad, siendo que el 8.3 % de la población que comienza DC </a:t>
            </a:r>
            <a:r>
              <a:rPr lang="es-MX" sz="1400" dirty="0" smtClean="0"/>
              <a:t>falleció </a:t>
            </a:r>
            <a:r>
              <a:rPr lang="es-MX" sz="1400" dirty="0"/>
              <a:t>en ese lapso (6.394 pacientes). 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13425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07504" y="116632"/>
            <a:ext cx="8964486" cy="6611342"/>
            <a:chOff x="179513" y="116632"/>
            <a:chExt cx="8964486" cy="6611342"/>
          </a:xfrm>
        </p:grpSpPr>
        <p:pic>
          <p:nvPicPr>
            <p:cNvPr id="16271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40" y="637495"/>
              <a:ext cx="7571144" cy="580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203" name="Line 3"/>
            <p:cNvSpPr>
              <a:spLocks noChangeShapeType="1"/>
            </p:cNvSpPr>
            <p:nvPr/>
          </p:nvSpPr>
          <p:spPr bwMode="auto">
            <a:xfrm>
              <a:off x="2339975" y="4437063"/>
              <a:ext cx="2159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31204" name="Line 4"/>
            <p:cNvSpPr>
              <a:spLocks noChangeShapeType="1"/>
            </p:cNvSpPr>
            <p:nvPr/>
          </p:nvSpPr>
          <p:spPr bwMode="auto">
            <a:xfrm>
              <a:off x="2339975" y="4652963"/>
              <a:ext cx="2159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31205" name="Text Box 5"/>
            <p:cNvSpPr txBox="1">
              <a:spLocks noChangeArrowheads="1"/>
            </p:cNvSpPr>
            <p:nvPr/>
          </p:nvSpPr>
          <p:spPr bwMode="auto">
            <a:xfrm>
              <a:off x="838040" y="116632"/>
              <a:ext cx="76327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s-AR" sz="1400" dirty="0"/>
                <a:t>GRÁFICO 62: SOBREVIDA KAPLAN-MEIER EN DC </a:t>
              </a:r>
              <a:r>
                <a:rPr lang="es-AR" sz="1400" dirty="0" smtClean="0"/>
                <a:t>2004-2016 </a:t>
              </a:r>
              <a:r>
                <a:rPr lang="es-AR" sz="1400" dirty="0"/>
                <a:t>: GRUPOS ETARIOS</a:t>
              </a:r>
            </a:p>
            <a:p>
              <a:pPr algn="ctr"/>
              <a:r>
                <a:rPr lang="es-AR" sz="1400" dirty="0"/>
                <a:t>OTRAS ETIOLOGÍAS (N = </a:t>
              </a:r>
              <a:r>
                <a:rPr lang="es-AR" sz="1400" dirty="0" smtClean="0"/>
                <a:t>52121)</a:t>
              </a:r>
              <a:endParaRPr lang="es-AR" sz="1400" dirty="0"/>
            </a:p>
          </p:txBody>
        </p:sp>
        <p:sp>
          <p:nvSpPr>
            <p:cNvPr id="1331206" name="Text Box 6"/>
            <p:cNvSpPr txBox="1">
              <a:spLocks noChangeArrowheads="1"/>
            </p:cNvSpPr>
            <p:nvPr/>
          </p:nvSpPr>
          <p:spPr bwMode="auto">
            <a:xfrm>
              <a:off x="3779838" y="6453336"/>
              <a:ext cx="16002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TIEMPO EN MESES</a:t>
              </a:r>
            </a:p>
          </p:txBody>
        </p:sp>
        <p:sp>
          <p:nvSpPr>
            <p:cNvPr id="1331207" name="Text Box 7"/>
            <p:cNvSpPr txBox="1">
              <a:spLocks noChangeArrowheads="1"/>
            </p:cNvSpPr>
            <p:nvPr/>
          </p:nvSpPr>
          <p:spPr bwMode="auto">
            <a:xfrm>
              <a:off x="7705725" y="1484784"/>
              <a:ext cx="13509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EDAD EN AÑOS</a:t>
              </a:r>
            </a:p>
          </p:txBody>
        </p:sp>
        <p:sp>
          <p:nvSpPr>
            <p:cNvPr id="1331208" name="Text Box 8"/>
            <p:cNvSpPr txBox="1">
              <a:spLocks noChangeArrowheads="1"/>
            </p:cNvSpPr>
            <p:nvPr/>
          </p:nvSpPr>
          <p:spPr bwMode="auto">
            <a:xfrm>
              <a:off x="7667625" y="2392437"/>
              <a:ext cx="1208088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 dirty="0"/>
                <a:t>&lt;30 (</a:t>
              </a:r>
              <a:r>
                <a:rPr lang="es-AR" sz="1000" dirty="0" smtClean="0"/>
                <a:t>N=5797)</a:t>
              </a:r>
              <a:endParaRPr lang="es-AR" sz="1000" dirty="0"/>
            </a:p>
          </p:txBody>
        </p:sp>
        <p:sp>
          <p:nvSpPr>
            <p:cNvPr id="1331209" name="Text Box 9"/>
            <p:cNvSpPr txBox="1">
              <a:spLocks noChangeArrowheads="1"/>
            </p:cNvSpPr>
            <p:nvPr/>
          </p:nvSpPr>
          <p:spPr bwMode="auto">
            <a:xfrm>
              <a:off x="7667625" y="3256533"/>
              <a:ext cx="14033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 dirty="0">
                  <a:cs typeface="Arial" pitchFamily="34" charset="0"/>
                </a:rPr>
                <a:t>≥30 y </a:t>
              </a:r>
              <a:r>
                <a:rPr lang="es-AR" sz="1000" dirty="0" smtClean="0"/>
                <a:t>&lt;50 </a:t>
              </a:r>
              <a:r>
                <a:rPr lang="es-AR" sz="1000" dirty="0"/>
                <a:t>(</a:t>
              </a:r>
              <a:r>
                <a:rPr lang="es-AR" sz="1000" dirty="0" smtClean="0"/>
                <a:t>N=10320)</a:t>
              </a:r>
              <a:endParaRPr lang="es-AR" sz="1000" dirty="0"/>
            </a:p>
          </p:txBody>
        </p:sp>
        <p:sp>
          <p:nvSpPr>
            <p:cNvPr id="1331210" name="Text Box 10"/>
            <p:cNvSpPr txBox="1">
              <a:spLocks noChangeArrowheads="1"/>
            </p:cNvSpPr>
            <p:nvPr/>
          </p:nvSpPr>
          <p:spPr bwMode="auto">
            <a:xfrm>
              <a:off x="7667625" y="4912717"/>
              <a:ext cx="14033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 dirty="0" smtClean="0">
                  <a:cs typeface="Arial" pitchFamily="34" charset="0"/>
                </a:rPr>
                <a:t>≥50 </a:t>
              </a:r>
              <a:r>
                <a:rPr lang="es-AR" sz="1000" dirty="0">
                  <a:cs typeface="Arial" pitchFamily="34" charset="0"/>
                </a:rPr>
                <a:t>y </a:t>
              </a:r>
              <a:r>
                <a:rPr lang="es-AR" sz="1000" dirty="0" smtClean="0"/>
                <a:t>&lt;65 </a:t>
              </a:r>
              <a:r>
                <a:rPr lang="es-AR" sz="1000" dirty="0"/>
                <a:t>(</a:t>
              </a:r>
              <a:r>
                <a:rPr lang="es-AR" sz="1000" dirty="0" smtClean="0"/>
                <a:t>N=13642)</a:t>
              </a:r>
              <a:endParaRPr lang="es-AR" sz="1000" dirty="0"/>
            </a:p>
          </p:txBody>
        </p:sp>
        <p:sp>
          <p:nvSpPr>
            <p:cNvPr id="1331211" name="Text Box 11"/>
            <p:cNvSpPr txBox="1">
              <a:spLocks noChangeArrowheads="1"/>
            </p:cNvSpPr>
            <p:nvPr/>
          </p:nvSpPr>
          <p:spPr bwMode="auto">
            <a:xfrm>
              <a:off x="7667625" y="5661248"/>
              <a:ext cx="14033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 dirty="0" smtClean="0">
                  <a:cs typeface="Arial" pitchFamily="34" charset="0"/>
                </a:rPr>
                <a:t>≥65 </a:t>
              </a:r>
              <a:r>
                <a:rPr lang="es-AR" sz="1000" dirty="0">
                  <a:cs typeface="Arial" pitchFamily="34" charset="0"/>
                </a:rPr>
                <a:t>y </a:t>
              </a:r>
              <a:r>
                <a:rPr lang="es-AR" sz="1000" dirty="0" smtClean="0"/>
                <a:t>&lt;75 </a:t>
              </a:r>
              <a:r>
                <a:rPr lang="es-AR" sz="1000" dirty="0"/>
                <a:t>(</a:t>
              </a:r>
              <a:r>
                <a:rPr lang="es-AR" sz="1000" dirty="0" smtClean="0"/>
                <a:t>N=11513)</a:t>
              </a:r>
              <a:endParaRPr lang="es-AR" sz="1000" dirty="0"/>
            </a:p>
          </p:txBody>
        </p:sp>
        <p:sp>
          <p:nvSpPr>
            <p:cNvPr id="1331212" name="Text Box 12"/>
            <p:cNvSpPr txBox="1">
              <a:spLocks noChangeArrowheads="1"/>
            </p:cNvSpPr>
            <p:nvPr/>
          </p:nvSpPr>
          <p:spPr bwMode="auto">
            <a:xfrm>
              <a:off x="7667624" y="5919083"/>
              <a:ext cx="147637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 dirty="0" smtClean="0">
                  <a:cs typeface="Arial" pitchFamily="34" charset="0"/>
                </a:rPr>
                <a:t>≥75 </a:t>
              </a:r>
              <a:r>
                <a:rPr lang="es-AR" sz="1000" dirty="0">
                  <a:cs typeface="Arial" pitchFamily="34" charset="0"/>
                </a:rPr>
                <a:t>y </a:t>
              </a:r>
              <a:r>
                <a:rPr lang="es-AR" sz="1000" dirty="0" smtClean="0">
                  <a:cs typeface="Arial" pitchFamily="34" charset="0"/>
                </a:rPr>
                <a:t>más</a:t>
              </a:r>
              <a:r>
                <a:rPr lang="es-AR" sz="1000" dirty="0" smtClean="0"/>
                <a:t> </a:t>
              </a:r>
              <a:r>
                <a:rPr lang="es-AR" sz="1000" dirty="0"/>
                <a:t>(</a:t>
              </a:r>
              <a:r>
                <a:rPr lang="es-AR" sz="1000" dirty="0" smtClean="0"/>
                <a:t>N=10849)</a:t>
              </a:r>
              <a:endParaRPr lang="es-AR" sz="1000" dirty="0"/>
            </a:p>
          </p:txBody>
        </p:sp>
        <p:sp>
          <p:nvSpPr>
            <p:cNvPr id="1331216" name="Rectangle 16"/>
            <p:cNvSpPr>
              <a:spLocks noChangeArrowheads="1"/>
            </p:cNvSpPr>
            <p:nvPr/>
          </p:nvSpPr>
          <p:spPr bwMode="auto">
            <a:xfrm rot="16200000">
              <a:off x="-227681" y="3107532"/>
              <a:ext cx="10890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SOBREVIDA</a:t>
              </a:r>
            </a:p>
          </p:txBody>
        </p:sp>
        <p:sp>
          <p:nvSpPr>
            <p:cNvPr id="1331246" name="Text Box 46"/>
            <p:cNvSpPr txBox="1">
              <a:spLocks noChangeArrowheads="1"/>
            </p:cNvSpPr>
            <p:nvPr/>
          </p:nvSpPr>
          <p:spPr bwMode="auto">
            <a:xfrm>
              <a:off x="1115616" y="4296519"/>
              <a:ext cx="1195388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s-AR" sz="1100" dirty="0"/>
                <a:t>SOBREVIDA A </a:t>
              </a:r>
            </a:p>
            <a:p>
              <a:pPr algn="ctr"/>
              <a:r>
                <a:rPr lang="es-AR" sz="1100" dirty="0" smtClean="0"/>
                <a:t>11 </a:t>
              </a:r>
              <a:r>
                <a:rPr lang="es-AR" sz="1100" dirty="0"/>
                <a:t>AÑOS</a:t>
              </a:r>
            </a:p>
          </p:txBody>
        </p:sp>
        <p:pic>
          <p:nvPicPr>
            <p:cNvPr id="162816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663048"/>
              <a:ext cx="1141413" cy="1106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5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15137" y="116632"/>
            <a:ext cx="8584549" cy="6539334"/>
            <a:chOff x="415137" y="116632"/>
            <a:chExt cx="8584549" cy="6539334"/>
          </a:xfrm>
        </p:grpSpPr>
        <p:pic>
          <p:nvPicPr>
            <p:cNvPr id="16291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43497"/>
              <a:ext cx="7128791" cy="5953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227" name="Line 3"/>
            <p:cNvSpPr>
              <a:spLocks noChangeShapeType="1"/>
            </p:cNvSpPr>
            <p:nvPr/>
          </p:nvSpPr>
          <p:spPr bwMode="auto">
            <a:xfrm>
              <a:off x="2339975" y="4437063"/>
              <a:ext cx="2159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32228" name="Line 4"/>
            <p:cNvSpPr>
              <a:spLocks noChangeShapeType="1"/>
            </p:cNvSpPr>
            <p:nvPr/>
          </p:nvSpPr>
          <p:spPr bwMode="auto">
            <a:xfrm>
              <a:off x="2339975" y="4652963"/>
              <a:ext cx="2159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32229" name="Text Box 5"/>
            <p:cNvSpPr txBox="1">
              <a:spLocks noChangeArrowheads="1"/>
            </p:cNvSpPr>
            <p:nvPr/>
          </p:nvSpPr>
          <p:spPr bwMode="auto">
            <a:xfrm>
              <a:off x="755576" y="116632"/>
              <a:ext cx="76327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sz="1400" dirty="0"/>
                <a:t>GRÁFICO 63: SOBREVIDA KAPLAN-MEIER EN DC </a:t>
              </a:r>
              <a:r>
                <a:rPr lang="es-AR" sz="1400" dirty="0" smtClean="0"/>
                <a:t>2004-2016: </a:t>
              </a:r>
              <a:r>
                <a:rPr lang="es-AR" sz="1400" dirty="0"/>
                <a:t>GRUPOS ETARIOS NEFROPATÍA DIABÉTICA (N = </a:t>
              </a:r>
              <a:r>
                <a:rPr lang="es-AR" sz="1400" dirty="0" smtClean="0"/>
                <a:t>28220)</a:t>
              </a:r>
              <a:endParaRPr lang="es-AR" sz="1400" dirty="0"/>
            </a:p>
          </p:txBody>
        </p:sp>
        <p:sp>
          <p:nvSpPr>
            <p:cNvPr id="1332230" name="Text Box 6"/>
            <p:cNvSpPr txBox="1">
              <a:spLocks noChangeArrowheads="1"/>
            </p:cNvSpPr>
            <p:nvPr/>
          </p:nvSpPr>
          <p:spPr bwMode="auto">
            <a:xfrm>
              <a:off x="3708400" y="6381328"/>
              <a:ext cx="16002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TIEMPO EN MESES</a:t>
              </a:r>
            </a:p>
          </p:txBody>
        </p:sp>
        <p:sp>
          <p:nvSpPr>
            <p:cNvPr id="1332231" name="Text Box 7"/>
            <p:cNvSpPr txBox="1">
              <a:spLocks noChangeArrowheads="1"/>
            </p:cNvSpPr>
            <p:nvPr/>
          </p:nvSpPr>
          <p:spPr bwMode="auto">
            <a:xfrm>
              <a:off x="7596188" y="3645024"/>
              <a:ext cx="1350962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EDAD EN AÑOS</a:t>
              </a:r>
            </a:p>
          </p:txBody>
        </p:sp>
        <p:sp>
          <p:nvSpPr>
            <p:cNvPr id="1332233" name="Text Box 9"/>
            <p:cNvSpPr txBox="1">
              <a:spLocks noChangeArrowheads="1"/>
            </p:cNvSpPr>
            <p:nvPr/>
          </p:nvSpPr>
          <p:spPr bwMode="auto">
            <a:xfrm>
              <a:off x="7596188" y="4149080"/>
              <a:ext cx="120808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 dirty="0"/>
                <a:t>&lt;30 (</a:t>
              </a:r>
              <a:r>
                <a:rPr lang="es-AR" sz="1000" dirty="0" smtClean="0"/>
                <a:t>N=499)</a:t>
              </a:r>
              <a:endParaRPr lang="es-AR" sz="1000" dirty="0"/>
            </a:p>
          </p:txBody>
        </p:sp>
        <p:sp>
          <p:nvSpPr>
            <p:cNvPr id="1332234" name="Text Box 10"/>
            <p:cNvSpPr txBox="1">
              <a:spLocks noChangeArrowheads="1"/>
            </p:cNvSpPr>
            <p:nvPr/>
          </p:nvSpPr>
          <p:spPr bwMode="auto">
            <a:xfrm>
              <a:off x="7596188" y="5373216"/>
              <a:ext cx="14033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 dirty="0">
                  <a:cs typeface="Arial" pitchFamily="34" charset="0"/>
                </a:rPr>
                <a:t>≥30 y </a:t>
              </a:r>
              <a:r>
                <a:rPr lang="es-AR" sz="1000" dirty="0" smtClean="0"/>
                <a:t>&lt;50 </a:t>
              </a:r>
              <a:r>
                <a:rPr lang="es-AR" sz="1000" dirty="0"/>
                <a:t>(</a:t>
              </a:r>
              <a:r>
                <a:rPr lang="es-AR" sz="1000" dirty="0" smtClean="0"/>
                <a:t>N=3262)</a:t>
              </a:r>
              <a:endParaRPr lang="es-AR" sz="1000" dirty="0"/>
            </a:p>
          </p:txBody>
        </p:sp>
        <p:sp>
          <p:nvSpPr>
            <p:cNvPr id="1332235" name="Text Box 11"/>
            <p:cNvSpPr txBox="1">
              <a:spLocks noChangeArrowheads="1"/>
            </p:cNvSpPr>
            <p:nvPr/>
          </p:nvSpPr>
          <p:spPr bwMode="auto">
            <a:xfrm>
              <a:off x="7596188" y="5704805"/>
              <a:ext cx="14033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 dirty="0" smtClean="0">
                  <a:cs typeface="Arial" pitchFamily="34" charset="0"/>
                </a:rPr>
                <a:t>≥50 </a:t>
              </a:r>
              <a:r>
                <a:rPr lang="es-AR" sz="1000" dirty="0">
                  <a:cs typeface="Arial" pitchFamily="34" charset="0"/>
                </a:rPr>
                <a:t>y </a:t>
              </a:r>
              <a:r>
                <a:rPr lang="es-AR" sz="1000" dirty="0" smtClean="0"/>
                <a:t>&lt;65 </a:t>
              </a:r>
              <a:r>
                <a:rPr lang="es-AR" sz="1000" dirty="0"/>
                <a:t>(</a:t>
              </a:r>
              <a:r>
                <a:rPr lang="es-AR" sz="1000" dirty="0" smtClean="0"/>
                <a:t>N=12473)</a:t>
              </a:r>
              <a:endParaRPr lang="es-AR" sz="1000" dirty="0"/>
            </a:p>
          </p:txBody>
        </p:sp>
        <p:sp>
          <p:nvSpPr>
            <p:cNvPr id="1332236" name="Text Box 12"/>
            <p:cNvSpPr txBox="1">
              <a:spLocks noChangeArrowheads="1"/>
            </p:cNvSpPr>
            <p:nvPr/>
          </p:nvSpPr>
          <p:spPr bwMode="auto">
            <a:xfrm>
              <a:off x="7596188" y="5877272"/>
              <a:ext cx="14033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 dirty="0" smtClean="0">
                  <a:cs typeface="Arial" pitchFamily="34" charset="0"/>
                </a:rPr>
                <a:t>≥65 </a:t>
              </a:r>
              <a:r>
                <a:rPr lang="es-AR" sz="1000" dirty="0">
                  <a:cs typeface="Arial" pitchFamily="34" charset="0"/>
                </a:rPr>
                <a:t>y </a:t>
              </a:r>
              <a:r>
                <a:rPr lang="es-AR" sz="1000" dirty="0" smtClean="0"/>
                <a:t>&lt;75 </a:t>
              </a:r>
              <a:r>
                <a:rPr lang="es-AR" sz="1000" dirty="0"/>
                <a:t>(</a:t>
              </a:r>
              <a:r>
                <a:rPr lang="es-AR" sz="1000" dirty="0" smtClean="0"/>
                <a:t>N=8630)</a:t>
              </a:r>
              <a:endParaRPr lang="es-AR" sz="1000" dirty="0"/>
            </a:p>
          </p:txBody>
        </p:sp>
        <p:sp>
          <p:nvSpPr>
            <p:cNvPr id="1332240" name="Text Box 16"/>
            <p:cNvSpPr txBox="1">
              <a:spLocks noChangeArrowheads="1"/>
            </p:cNvSpPr>
            <p:nvPr/>
          </p:nvSpPr>
          <p:spPr bwMode="auto">
            <a:xfrm>
              <a:off x="7596336" y="6021288"/>
              <a:ext cx="14033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 dirty="0" smtClean="0">
                  <a:cs typeface="Arial" pitchFamily="34" charset="0"/>
                </a:rPr>
                <a:t>75 o más </a:t>
              </a:r>
              <a:r>
                <a:rPr lang="es-AR" sz="1000" dirty="0"/>
                <a:t>(</a:t>
              </a:r>
              <a:r>
                <a:rPr lang="es-AR" sz="1000" dirty="0" smtClean="0"/>
                <a:t>N=3356)</a:t>
              </a:r>
              <a:endParaRPr lang="es-AR" sz="1000" dirty="0"/>
            </a:p>
          </p:txBody>
        </p:sp>
        <p:sp>
          <p:nvSpPr>
            <p:cNvPr id="1332241" name="Rectangle 17"/>
            <p:cNvSpPr>
              <a:spLocks noChangeArrowheads="1"/>
            </p:cNvSpPr>
            <p:nvPr/>
          </p:nvSpPr>
          <p:spPr bwMode="auto">
            <a:xfrm rot="16200000">
              <a:off x="7943" y="3107533"/>
              <a:ext cx="10890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200" dirty="0"/>
                <a:t>SOBREVIDA</a:t>
              </a:r>
            </a:p>
          </p:txBody>
        </p:sp>
        <p:sp>
          <p:nvSpPr>
            <p:cNvPr id="1332271" name="Text Box 47"/>
            <p:cNvSpPr txBox="1">
              <a:spLocks noChangeArrowheads="1"/>
            </p:cNvSpPr>
            <p:nvPr/>
          </p:nvSpPr>
          <p:spPr bwMode="auto">
            <a:xfrm>
              <a:off x="5868144" y="791126"/>
              <a:ext cx="181011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AR" sz="1100" dirty="0"/>
                <a:t>SOBREVIDA A </a:t>
              </a:r>
              <a:r>
                <a:rPr lang="es-AR" sz="1100" dirty="0" smtClean="0"/>
                <a:t>11 </a:t>
              </a:r>
              <a:r>
                <a:rPr lang="es-AR" sz="1100" dirty="0"/>
                <a:t>AÑOS</a:t>
              </a:r>
            </a:p>
          </p:txBody>
        </p:sp>
        <p:pic>
          <p:nvPicPr>
            <p:cNvPr id="162918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1224" y="1052736"/>
              <a:ext cx="1123950" cy="110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21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936104"/>
          </a:xfrm>
        </p:spPr>
        <p:txBody>
          <a:bodyPr/>
          <a:lstStyle/>
          <a:p>
            <a:pPr lvl="0">
              <a:tabLst>
                <a:tab pos="5372100" algn="l"/>
              </a:tabLst>
            </a:pP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Evolución 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 las variables </a:t>
            </a: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principales del </a:t>
            </a:r>
            <a:b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_tradnl" sz="28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Registro Argentino de Diálisis Crónica 2004-2016</a:t>
            </a:r>
            <a: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_tradnl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3965"/>
            <a:ext cx="9001000" cy="3129211"/>
          </a:xfrm>
        </p:spPr>
        <p:txBody>
          <a:bodyPr/>
          <a:lstStyle/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Incidencia y Prevalencia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Características de los Incidentes </a:t>
            </a: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Parámetros Clínicos y Bioquímicos de los Incidentes</a:t>
            </a:r>
          </a:p>
          <a:p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Características de los </a:t>
            </a:r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Parámetros Clínicos y Bioquímicos de los </a:t>
            </a:r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Prevalentes </a:t>
            </a:r>
            <a:endParaRPr lang="es-ES_tradnl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Mortalidad y Supervivencia</a:t>
            </a:r>
          </a:p>
          <a:p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Trasplante renal</a:t>
            </a:r>
            <a:endParaRPr lang="es-A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80278</TotalTime>
  <Words>4109</Words>
  <Application>Microsoft Office PowerPoint</Application>
  <PresentationFormat>Presentación en pantalla (4:3)</PresentationFormat>
  <Paragraphs>890</Paragraphs>
  <Slides>108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108</vt:i4>
      </vt:variant>
    </vt:vector>
  </HeadingPairs>
  <TitlesOfParts>
    <vt:vector size="110" baseType="lpstr">
      <vt:lpstr>Diseño predeterminado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Evolución de las variables principales del  Registro Argentino de Diálisis Crónica 2004-2016 </vt:lpstr>
      <vt:lpstr> Evolución de las variables principales del  Registro Argentino de Diálisis Crónica 2004-2016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Evolución de las variables principales del  Registro Argentino de Diálisis Crónica 2004-2016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Evolución de las variables principales del  Registro Argentino de Diálisis Crónica 2004-2016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Evolución de las variables principales del  Registro Argentino de Diálisis Crónica 2004-2016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Evolución de las variables principales del  Registro Argentino de Diálisis Crónica 2004-2016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Evolución de las variables principales del  Registro Argentino de Diálisis Crónica 2004-2016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Evolución de las variables principales del  Registro Argentino de Diálisis Crónica 2004-2016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XP Colossus Edition 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 de Windows</cp:lastModifiedBy>
  <cp:revision>3934</cp:revision>
  <dcterms:created xsi:type="dcterms:W3CDTF">2009-06-04T22:27:36Z</dcterms:created>
  <dcterms:modified xsi:type="dcterms:W3CDTF">2018-08-18T20:10:54Z</dcterms:modified>
</cp:coreProperties>
</file>